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28"/>
  </p:notesMasterIdLst>
  <p:handoutMasterIdLst>
    <p:handoutMasterId r:id="rId129"/>
  </p:handoutMasterIdLst>
  <p:sldIdLst>
    <p:sldId id="256" r:id="rId5"/>
    <p:sldId id="279" r:id="rId6"/>
    <p:sldId id="368" r:id="rId7"/>
    <p:sldId id="404" r:id="rId8"/>
    <p:sldId id="414" r:id="rId9"/>
    <p:sldId id="385" r:id="rId10"/>
    <p:sldId id="300" r:id="rId11"/>
    <p:sldId id="257" r:id="rId12"/>
    <p:sldId id="305" r:id="rId13"/>
    <p:sldId id="311" r:id="rId14"/>
    <p:sldId id="306" r:id="rId15"/>
    <p:sldId id="303" r:id="rId16"/>
    <p:sldId id="310" r:id="rId17"/>
    <p:sldId id="325" r:id="rId18"/>
    <p:sldId id="264" r:id="rId19"/>
    <p:sldId id="415" r:id="rId20"/>
    <p:sldId id="418" r:id="rId21"/>
    <p:sldId id="420" r:id="rId22"/>
    <p:sldId id="436" r:id="rId23"/>
    <p:sldId id="308" r:id="rId24"/>
    <p:sldId id="369" r:id="rId25"/>
    <p:sldId id="379" r:id="rId26"/>
    <p:sldId id="299" r:id="rId27"/>
    <p:sldId id="434" r:id="rId28"/>
    <p:sldId id="380" r:id="rId29"/>
    <p:sldId id="381" r:id="rId30"/>
    <p:sldId id="397" r:id="rId31"/>
    <p:sldId id="390" r:id="rId32"/>
    <p:sldId id="388" r:id="rId33"/>
    <p:sldId id="416" r:id="rId34"/>
    <p:sldId id="259" r:id="rId35"/>
    <p:sldId id="398" r:id="rId36"/>
    <p:sldId id="399" r:id="rId37"/>
    <p:sldId id="340" r:id="rId38"/>
    <p:sldId id="342" r:id="rId39"/>
    <p:sldId id="389" r:id="rId40"/>
    <p:sldId id="396" r:id="rId41"/>
    <p:sldId id="294" r:id="rId42"/>
    <p:sldId id="271" r:id="rId43"/>
    <p:sldId id="302" r:id="rId44"/>
    <p:sldId id="395" r:id="rId45"/>
    <p:sldId id="393" r:id="rId46"/>
    <p:sldId id="269" r:id="rId47"/>
    <p:sldId id="391" r:id="rId48"/>
    <p:sldId id="392" r:id="rId49"/>
    <p:sldId id="329" r:id="rId50"/>
    <p:sldId id="394" r:id="rId51"/>
    <p:sldId id="270" r:id="rId52"/>
    <p:sldId id="439" r:id="rId53"/>
    <p:sldId id="353" r:id="rId54"/>
    <p:sldId id="354" r:id="rId55"/>
    <p:sldId id="355" r:id="rId56"/>
    <p:sldId id="356" r:id="rId57"/>
    <p:sldId id="361" r:id="rId58"/>
    <p:sldId id="358" r:id="rId59"/>
    <p:sldId id="435" r:id="rId60"/>
    <p:sldId id="357" r:id="rId61"/>
    <p:sldId id="343" r:id="rId62"/>
    <p:sldId id="335" r:id="rId63"/>
    <p:sldId id="336" r:id="rId64"/>
    <p:sldId id="337" r:id="rId65"/>
    <p:sldId id="344" r:id="rId66"/>
    <p:sldId id="440" r:id="rId67"/>
    <p:sldId id="295" r:id="rId68"/>
    <p:sldId id="275" r:id="rId69"/>
    <p:sldId id="276" r:id="rId70"/>
    <p:sldId id="277" r:id="rId71"/>
    <p:sldId id="278" r:id="rId72"/>
    <p:sldId id="351" r:id="rId73"/>
    <p:sldId id="400" r:id="rId74"/>
    <p:sldId id="401" r:id="rId75"/>
    <p:sldId id="349" r:id="rId76"/>
    <p:sldId id="346" r:id="rId77"/>
    <p:sldId id="347" r:id="rId78"/>
    <p:sldId id="348" r:id="rId79"/>
    <p:sldId id="350" r:id="rId80"/>
    <p:sldId id="313" r:id="rId81"/>
    <p:sldId id="273" r:id="rId82"/>
    <p:sldId id="304" r:id="rId83"/>
    <p:sldId id="317" r:id="rId84"/>
    <p:sldId id="284" r:id="rId85"/>
    <p:sldId id="301" r:id="rId86"/>
    <p:sldId id="330" r:id="rId87"/>
    <p:sldId id="319" r:id="rId88"/>
    <p:sldId id="318" r:id="rId89"/>
    <p:sldId id="433" r:id="rId90"/>
    <p:sldId id="285" r:id="rId91"/>
    <p:sldId id="272" r:id="rId92"/>
    <p:sldId id="386" r:id="rId93"/>
    <p:sldId id="402" r:id="rId94"/>
    <p:sldId id="263" r:id="rId95"/>
    <p:sldId id="320" r:id="rId96"/>
    <p:sldId id="296" r:id="rId97"/>
    <p:sldId id="421" r:id="rId98"/>
    <p:sldId id="307" r:id="rId99"/>
    <p:sldId id="423" r:id="rId100"/>
    <p:sldId id="405" r:id="rId101"/>
    <p:sldId id="422" r:id="rId102"/>
    <p:sldId id="374" r:id="rId103"/>
    <p:sldId id="424" r:id="rId104"/>
    <p:sldId id="382" r:id="rId105"/>
    <p:sldId id="426" r:id="rId106"/>
    <p:sldId id="383" r:id="rId107"/>
    <p:sldId id="425" r:id="rId108"/>
    <p:sldId id="384" r:id="rId109"/>
    <p:sldId id="428" r:id="rId110"/>
    <p:sldId id="403" r:id="rId111"/>
    <p:sldId id="427" r:id="rId112"/>
    <p:sldId id="409" r:id="rId113"/>
    <p:sldId id="429" r:id="rId114"/>
    <p:sldId id="410" r:id="rId115"/>
    <p:sldId id="430" r:id="rId116"/>
    <p:sldId id="411" r:id="rId117"/>
    <p:sldId id="431" r:id="rId118"/>
    <p:sldId id="365" r:id="rId119"/>
    <p:sldId id="432" r:id="rId120"/>
    <p:sldId id="366" r:id="rId121"/>
    <p:sldId id="327" r:id="rId122"/>
    <p:sldId id="413" r:id="rId123"/>
    <p:sldId id="438" r:id="rId124"/>
    <p:sldId id="437" r:id="rId125"/>
    <p:sldId id="412" r:id="rId126"/>
    <p:sldId id="338" r:id="rId1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086226-BFF0-4419-853D-692776722684}" v="17" dt="2024-10-03T20:57:17.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4" autoAdjust="0"/>
    <p:restoredTop sz="94660"/>
  </p:normalViewPr>
  <p:slideViewPr>
    <p:cSldViewPr snapToGrid="0">
      <p:cViewPr varScale="1">
        <p:scale>
          <a:sx n="98" d="100"/>
          <a:sy n="98" d="100"/>
        </p:scale>
        <p:origin x="78" y="390"/>
      </p:cViewPr>
      <p:guideLst/>
    </p:cSldViewPr>
  </p:slideViewPr>
  <p:notesTextViewPr>
    <p:cViewPr>
      <p:scale>
        <a:sx n="1" d="1"/>
        <a:sy n="1" d="1"/>
      </p:scale>
      <p:origin x="0" y="0"/>
    </p:cViewPr>
  </p:notesTextViewPr>
  <p:sorterViewPr>
    <p:cViewPr>
      <p:scale>
        <a:sx n="100" d="100"/>
        <a:sy n="100" d="100"/>
      </p:scale>
      <p:origin x="0" y="-2028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microsoft.com/office/2016/11/relationships/changesInfo" Target="changesInfos/changesInfo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handoutMaster" Target="handoutMasters/handout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presProps" Target="presProps.xml"/><Relationship Id="rId135" Type="http://schemas.microsoft.com/office/2015/10/relationships/revisionInfo" Target="revisionInfo.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Sills" userId="S::dan.sills@o-miga.com::6d173795-e6b9-489a-87ea-687dd3bafa2d" providerId="AD" clId="Web-{EF086226-BFF0-4419-853D-692776722684}"/>
    <pc:docChg chg="modSld">
      <pc:chgData name="Dan Sills" userId="S::dan.sills@o-miga.com::6d173795-e6b9-489a-87ea-687dd3bafa2d" providerId="AD" clId="Web-{EF086226-BFF0-4419-853D-692776722684}" dt="2024-10-03T20:57:17.599" v="7" actId="20577"/>
      <pc:docMkLst>
        <pc:docMk/>
      </pc:docMkLst>
      <pc:sldChg chg="modSp">
        <pc:chgData name="Dan Sills" userId="S::dan.sills@o-miga.com::6d173795-e6b9-489a-87ea-687dd3bafa2d" providerId="AD" clId="Web-{EF086226-BFF0-4419-853D-692776722684}" dt="2024-10-03T20:57:17.599" v="7" actId="20577"/>
        <pc:sldMkLst>
          <pc:docMk/>
          <pc:sldMk cId="2770612777" sldId="368"/>
        </pc:sldMkLst>
        <pc:spChg chg="mod">
          <ac:chgData name="Dan Sills" userId="S::dan.sills@o-miga.com::6d173795-e6b9-489a-87ea-687dd3bafa2d" providerId="AD" clId="Web-{EF086226-BFF0-4419-853D-692776722684}" dt="2024-10-03T20:57:17.599" v="7" actId="20577"/>
          <ac:spMkLst>
            <pc:docMk/>
            <pc:sldMk cId="2770612777" sldId="368"/>
            <ac:spMk id="5" creationId="{76EC7B62-810D-87CD-13A4-4EB8E18A904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15.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15.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3055A-FD39-4F18-B38E-43E64B92A62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D3E7CB1-7CB5-4B8F-8137-CFF9A0E27C28}">
      <dgm:prSet/>
      <dgm:spPr/>
      <dgm:t>
        <a:bodyPr/>
        <a:lstStyle/>
        <a:p>
          <a:r>
            <a:rPr lang="en-US"/>
            <a:t>IRS definition </a:t>
          </a:r>
          <a:r>
            <a:rPr lang="en-US" b="0" i="0"/>
            <a:t>is an organization </a:t>
          </a:r>
          <a:r>
            <a:rPr lang="en-US"/>
            <a:t>engaged in a specific activity </a:t>
          </a:r>
          <a:r>
            <a:rPr lang="en-US" b="0" i="0"/>
            <a:t>such as </a:t>
          </a:r>
          <a:r>
            <a:rPr lang="en-US"/>
            <a:t>a hobby and may include clubs</a:t>
          </a:r>
          <a:r>
            <a:rPr lang="en-US" b="0" i="0"/>
            <a:t>, </a:t>
          </a:r>
          <a:r>
            <a:rPr lang="en-US"/>
            <a:t>groups </a:t>
          </a:r>
          <a:r>
            <a:rPr lang="en-US" b="0" i="0"/>
            <a:t>or </a:t>
          </a:r>
          <a:r>
            <a:rPr lang="en-US"/>
            <a:t>associations</a:t>
          </a:r>
        </a:p>
      </dgm:t>
    </dgm:pt>
    <dgm:pt modelId="{38F0E4A3-1928-4E9B-B456-7EE745A85CE0}" type="parTrans" cxnId="{F1F18200-DC0E-4DAF-B3B0-CB974E7E0E40}">
      <dgm:prSet/>
      <dgm:spPr/>
      <dgm:t>
        <a:bodyPr/>
        <a:lstStyle/>
        <a:p>
          <a:endParaRPr lang="en-US"/>
        </a:p>
      </dgm:t>
    </dgm:pt>
    <dgm:pt modelId="{69EB1657-933A-49CE-A6E1-BD30065F5339}" type="sibTrans" cxnId="{F1F18200-DC0E-4DAF-B3B0-CB974E7E0E40}">
      <dgm:prSet/>
      <dgm:spPr/>
      <dgm:t>
        <a:bodyPr/>
        <a:lstStyle/>
        <a:p>
          <a:endParaRPr lang="en-US"/>
        </a:p>
      </dgm:t>
    </dgm:pt>
    <dgm:pt modelId="{3AA88936-7E4F-413B-AE30-531E53C43011}">
      <dgm:prSet/>
      <dgm:spPr/>
      <dgm:t>
        <a:bodyPr/>
        <a:lstStyle/>
        <a:p>
          <a:r>
            <a:rPr lang="en-US"/>
            <a:t>Does </a:t>
          </a:r>
          <a:r>
            <a:rPr lang="en-US" b="0" i="0"/>
            <a:t>not </a:t>
          </a:r>
          <a:r>
            <a:rPr lang="en-US"/>
            <a:t>seek to make a profit</a:t>
          </a:r>
        </a:p>
      </dgm:t>
    </dgm:pt>
    <dgm:pt modelId="{8D75F903-D921-42D9-8339-5FCD755AD8C2}" type="parTrans" cxnId="{C978A035-C701-4D4C-806A-92E6BEE9353A}">
      <dgm:prSet/>
      <dgm:spPr/>
      <dgm:t>
        <a:bodyPr/>
        <a:lstStyle/>
        <a:p>
          <a:endParaRPr lang="en-US"/>
        </a:p>
      </dgm:t>
    </dgm:pt>
    <dgm:pt modelId="{7C3AD4C2-02F3-4127-8D36-532355137F2A}" type="sibTrans" cxnId="{C978A035-C701-4D4C-806A-92E6BEE9353A}">
      <dgm:prSet/>
      <dgm:spPr/>
      <dgm:t>
        <a:bodyPr/>
        <a:lstStyle/>
        <a:p>
          <a:endParaRPr lang="en-US"/>
        </a:p>
      </dgm:t>
    </dgm:pt>
    <dgm:pt modelId="{7A54E062-A161-49DC-967A-E8066540D18B}">
      <dgm:prSet/>
      <dgm:spPr/>
      <dgm:t>
        <a:bodyPr/>
        <a:lstStyle/>
        <a:p>
          <a:r>
            <a:rPr lang="en-US"/>
            <a:t>Any </a:t>
          </a:r>
          <a:r>
            <a:rPr lang="en-US" b="0" i="0"/>
            <a:t>income generated </a:t>
          </a:r>
          <a:r>
            <a:rPr lang="en-US"/>
            <a:t>can be distributed among </a:t>
          </a:r>
          <a:r>
            <a:rPr lang="en-US" b="0" i="0"/>
            <a:t>the </a:t>
          </a:r>
          <a:r>
            <a:rPr lang="en-US"/>
            <a:t>members</a:t>
          </a:r>
        </a:p>
      </dgm:t>
    </dgm:pt>
    <dgm:pt modelId="{91AF9375-E399-4ED9-ADE3-E1E5008A9797}" type="parTrans" cxnId="{7B30075C-212A-4BDE-A891-A9E733BF4D9A}">
      <dgm:prSet/>
      <dgm:spPr/>
      <dgm:t>
        <a:bodyPr/>
        <a:lstStyle/>
        <a:p>
          <a:endParaRPr lang="en-US"/>
        </a:p>
      </dgm:t>
    </dgm:pt>
    <dgm:pt modelId="{4C148C17-0E68-4D35-B0D7-1D74B86BAF3F}" type="sibTrans" cxnId="{7B30075C-212A-4BDE-A891-A9E733BF4D9A}">
      <dgm:prSet/>
      <dgm:spPr/>
      <dgm:t>
        <a:bodyPr/>
        <a:lstStyle/>
        <a:p>
          <a:endParaRPr lang="en-US"/>
        </a:p>
      </dgm:t>
    </dgm:pt>
    <dgm:pt modelId="{246699F3-A6CC-4911-A08E-3F112621060D}" type="pres">
      <dgm:prSet presAssocID="{8063055A-FD39-4F18-B38E-43E64B92A625}" presName="linear" presStyleCnt="0">
        <dgm:presLayoutVars>
          <dgm:animLvl val="lvl"/>
          <dgm:resizeHandles val="exact"/>
        </dgm:presLayoutVars>
      </dgm:prSet>
      <dgm:spPr/>
    </dgm:pt>
    <dgm:pt modelId="{62CD226D-9B4B-4757-9C5E-33E8602356A4}" type="pres">
      <dgm:prSet presAssocID="{1D3E7CB1-7CB5-4B8F-8137-CFF9A0E27C28}" presName="parentText" presStyleLbl="node1" presStyleIdx="0" presStyleCnt="3">
        <dgm:presLayoutVars>
          <dgm:chMax val="0"/>
          <dgm:bulletEnabled val="1"/>
        </dgm:presLayoutVars>
      </dgm:prSet>
      <dgm:spPr/>
    </dgm:pt>
    <dgm:pt modelId="{FC1B380B-1A17-4E6D-A983-77C40E5F8B2D}" type="pres">
      <dgm:prSet presAssocID="{69EB1657-933A-49CE-A6E1-BD30065F5339}" presName="spacer" presStyleCnt="0"/>
      <dgm:spPr/>
    </dgm:pt>
    <dgm:pt modelId="{BF4C421C-C8F9-41AF-925D-1D7BE1EFB9CB}" type="pres">
      <dgm:prSet presAssocID="{3AA88936-7E4F-413B-AE30-531E53C43011}" presName="parentText" presStyleLbl="node1" presStyleIdx="1" presStyleCnt="3">
        <dgm:presLayoutVars>
          <dgm:chMax val="0"/>
          <dgm:bulletEnabled val="1"/>
        </dgm:presLayoutVars>
      </dgm:prSet>
      <dgm:spPr/>
    </dgm:pt>
    <dgm:pt modelId="{7A10DD77-3AA1-474E-80C1-CD7925582E62}" type="pres">
      <dgm:prSet presAssocID="{7C3AD4C2-02F3-4127-8D36-532355137F2A}" presName="spacer" presStyleCnt="0"/>
      <dgm:spPr/>
    </dgm:pt>
    <dgm:pt modelId="{E35A7406-12F3-4FB6-A58A-284DC2CE94ED}" type="pres">
      <dgm:prSet presAssocID="{7A54E062-A161-49DC-967A-E8066540D18B}" presName="parentText" presStyleLbl="node1" presStyleIdx="2" presStyleCnt="3">
        <dgm:presLayoutVars>
          <dgm:chMax val="0"/>
          <dgm:bulletEnabled val="1"/>
        </dgm:presLayoutVars>
      </dgm:prSet>
      <dgm:spPr/>
    </dgm:pt>
  </dgm:ptLst>
  <dgm:cxnLst>
    <dgm:cxn modelId="{F1F18200-DC0E-4DAF-B3B0-CB974E7E0E40}" srcId="{8063055A-FD39-4F18-B38E-43E64B92A625}" destId="{1D3E7CB1-7CB5-4B8F-8137-CFF9A0E27C28}" srcOrd="0" destOrd="0" parTransId="{38F0E4A3-1928-4E9B-B456-7EE745A85CE0}" sibTransId="{69EB1657-933A-49CE-A6E1-BD30065F5339}"/>
    <dgm:cxn modelId="{C978A035-C701-4D4C-806A-92E6BEE9353A}" srcId="{8063055A-FD39-4F18-B38E-43E64B92A625}" destId="{3AA88936-7E4F-413B-AE30-531E53C43011}" srcOrd="1" destOrd="0" parTransId="{8D75F903-D921-42D9-8339-5FCD755AD8C2}" sibTransId="{7C3AD4C2-02F3-4127-8D36-532355137F2A}"/>
    <dgm:cxn modelId="{7B30075C-212A-4BDE-A891-A9E733BF4D9A}" srcId="{8063055A-FD39-4F18-B38E-43E64B92A625}" destId="{7A54E062-A161-49DC-967A-E8066540D18B}" srcOrd="2" destOrd="0" parTransId="{91AF9375-E399-4ED9-ADE3-E1E5008A9797}" sibTransId="{4C148C17-0E68-4D35-B0D7-1D74B86BAF3F}"/>
    <dgm:cxn modelId="{96C3B544-6ADE-4ACF-8AB6-F60F58DAF63F}" type="presOf" srcId="{7A54E062-A161-49DC-967A-E8066540D18B}" destId="{E35A7406-12F3-4FB6-A58A-284DC2CE94ED}" srcOrd="0" destOrd="0" presId="urn:microsoft.com/office/officeart/2005/8/layout/vList2"/>
    <dgm:cxn modelId="{3149BE55-4ADD-48A2-87B7-FC6CFA12E5F5}" type="presOf" srcId="{1D3E7CB1-7CB5-4B8F-8137-CFF9A0E27C28}" destId="{62CD226D-9B4B-4757-9C5E-33E8602356A4}" srcOrd="0" destOrd="0" presId="urn:microsoft.com/office/officeart/2005/8/layout/vList2"/>
    <dgm:cxn modelId="{FC7C3BE3-8CFC-4D17-B8EA-B05ACB53FF3F}" type="presOf" srcId="{8063055A-FD39-4F18-B38E-43E64B92A625}" destId="{246699F3-A6CC-4911-A08E-3F112621060D}" srcOrd="0" destOrd="0" presId="urn:microsoft.com/office/officeart/2005/8/layout/vList2"/>
    <dgm:cxn modelId="{5DBD5CE4-D6FE-4AB6-89BB-F9CFA2568717}" type="presOf" srcId="{3AA88936-7E4F-413B-AE30-531E53C43011}" destId="{BF4C421C-C8F9-41AF-925D-1D7BE1EFB9CB}" srcOrd="0" destOrd="0" presId="urn:microsoft.com/office/officeart/2005/8/layout/vList2"/>
    <dgm:cxn modelId="{C0239BCD-90D5-40C3-8C70-98B5C26C0B2E}" type="presParOf" srcId="{246699F3-A6CC-4911-A08E-3F112621060D}" destId="{62CD226D-9B4B-4757-9C5E-33E8602356A4}" srcOrd="0" destOrd="0" presId="urn:microsoft.com/office/officeart/2005/8/layout/vList2"/>
    <dgm:cxn modelId="{86BBB656-0F51-4DE2-85B9-A21DBFB8BCCF}" type="presParOf" srcId="{246699F3-A6CC-4911-A08E-3F112621060D}" destId="{FC1B380B-1A17-4E6D-A983-77C40E5F8B2D}" srcOrd="1" destOrd="0" presId="urn:microsoft.com/office/officeart/2005/8/layout/vList2"/>
    <dgm:cxn modelId="{2E6ECEA5-28E4-40A2-8A31-321321EFD4B9}" type="presParOf" srcId="{246699F3-A6CC-4911-A08E-3F112621060D}" destId="{BF4C421C-C8F9-41AF-925D-1D7BE1EFB9CB}" srcOrd="2" destOrd="0" presId="urn:microsoft.com/office/officeart/2005/8/layout/vList2"/>
    <dgm:cxn modelId="{CD69FA73-25BD-480D-955B-044F2556AA34}" type="presParOf" srcId="{246699F3-A6CC-4911-A08E-3F112621060D}" destId="{7A10DD77-3AA1-474E-80C1-CD7925582E62}" srcOrd="3" destOrd="0" presId="urn:microsoft.com/office/officeart/2005/8/layout/vList2"/>
    <dgm:cxn modelId="{5D659D17-1950-4807-8B9C-1F33382CE6FF}" type="presParOf" srcId="{246699F3-A6CC-4911-A08E-3F112621060D}" destId="{E35A7406-12F3-4FB6-A58A-284DC2CE94E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CC5BF5-617B-4F0D-B027-FE0D2AA3ECF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4E45559-A0C5-4D5E-8985-C7B3D9B2B33D}">
      <dgm:prSet/>
      <dgm:spPr/>
      <dgm:t>
        <a:bodyPr/>
        <a:lstStyle/>
        <a:p>
          <a:r>
            <a:rPr lang="en-US" b="0" i="0" dirty="0"/>
            <a:t>Operates with the goal of making money. </a:t>
          </a:r>
          <a:endParaRPr lang="en-US" dirty="0"/>
        </a:p>
      </dgm:t>
    </dgm:pt>
    <dgm:pt modelId="{A976A657-D07D-47E7-8F74-2044791A55C7}" type="parTrans" cxnId="{EB780A1C-4FF8-45D4-8A24-A4FBD42A1452}">
      <dgm:prSet/>
      <dgm:spPr/>
      <dgm:t>
        <a:bodyPr/>
        <a:lstStyle/>
        <a:p>
          <a:endParaRPr lang="en-US"/>
        </a:p>
      </dgm:t>
    </dgm:pt>
    <dgm:pt modelId="{473980E3-17A7-457B-B768-5412C4DDBD7B}" type="sibTrans" cxnId="{EB780A1C-4FF8-45D4-8A24-A4FBD42A1452}">
      <dgm:prSet/>
      <dgm:spPr/>
      <dgm:t>
        <a:bodyPr/>
        <a:lstStyle/>
        <a:p>
          <a:endParaRPr lang="en-US"/>
        </a:p>
      </dgm:t>
    </dgm:pt>
    <dgm:pt modelId="{C370B091-8786-44C7-AF9B-01CEDAC8B725}">
      <dgm:prSet/>
      <dgm:spPr/>
      <dgm:t>
        <a:bodyPr/>
        <a:lstStyle/>
        <a:p>
          <a:r>
            <a:rPr lang="en-US" b="0" i="0"/>
            <a:t>Most businesses are for-profits that serve their customers by selling a product or service. </a:t>
          </a:r>
          <a:endParaRPr lang="en-US"/>
        </a:p>
      </dgm:t>
    </dgm:pt>
    <dgm:pt modelId="{86BE19F5-245F-41AE-8B5E-828EC092474B}" type="parTrans" cxnId="{88B4BCEE-4783-43D4-8326-1FBC53A717CA}">
      <dgm:prSet/>
      <dgm:spPr/>
      <dgm:t>
        <a:bodyPr/>
        <a:lstStyle/>
        <a:p>
          <a:endParaRPr lang="en-US"/>
        </a:p>
      </dgm:t>
    </dgm:pt>
    <dgm:pt modelId="{9951A5AC-16F3-4ACC-8A46-F2A28179B9B6}" type="sibTrans" cxnId="{88B4BCEE-4783-43D4-8326-1FBC53A717CA}">
      <dgm:prSet/>
      <dgm:spPr/>
      <dgm:t>
        <a:bodyPr/>
        <a:lstStyle/>
        <a:p>
          <a:endParaRPr lang="en-US"/>
        </a:p>
      </dgm:t>
    </dgm:pt>
    <dgm:pt modelId="{C5A0B720-4199-4F7C-A188-90FF0B9E8A01}">
      <dgm:prSet/>
      <dgm:spPr/>
      <dgm:t>
        <a:bodyPr/>
        <a:lstStyle/>
        <a:p>
          <a:r>
            <a:rPr lang="en-US" b="0" i="0"/>
            <a:t>The business owner earns an income from the profit and may also pay shareholders and investors from the profits.</a:t>
          </a:r>
          <a:endParaRPr lang="en-US"/>
        </a:p>
      </dgm:t>
    </dgm:pt>
    <dgm:pt modelId="{213F617D-D431-40BF-A6EC-632445BF718B}" type="parTrans" cxnId="{645CD03C-CDB6-4185-923D-DBD6DCCD4256}">
      <dgm:prSet/>
      <dgm:spPr/>
      <dgm:t>
        <a:bodyPr/>
        <a:lstStyle/>
        <a:p>
          <a:endParaRPr lang="en-US"/>
        </a:p>
      </dgm:t>
    </dgm:pt>
    <dgm:pt modelId="{EE0E3AA7-1405-4D30-9D68-27E69FD9FE6F}" type="sibTrans" cxnId="{645CD03C-CDB6-4185-923D-DBD6DCCD4256}">
      <dgm:prSet/>
      <dgm:spPr/>
      <dgm:t>
        <a:bodyPr/>
        <a:lstStyle/>
        <a:p>
          <a:endParaRPr lang="en-US"/>
        </a:p>
      </dgm:t>
    </dgm:pt>
    <dgm:pt modelId="{18E79F12-9842-4F34-9FCD-0BC943D228A5}" type="pres">
      <dgm:prSet presAssocID="{6ECC5BF5-617B-4F0D-B027-FE0D2AA3ECFF}" presName="root" presStyleCnt="0">
        <dgm:presLayoutVars>
          <dgm:dir/>
          <dgm:resizeHandles val="exact"/>
        </dgm:presLayoutVars>
      </dgm:prSet>
      <dgm:spPr/>
    </dgm:pt>
    <dgm:pt modelId="{3BF47E19-A36A-4A60-9911-ACD1F1BCA8E5}" type="pres">
      <dgm:prSet presAssocID="{94E45559-A0C5-4D5E-8985-C7B3D9B2B33D}" presName="compNode" presStyleCnt="0"/>
      <dgm:spPr/>
    </dgm:pt>
    <dgm:pt modelId="{2B2FF0B7-DF4F-4962-BCD2-04B766672C7E}" type="pres">
      <dgm:prSet presAssocID="{94E45559-A0C5-4D5E-8985-C7B3D9B2B33D}" presName="bgRect" presStyleLbl="bgShp" presStyleIdx="0" presStyleCnt="3"/>
      <dgm:spPr/>
    </dgm:pt>
    <dgm:pt modelId="{D45467DF-E3A9-491C-B517-46A044ABA894}" type="pres">
      <dgm:prSet presAssocID="{94E45559-A0C5-4D5E-8985-C7B3D9B2B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20759FD4-82BA-472B-B890-1C4C2738676D}" type="pres">
      <dgm:prSet presAssocID="{94E45559-A0C5-4D5E-8985-C7B3D9B2B33D}" presName="spaceRect" presStyleCnt="0"/>
      <dgm:spPr/>
    </dgm:pt>
    <dgm:pt modelId="{74A09FD9-C7DE-46F8-9A23-896C38212689}" type="pres">
      <dgm:prSet presAssocID="{94E45559-A0C5-4D5E-8985-C7B3D9B2B33D}" presName="parTx" presStyleLbl="revTx" presStyleIdx="0" presStyleCnt="3">
        <dgm:presLayoutVars>
          <dgm:chMax val="0"/>
          <dgm:chPref val="0"/>
        </dgm:presLayoutVars>
      </dgm:prSet>
      <dgm:spPr/>
    </dgm:pt>
    <dgm:pt modelId="{CEF154C6-749C-45F6-A38B-214136A2FEF3}" type="pres">
      <dgm:prSet presAssocID="{473980E3-17A7-457B-B768-5412C4DDBD7B}" presName="sibTrans" presStyleCnt="0"/>
      <dgm:spPr/>
    </dgm:pt>
    <dgm:pt modelId="{4FF28E42-9EDD-4B6E-8FAB-434D4F33CB85}" type="pres">
      <dgm:prSet presAssocID="{C370B091-8786-44C7-AF9B-01CEDAC8B725}" presName="compNode" presStyleCnt="0"/>
      <dgm:spPr/>
    </dgm:pt>
    <dgm:pt modelId="{B7C3DE2E-F04C-4A0A-BCA0-78A01A3B8EF9}" type="pres">
      <dgm:prSet presAssocID="{C370B091-8786-44C7-AF9B-01CEDAC8B725}" presName="bgRect" presStyleLbl="bgShp" presStyleIdx="1" presStyleCnt="3"/>
      <dgm:spPr/>
    </dgm:pt>
    <dgm:pt modelId="{8C101B15-46EB-4312-98D4-832D5B699516}" type="pres">
      <dgm:prSet presAssocID="{C370B091-8786-44C7-AF9B-01CEDAC8B72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ilding"/>
        </a:ext>
      </dgm:extLst>
    </dgm:pt>
    <dgm:pt modelId="{26380ECA-7ACB-4B32-9519-1D0C14D9875A}" type="pres">
      <dgm:prSet presAssocID="{C370B091-8786-44C7-AF9B-01CEDAC8B725}" presName="spaceRect" presStyleCnt="0"/>
      <dgm:spPr/>
    </dgm:pt>
    <dgm:pt modelId="{6583449D-8ADD-493D-B87B-9807FE3B854D}" type="pres">
      <dgm:prSet presAssocID="{C370B091-8786-44C7-AF9B-01CEDAC8B725}" presName="parTx" presStyleLbl="revTx" presStyleIdx="1" presStyleCnt="3">
        <dgm:presLayoutVars>
          <dgm:chMax val="0"/>
          <dgm:chPref val="0"/>
        </dgm:presLayoutVars>
      </dgm:prSet>
      <dgm:spPr/>
    </dgm:pt>
    <dgm:pt modelId="{1093D46A-37D5-43C6-946C-3DE9F90F75DB}" type="pres">
      <dgm:prSet presAssocID="{9951A5AC-16F3-4ACC-8A46-F2A28179B9B6}" presName="sibTrans" presStyleCnt="0"/>
      <dgm:spPr/>
    </dgm:pt>
    <dgm:pt modelId="{DA7999B0-2C70-4D94-B8B4-F390D2C2A6F0}" type="pres">
      <dgm:prSet presAssocID="{C5A0B720-4199-4F7C-A188-90FF0B9E8A01}" presName="compNode" presStyleCnt="0"/>
      <dgm:spPr/>
    </dgm:pt>
    <dgm:pt modelId="{B33C12D1-3475-4E50-B584-BA8CA6B59492}" type="pres">
      <dgm:prSet presAssocID="{C5A0B720-4199-4F7C-A188-90FF0B9E8A01}" presName="bgRect" presStyleLbl="bgShp" presStyleIdx="2" presStyleCnt="3"/>
      <dgm:spPr/>
    </dgm:pt>
    <dgm:pt modelId="{92BFEAED-B040-48AB-AD8A-E9E2BCC1A391}" type="pres">
      <dgm:prSet presAssocID="{C5A0B720-4199-4F7C-A188-90FF0B9E8A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B451F84B-AA09-41E9-B6EA-2D952A86D4F9}" type="pres">
      <dgm:prSet presAssocID="{C5A0B720-4199-4F7C-A188-90FF0B9E8A01}" presName="spaceRect" presStyleCnt="0"/>
      <dgm:spPr/>
    </dgm:pt>
    <dgm:pt modelId="{9A6E5F84-14EF-45F3-8B39-8C8050ACEB3E}" type="pres">
      <dgm:prSet presAssocID="{C5A0B720-4199-4F7C-A188-90FF0B9E8A01}" presName="parTx" presStyleLbl="revTx" presStyleIdx="2" presStyleCnt="3">
        <dgm:presLayoutVars>
          <dgm:chMax val="0"/>
          <dgm:chPref val="0"/>
        </dgm:presLayoutVars>
      </dgm:prSet>
      <dgm:spPr/>
    </dgm:pt>
  </dgm:ptLst>
  <dgm:cxnLst>
    <dgm:cxn modelId="{EB780A1C-4FF8-45D4-8A24-A4FBD42A1452}" srcId="{6ECC5BF5-617B-4F0D-B027-FE0D2AA3ECFF}" destId="{94E45559-A0C5-4D5E-8985-C7B3D9B2B33D}" srcOrd="0" destOrd="0" parTransId="{A976A657-D07D-47E7-8F74-2044791A55C7}" sibTransId="{473980E3-17A7-457B-B768-5412C4DDBD7B}"/>
    <dgm:cxn modelId="{F88E8E26-B622-4D6C-8DE3-5A26F86DE61C}" type="presOf" srcId="{94E45559-A0C5-4D5E-8985-C7B3D9B2B33D}" destId="{74A09FD9-C7DE-46F8-9A23-896C38212689}" srcOrd="0" destOrd="0" presId="urn:microsoft.com/office/officeart/2018/2/layout/IconVerticalSolidList"/>
    <dgm:cxn modelId="{1250553C-F081-4A13-B7FC-76A7898F639B}" type="presOf" srcId="{C370B091-8786-44C7-AF9B-01CEDAC8B725}" destId="{6583449D-8ADD-493D-B87B-9807FE3B854D}" srcOrd="0" destOrd="0" presId="urn:microsoft.com/office/officeart/2018/2/layout/IconVerticalSolidList"/>
    <dgm:cxn modelId="{645CD03C-CDB6-4185-923D-DBD6DCCD4256}" srcId="{6ECC5BF5-617B-4F0D-B027-FE0D2AA3ECFF}" destId="{C5A0B720-4199-4F7C-A188-90FF0B9E8A01}" srcOrd="2" destOrd="0" parTransId="{213F617D-D431-40BF-A6EC-632445BF718B}" sibTransId="{EE0E3AA7-1405-4D30-9D68-27E69FD9FE6F}"/>
    <dgm:cxn modelId="{2E9C4156-A069-4C23-A975-9150405BA099}" type="presOf" srcId="{6ECC5BF5-617B-4F0D-B027-FE0D2AA3ECFF}" destId="{18E79F12-9842-4F34-9FCD-0BC943D228A5}" srcOrd="0" destOrd="0" presId="urn:microsoft.com/office/officeart/2018/2/layout/IconVerticalSolidList"/>
    <dgm:cxn modelId="{CAA1D0A4-4CCA-4DF2-892F-0962B6CEE234}" type="presOf" srcId="{C5A0B720-4199-4F7C-A188-90FF0B9E8A01}" destId="{9A6E5F84-14EF-45F3-8B39-8C8050ACEB3E}" srcOrd="0" destOrd="0" presId="urn:microsoft.com/office/officeart/2018/2/layout/IconVerticalSolidList"/>
    <dgm:cxn modelId="{88B4BCEE-4783-43D4-8326-1FBC53A717CA}" srcId="{6ECC5BF5-617B-4F0D-B027-FE0D2AA3ECFF}" destId="{C370B091-8786-44C7-AF9B-01CEDAC8B725}" srcOrd="1" destOrd="0" parTransId="{86BE19F5-245F-41AE-8B5E-828EC092474B}" sibTransId="{9951A5AC-16F3-4ACC-8A46-F2A28179B9B6}"/>
    <dgm:cxn modelId="{53229921-0B57-436E-A4C5-73217362F65C}" type="presParOf" srcId="{18E79F12-9842-4F34-9FCD-0BC943D228A5}" destId="{3BF47E19-A36A-4A60-9911-ACD1F1BCA8E5}" srcOrd="0" destOrd="0" presId="urn:microsoft.com/office/officeart/2018/2/layout/IconVerticalSolidList"/>
    <dgm:cxn modelId="{5B012140-F617-4689-A821-6C44EF811576}" type="presParOf" srcId="{3BF47E19-A36A-4A60-9911-ACD1F1BCA8E5}" destId="{2B2FF0B7-DF4F-4962-BCD2-04B766672C7E}" srcOrd="0" destOrd="0" presId="urn:microsoft.com/office/officeart/2018/2/layout/IconVerticalSolidList"/>
    <dgm:cxn modelId="{DF9F4A20-8E21-47B5-906F-7FFF32F84AF2}" type="presParOf" srcId="{3BF47E19-A36A-4A60-9911-ACD1F1BCA8E5}" destId="{D45467DF-E3A9-491C-B517-46A044ABA894}" srcOrd="1" destOrd="0" presId="urn:microsoft.com/office/officeart/2018/2/layout/IconVerticalSolidList"/>
    <dgm:cxn modelId="{885835B1-3636-42C6-B6B7-F96E5B4E5394}" type="presParOf" srcId="{3BF47E19-A36A-4A60-9911-ACD1F1BCA8E5}" destId="{20759FD4-82BA-472B-B890-1C4C2738676D}" srcOrd="2" destOrd="0" presId="urn:microsoft.com/office/officeart/2018/2/layout/IconVerticalSolidList"/>
    <dgm:cxn modelId="{97055251-FD65-4E8D-975C-D40A53232525}" type="presParOf" srcId="{3BF47E19-A36A-4A60-9911-ACD1F1BCA8E5}" destId="{74A09FD9-C7DE-46F8-9A23-896C38212689}" srcOrd="3" destOrd="0" presId="urn:microsoft.com/office/officeart/2018/2/layout/IconVerticalSolidList"/>
    <dgm:cxn modelId="{A86F5B71-0057-46E2-AC04-95390F8356A7}" type="presParOf" srcId="{18E79F12-9842-4F34-9FCD-0BC943D228A5}" destId="{CEF154C6-749C-45F6-A38B-214136A2FEF3}" srcOrd="1" destOrd="0" presId="urn:microsoft.com/office/officeart/2018/2/layout/IconVerticalSolidList"/>
    <dgm:cxn modelId="{E86179AD-ADC1-47E9-B49A-4BD792C859DE}" type="presParOf" srcId="{18E79F12-9842-4F34-9FCD-0BC943D228A5}" destId="{4FF28E42-9EDD-4B6E-8FAB-434D4F33CB85}" srcOrd="2" destOrd="0" presId="urn:microsoft.com/office/officeart/2018/2/layout/IconVerticalSolidList"/>
    <dgm:cxn modelId="{01C4B0EF-36DC-4F13-9973-6D05429C7A5D}" type="presParOf" srcId="{4FF28E42-9EDD-4B6E-8FAB-434D4F33CB85}" destId="{B7C3DE2E-F04C-4A0A-BCA0-78A01A3B8EF9}" srcOrd="0" destOrd="0" presId="urn:microsoft.com/office/officeart/2018/2/layout/IconVerticalSolidList"/>
    <dgm:cxn modelId="{5F26545A-A135-4866-84E2-E98BDBD7F03B}" type="presParOf" srcId="{4FF28E42-9EDD-4B6E-8FAB-434D4F33CB85}" destId="{8C101B15-46EB-4312-98D4-832D5B699516}" srcOrd="1" destOrd="0" presId="urn:microsoft.com/office/officeart/2018/2/layout/IconVerticalSolidList"/>
    <dgm:cxn modelId="{6D9CB4F2-24EF-4D36-A362-13DB5AA80B9D}" type="presParOf" srcId="{4FF28E42-9EDD-4B6E-8FAB-434D4F33CB85}" destId="{26380ECA-7ACB-4B32-9519-1D0C14D9875A}" srcOrd="2" destOrd="0" presId="urn:microsoft.com/office/officeart/2018/2/layout/IconVerticalSolidList"/>
    <dgm:cxn modelId="{A9316A6B-38C3-4930-AECA-B62B7BE270DB}" type="presParOf" srcId="{4FF28E42-9EDD-4B6E-8FAB-434D4F33CB85}" destId="{6583449D-8ADD-493D-B87B-9807FE3B854D}" srcOrd="3" destOrd="0" presId="urn:microsoft.com/office/officeart/2018/2/layout/IconVerticalSolidList"/>
    <dgm:cxn modelId="{3F5A30C9-9227-41C9-862E-C26085696577}" type="presParOf" srcId="{18E79F12-9842-4F34-9FCD-0BC943D228A5}" destId="{1093D46A-37D5-43C6-946C-3DE9F90F75DB}" srcOrd="3" destOrd="0" presId="urn:microsoft.com/office/officeart/2018/2/layout/IconVerticalSolidList"/>
    <dgm:cxn modelId="{37A27BC7-3298-4EB9-95FB-4CA113036C10}" type="presParOf" srcId="{18E79F12-9842-4F34-9FCD-0BC943D228A5}" destId="{DA7999B0-2C70-4D94-B8B4-F390D2C2A6F0}" srcOrd="4" destOrd="0" presId="urn:microsoft.com/office/officeart/2018/2/layout/IconVerticalSolidList"/>
    <dgm:cxn modelId="{801D1782-88A2-4C8F-A266-9E4AED9EA951}" type="presParOf" srcId="{DA7999B0-2C70-4D94-B8B4-F390D2C2A6F0}" destId="{B33C12D1-3475-4E50-B584-BA8CA6B59492}" srcOrd="0" destOrd="0" presId="urn:microsoft.com/office/officeart/2018/2/layout/IconVerticalSolidList"/>
    <dgm:cxn modelId="{FE871BE1-15F6-4708-AE20-73845708D310}" type="presParOf" srcId="{DA7999B0-2C70-4D94-B8B4-F390D2C2A6F0}" destId="{92BFEAED-B040-48AB-AD8A-E9E2BCC1A391}" srcOrd="1" destOrd="0" presId="urn:microsoft.com/office/officeart/2018/2/layout/IconVerticalSolidList"/>
    <dgm:cxn modelId="{A0E7F68D-E338-4E82-A1A0-8E3770F34B01}" type="presParOf" srcId="{DA7999B0-2C70-4D94-B8B4-F390D2C2A6F0}" destId="{B451F84B-AA09-41E9-B6EA-2D952A86D4F9}" srcOrd="2" destOrd="0" presId="urn:microsoft.com/office/officeart/2018/2/layout/IconVerticalSolidList"/>
    <dgm:cxn modelId="{ABC3266C-1176-4815-8669-C1FEC6EF09B1}" type="presParOf" srcId="{DA7999B0-2C70-4D94-B8B4-F390D2C2A6F0}" destId="{9A6E5F84-14EF-45F3-8B39-8C8050ACEB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74D1F4-9672-4995-AF9B-1D0991547DB0}"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A48483D7-1708-442C-9CB1-189F885BD5E0}">
      <dgm:prSet/>
      <dgm:spPr/>
      <dgm:t>
        <a:bodyPr/>
        <a:lstStyle/>
        <a:p>
          <a:pPr>
            <a:lnSpc>
              <a:spcPct val="100000"/>
            </a:lnSpc>
            <a:defRPr b="1"/>
          </a:pPr>
          <a:r>
            <a:rPr lang="en-US"/>
            <a:t>Cash Basis </a:t>
          </a:r>
        </a:p>
      </dgm:t>
    </dgm:pt>
    <dgm:pt modelId="{D3CDFDEB-A866-4D93-BD45-B17AFF452C58}" type="parTrans" cxnId="{3E4F37B7-599E-4C62-8836-CE2F8C565FF8}">
      <dgm:prSet/>
      <dgm:spPr/>
      <dgm:t>
        <a:bodyPr/>
        <a:lstStyle/>
        <a:p>
          <a:endParaRPr lang="en-US"/>
        </a:p>
      </dgm:t>
    </dgm:pt>
    <dgm:pt modelId="{EC172F53-8D83-4842-921C-03EFD659D633}" type="sibTrans" cxnId="{3E4F37B7-599E-4C62-8836-CE2F8C565FF8}">
      <dgm:prSet/>
      <dgm:spPr/>
      <dgm:t>
        <a:bodyPr/>
        <a:lstStyle/>
        <a:p>
          <a:endParaRPr lang="en-US"/>
        </a:p>
      </dgm:t>
    </dgm:pt>
    <dgm:pt modelId="{F43E2039-A248-4FD9-BED2-D9B22BA8BEFC}">
      <dgm:prSet/>
      <dgm:spPr/>
      <dgm:t>
        <a:bodyPr/>
        <a:lstStyle/>
        <a:p>
          <a:pPr>
            <a:lnSpc>
              <a:spcPct val="100000"/>
            </a:lnSpc>
          </a:pPr>
          <a:r>
            <a:rPr lang="en-US"/>
            <a:t>Revenues and expenses are not recognized until money is exchanged. </a:t>
          </a:r>
        </a:p>
      </dgm:t>
    </dgm:pt>
    <dgm:pt modelId="{86CDB9FA-6581-447F-9F00-145A5956C38F}" type="parTrans" cxnId="{F557AFE4-8BB0-46C2-88B9-C410CDC4155E}">
      <dgm:prSet/>
      <dgm:spPr/>
      <dgm:t>
        <a:bodyPr/>
        <a:lstStyle/>
        <a:p>
          <a:endParaRPr lang="en-US"/>
        </a:p>
      </dgm:t>
    </dgm:pt>
    <dgm:pt modelId="{2A8295EC-6238-4410-A7F0-46AB67747006}" type="sibTrans" cxnId="{F557AFE4-8BB0-46C2-88B9-C410CDC4155E}">
      <dgm:prSet/>
      <dgm:spPr/>
      <dgm:t>
        <a:bodyPr/>
        <a:lstStyle/>
        <a:p>
          <a:endParaRPr lang="en-US"/>
        </a:p>
      </dgm:t>
    </dgm:pt>
    <dgm:pt modelId="{DB7FFB06-9680-4ABB-BAD5-3A0FCA1D1DEE}">
      <dgm:prSet/>
      <dgm:spPr/>
      <dgm:t>
        <a:bodyPr/>
        <a:lstStyle/>
        <a:p>
          <a:pPr>
            <a:lnSpc>
              <a:spcPct val="100000"/>
            </a:lnSpc>
            <a:defRPr b="1"/>
          </a:pPr>
          <a:r>
            <a:rPr lang="en-US"/>
            <a:t>Accrual Basis</a:t>
          </a:r>
        </a:p>
      </dgm:t>
    </dgm:pt>
    <dgm:pt modelId="{23B5CF02-195F-4108-8888-54CD450492AE}" type="parTrans" cxnId="{05164DB6-DB31-422B-89A4-7B5605AFC2A4}">
      <dgm:prSet/>
      <dgm:spPr/>
      <dgm:t>
        <a:bodyPr/>
        <a:lstStyle/>
        <a:p>
          <a:endParaRPr lang="en-US"/>
        </a:p>
      </dgm:t>
    </dgm:pt>
    <dgm:pt modelId="{71507155-3586-45DD-A493-07197A97E600}" type="sibTrans" cxnId="{05164DB6-DB31-422B-89A4-7B5605AFC2A4}">
      <dgm:prSet/>
      <dgm:spPr/>
      <dgm:t>
        <a:bodyPr/>
        <a:lstStyle/>
        <a:p>
          <a:endParaRPr lang="en-US"/>
        </a:p>
      </dgm:t>
    </dgm:pt>
    <dgm:pt modelId="{983F7A87-2EFE-4F89-90D0-29EFC8D3C392}">
      <dgm:prSet/>
      <dgm:spPr/>
      <dgm:t>
        <a:bodyPr/>
        <a:lstStyle/>
        <a:p>
          <a:pPr>
            <a:lnSpc>
              <a:spcPct val="100000"/>
            </a:lnSpc>
          </a:pPr>
          <a:r>
            <a:rPr lang="en-US"/>
            <a:t>Revenues and expenses are recognized when an obligation is made</a:t>
          </a:r>
        </a:p>
      </dgm:t>
    </dgm:pt>
    <dgm:pt modelId="{B5364154-7BD9-45DE-A613-3B78959F3962}" type="parTrans" cxnId="{8C1BB0F5-5F61-48EA-BBE9-F2DEE9A64F75}">
      <dgm:prSet/>
      <dgm:spPr/>
      <dgm:t>
        <a:bodyPr/>
        <a:lstStyle/>
        <a:p>
          <a:endParaRPr lang="en-US"/>
        </a:p>
      </dgm:t>
    </dgm:pt>
    <dgm:pt modelId="{4E9ACE09-4FC5-414C-84BB-4FE7960B2064}" type="sibTrans" cxnId="{8C1BB0F5-5F61-48EA-BBE9-F2DEE9A64F75}">
      <dgm:prSet/>
      <dgm:spPr/>
      <dgm:t>
        <a:bodyPr/>
        <a:lstStyle/>
        <a:p>
          <a:endParaRPr lang="en-US"/>
        </a:p>
      </dgm:t>
    </dgm:pt>
    <dgm:pt modelId="{63CD2713-510D-4D44-98C8-A2D12D39388A}" type="pres">
      <dgm:prSet presAssocID="{5D74D1F4-9672-4995-AF9B-1D0991547DB0}" presName="root" presStyleCnt="0">
        <dgm:presLayoutVars>
          <dgm:dir/>
          <dgm:resizeHandles val="exact"/>
        </dgm:presLayoutVars>
      </dgm:prSet>
      <dgm:spPr/>
    </dgm:pt>
    <dgm:pt modelId="{8E593BFC-4EB7-4CD4-92F2-4A8015E1EB36}" type="pres">
      <dgm:prSet presAssocID="{A48483D7-1708-442C-9CB1-189F885BD5E0}" presName="compNode" presStyleCnt="0"/>
      <dgm:spPr/>
    </dgm:pt>
    <dgm:pt modelId="{C2343647-40F5-4FFB-8758-17DE0D846787}" type="pres">
      <dgm:prSet presAssocID="{A48483D7-1708-442C-9CB1-189F885BD5E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19AA8884-8D56-447D-9D52-B84BAB00E643}" type="pres">
      <dgm:prSet presAssocID="{A48483D7-1708-442C-9CB1-189F885BD5E0}" presName="iconSpace" presStyleCnt="0"/>
      <dgm:spPr/>
    </dgm:pt>
    <dgm:pt modelId="{F64B9FA5-37B9-413C-B9BC-49EB72F5ADC7}" type="pres">
      <dgm:prSet presAssocID="{A48483D7-1708-442C-9CB1-189F885BD5E0}" presName="parTx" presStyleLbl="revTx" presStyleIdx="0" presStyleCnt="4">
        <dgm:presLayoutVars>
          <dgm:chMax val="0"/>
          <dgm:chPref val="0"/>
        </dgm:presLayoutVars>
      </dgm:prSet>
      <dgm:spPr/>
    </dgm:pt>
    <dgm:pt modelId="{3B59B6BA-1653-4CE2-B460-C32C985D6C29}" type="pres">
      <dgm:prSet presAssocID="{A48483D7-1708-442C-9CB1-189F885BD5E0}" presName="txSpace" presStyleCnt="0"/>
      <dgm:spPr/>
    </dgm:pt>
    <dgm:pt modelId="{1F743469-3B39-49EE-9C87-6219F10DA5EC}" type="pres">
      <dgm:prSet presAssocID="{A48483D7-1708-442C-9CB1-189F885BD5E0}" presName="desTx" presStyleLbl="revTx" presStyleIdx="1" presStyleCnt="4">
        <dgm:presLayoutVars/>
      </dgm:prSet>
      <dgm:spPr/>
    </dgm:pt>
    <dgm:pt modelId="{94212E77-D5D5-4177-A72A-7B1973CD3A77}" type="pres">
      <dgm:prSet presAssocID="{EC172F53-8D83-4842-921C-03EFD659D633}" presName="sibTrans" presStyleCnt="0"/>
      <dgm:spPr/>
    </dgm:pt>
    <dgm:pt modelId="{A86CD93C-9F67-48C7-9BAF-64869DB89372}" type="pres">
      <dgm:prSet presAssocID="{DB7FFB06-9680-4ABB-BAD5-3A0FCA1D1DEE}" presName="compNode" presStyleCnt="0"/>
      <dgm:spPr/>
    </dgm:pt>
    <dgm:pt modelId="{E170642A-E06F-4FEA-93ED-BB3ED5862842}" type="pres">
      <dgm:prSet presAssocID="{DB7FFB06-9680-4ABB-BAD5-3A0FCA1D1DE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58CDCC3E-8F7B-4D60-876E-0BDBF5866AE9}" type="pres">
      <dgm:prSet presAssocID="{DB7FFB06-9680-4ABB-BAD5-3A0FCA1D1DEE}" presName="iconSpace" presStyleCnt="0"/>
      <dgm:spPr/>
    </dgm:pt>
    <dgm:pt modelId="{DB5F2CC3-74E2-4475-8BC8-60BAA3315946}" type="pres">
      <dgm:prSet presAssocID="{DB7FFB06-9680-4ABB-BAD5-3A0FCA1D1DEE}" presName="parTx" presStyleLbl="revTx" presStyleIdx="2" presStyleCnt="4">
        <dgm:presLayoutVars>
          <dgm:chMax val="0"/>
          <dgm:chPref val="0"/>
        </dgm:presLayoutVars>
      </dgm:prSet>
      <dgm:spPr/>
    </dgm:pt>
    <dgm:pt modelId="{5F96601F-47BE-496A-8098-2F244BCB7A78}" type="pres">
      <dgm:prSet presAssocID="{DB7FFB06-9680-4ABB-BAD5-3A0FCA1D1DEE}" presName="txSpace" presStyleCnt="0"/>
      <dgm:spPr/>
    </dgm:pt>
    <dgm:pt modelId="{CF3F7118-C87C-43F4-91FF-381EB651BA22}" type="pres">
      <dgm:prSet presAssocID="{DB7FFB06-9680-4ABB-BAD5-3A0FCA1D1DEE}" presName="desTx" presStyleLbl="revTx" presStyleIdx="3" presStyleCnt="4">
        <dgm:presLayoutVars/>
      </dgm:prSet>
      <dgm:spPr/>
    </dgm:pt>
  </dgm:ptLst>
  <dgm:cxnLst>
    <dgm:cxn modelId="{A40F6FB3-372C-440C-BF85-180327BDCC1C}" type="presOf" srcId="{F43E2039-A248-4FD9-BED2-D9B22BA8BEFC}" destId="{1F743469-3B39-49EE-9C87-6219F10DA5EC}" srcOrd="0" destOrd="0" presId="urn:microsoft.com/office/officeart/2018/5/layout/CenteredIconLabelDescriptionList"/>
    <dgm:cxn modelId="{200B83B5-E3C8-42C5-8516-F9B87182FCE5}" type="presOf" srcId="{A48483D7-1708-442C-9CB1-189F885BD5E0}" destId="{F64B9FA5-37B9-413C-B9BC-49EB72F5ADC7}" srcOrd="0" destOrd="0" presId="urn:microsoft.com/office/officeart/2018/5/layout/CenteredIconLabelDescriptionList"/>
    <dgm:cxn modelId="{05164DB6-DB31-422B-89A4-7B5605AFC2A4}" srcId="{5D74D1F4-9672-4995-AF9B-1D0991547DB0}" destId="{DB7FFB06-9680-4ABB-BAD5-3A0FCA1D1DEE}" srcOrd="1" destOrd="0" parTransId="{23B5CF02-195F-4108-8888-54CD450492AE}" sibTransId="{71507155-3586-45DD-A493-07197A97E600}"/>
    <dgm:cxn modelId="{3E4F37B7-599E-4C62-8836-CE2F8C565FF8}" srcId="{5D74D1F4-9672-4995-AF9B-1D0991547DB0}" destId="{A48483D7-1708-442C-9CB1-189F885BD5E0}" srcOrd="0" destOrd="0" parTransId="{D3CDFDEB-A866-4D93-BD45-B17AFF452C58}" sibTransId="{EC172F53-8D83-4842-921C-03EFD659D633}"/>
    <dgm:cxn modelId="{AC47C3BF-AA74-413E-9B6A-D343D89A9E35}" type="presOf" srcId="{5D74D1F4-9672-4995-AF9B-1D0991547DB0}" destId="{63CD2713-510D-4D44-98C8-A2D12D39388A}" srcOrd="0" destOrd="0" presId="urn:microsoft.com/office/officeart/2018/5/layout/CenteredIconLabelDescriptionList"/>
    <dgm:cxn modelId="{EC1682CA-A4FB-4CB6-A528-489733BCFA8D}" type="presOf" srcId="{983F7A87-2EFE-4F89-90D0-29EFC8D3C392}" destId="{CF3F7118-C87C-43F4-91FF-381EB651BA22}" srcOrd="0" destOrd="0" presId="urn:microsoft.com/office/officeart/2018/5/layout/CenteredIconLabelDescriptionList"/>
    <dgm:cxn modelId="{63231BD5-31DF-4FA4-8509-DBC259F69FBA}" type="presOf" srcId="{DB7FFB06-9680-4ABB-BAD5-3A0FCA1D1DEE}" destId="{DB5F2CC3-74E2-4475-8BC8-60BAA3315946}" srcOrd="0" destOrd="0" presId="urn:microsoft.com/office/officeart/2018/5/layout/CenteredIconLabelDescriptionList"/>
    <dgm:cxn modelId="{F557AFE4-8BB0-46C2-88B9-C410CDC4155E}" srcId="{A48483D7-1708-442C-9CB1-189F885BD5E0}" destId="{F43E2039-A248-4FD9-BED2-D9B22BA8BEFC}" srcOrd="0" destOrd="0" parTransId="{86CDB9FA-6581-447F-9F00-145A5956C38F}" sibTransId="{2A8295EC-6238-4410-A7F0-46AB67747006}"/>
    <dgm:cxn modelId="{8C1BB0F5-5F61-48EA-BBE9-F2DEE9A64F75}" srcId="{DB7FFB06-9680-4ABB-BAD5-3A0FCA1D1DEE}" destId="{983F7A87-2EFE-4F89-90D0-29EFC8D3C392}" srcOrd="0" destOrd="0" parTransId="{B5364154-7BD9-45DE-A613-3B78959F3962}" sibTransId="{4E9ACE09-4FC5-414C-84BB-4FE7960B2064}"/>
    <dgm:cxn modelId="{9BD681AB-D172-4D38-B7B5-9E86633861FB}" type="presParOf" srcId="{63CD2713-510D-4D44-98C8-A2D12D39388A}" destId="{8E593BFC-4EB7-4CD4-92F2-4A8015E1EB36}" srcOrd="0" destOrd="0" presId="urn:microsoft.com/office/officeart/2018/5/layout/CenteredIconLabelDescriptionList"/>
    <dgm:cxn modelId="{0D7C52F5-4A96-4B6B-A636-C4A39CBC34B8}" type="presParOf" srcId="{8E593BFC-4EB7-4CD4-92F2-4A8015E1EB36}" destId="{C2343647-40F5-4FFB-8758-17DE0D846787}" srcOrd="0" destOrd="0" presId="urn:microsoft.com/office/officeart/2018/5/layout/CenteredIconLabelDescriptionList"/>
    <dgm:cxn modelId="{7D0F06A1-A6CF-4006-88A4-3DFB9D6B037A}" type="presParOf" srcId="{8E593BFC-4EB7-4CD4-92F2-4A8015E1EB36}" destId="{19AA8884-8D56-447D-9D52-B84BAB00E643}" srcOrd="1" destOrd="0" presId="urn:microsoft.com/office/officeart/2018/5/layout/CenteredIconLabelDescriptionList"/>
    <dgm:cxn modelId="{38DDAC1E-EBA5-4EBA-8FF0-50027B3F5D97}" type="presParOf" srcId="{8E593BFC-4EB7-4CD4-92F2-4A8015E1EB36}" destId="{F64B9FA5-37B9-413C-B9BC-49EB72F5ADC7}" srcOrd="2" destOrd="0" presId="urn:microsoft.com/office/officeart/2018/5/layout/CenteredIconLabelDescriptionList"/>
    <dgm:cxn modelId="{35629737-786F-4794-BA09-6308338A6428}" type="presParOf" srcId="{8E593BFC-4EB7-4CD4-92F2-4A8015E1EB36}" destId="{3B59B6BA-1653-4CE2-B460-C32C985D6C29}" srcOrd="3" destOrd="0" presId="urn:microsoft.com/office/officeart/2018/5/layout/CenteredIconLabelDescriptionList"/>
    <dgm:cxn modelId="{801CC360-9B25-40C1-9F4D-9577B7477973}" type="presParOf" srcId="{8E593BFC-4EB7-4CD4-92F2-4A8015E1EB36}" destId="{1F743469-3B39-49EE-9C87-6219F10DA5EC}" srcOrd="4" destOrd="0" presId="urn:microsoft.com/office/officeart/2018/5/layout/CenteredIconLabelDescriptionList"/>
    <dgm:cxn modelId="{F377D01E-142E-40DB-B429-FA8311BD7712}" type="presParOf" srcId="{63CD2713-510D-4D44-98C8-A2D12D39388A}" destId="{94212E77-D5D5-4177-A72A-7B1973CD3A77}" srcOrd="1" destOrd="0" presId="urn:microsoft.com/office/officeart/2018/5/layout/CenteredIconLabelDescriptionList"/>
    <dgm:cxn modelId="{CA1F655F-F3F9-4E78-9CD0-AFD67C46E468}" type="presParOf" srcId="{63CD2713-510D-4D44-98C8-A2D12D39388A}" destId="{A86CD93C-9F67-48C7-9BAF-64869DB89372}" srcOrd="2" destOrd="0" presId="urn:microsoft.com/office/officeart/2018/5/layout/CenteredIconLabelDescriptionList"/>
    <dgm:cxn modelId="{DC0CAC85-B9FD-4C5F-8A69-1827D0050563}" type="presParOf" srcId="{A86CD93C-9F67-48C7-9BAF-64869DB89372}" destId="{E170642A-E06F-4FEA-93ED-BB3ED5862842}" srcOrd="0" destOrd="0" presId="urn:microsoft.com/office/officeart/2018/5/layout/CenteredIconLabelDescriptionList"/>
    <dgm:cxn modelId="{7A42A325-A218-44BE-B655-5072C8CA8C95}" type="presParOf" srcId="{A86CD93C-9F67-48C7-9BAF-64869DB89372}" destId="{58CDCC3E-8F7B-4D60-876E-0BDBF5866AE9}" srcOrd="1" destOrd="0" presId="urn:microsoft.com/office/officeart/2018/5/layout/CenteredIconLabelDescriptionList"/>
    <dgm:cxn modelId="{C91EF9B3-57CD-4DD6-8823-61508342B545}" type="presParOf" srcId="{A86CD93C-9F67-48C7-9BAF-64869DB89372}" destId="{DB5F2CC3-74E2-4475-8BC8-60BAA3315946}" srcOrd="2" destOrd="0" presId="urn:microsoft.com/office/officeart/2018/5/layout/CenteredIconLabelDescriptionList"/>
    <dgm:cxn modelId="{9BB55FD6-E7F9-49CE-A457-33AE3A83E1B4}" type="presParOf" srcId="{A86CD93C-9F67-48C7-9BAF-64869DB89372}" destId="{5F96601F-47BE-496A-8098-2F244BCB7A78}" srcOrd="3" destOrd="0" presId="urn:microsoft.com/office/officeart/2018/5/layout/CenteredIconLabelDescriptionList"/>
    <dgm:cxn modelId="{7CF04D68-7997-4A8F-AAD1-F04E86ACBC6E}" type="presParOf" srcId="{A86CD93C-9F67-48C7-9BAF-64869DB89372}" destId="{CF3F7118-C87C-43F4-91FF-381EB651BA2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17F1B3-542B-4CB2-AC7B-08D2580E1F5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5DAFD24-5385-4E8F-875B-C3897A1395E9}">
      <dgm:prSet/>
      <dgm:spPr/>
      <dgm:t>
        <a:bodyPr/>
        <a:lstStyle/>
        <a:p>
          <a:pPr>
            <a:lnSpc>
              <a:spcPct val="100000"/>
            </a:lnSpc>
          </a:pPr>
          <a:r>
            <a:rPr lang="en-US"/>
            <a:t>Statement of Activities = Income Statement = Profit (Loss) </a:t>
          </a:r>
        </a:p>
      </dgm:t>
    </dgm:pt>
    <dgm:pt modelId="{AD45439C-6A2B-472C-A738-06302F6F08BD}" type="parTrans" cxnId="{2F3E9E67-04C1-4AD4-8E3B-50964B2A43FE}">
      <dgm:prSet/>
      <dgm:spPr/>
      <dgm:t>
        <a:bodyPr/>
        <a:lstStyle/>
        <a:p>
          <a:endParaRPr lang="en-US"/>
        </a:p>
      </dgm:t>
    </dgm:pt>
    <dgm:pt modelId="{9E7DCB3F-FE16-4574-914C-7AA26AAE6D52}" type="sibTrans" cxnId="{2F3E9E67-04C1-4AD4-8E3B-50964B2A43FE}">
      <dgm:prSet/>
      <dgm:spPr/>
      <dgm:t>
        <a:bodyPr/>
        <a:lstStyle/>
        <a:p>
          <a:endParaRPr lang="en-US"/>
        </a:p>
      </dgm:t>
    </dgm:pt>
    <dgm:pt modelId="{A6D60748-6F94-41C6-9072-A5E7631C354D}">
      <dgm:prSet/>
      <dgm:spPr/>
      <dgm:t>
        <a:bodyPr/>
        <a:lstStyle/>
        <a:p>
          <a:pPr>
            <a:lnSpc>
              <a:spcPct val="100000"/>
            </a:lnSpc>
          </a:pPr>
          <a:r>
            <a:rPr lang="en-US"/>
            <a:t>Measures the revenues against the expenses ▫ Revenues – Expenses = Change in Net Assets = Profit (Loss) </a:t>
          </a:r>
        </a:p>
      </dgm:t>
    </dgm:pt>
    <dgm:pt modelId="{665DAE22-002B-4A89-B2C0-E141DCE4386F}" type="parTrans" cxnId="{EF833AD3-BC10-4190-AC14-1DFBFA3D2F3E}">
      <dgm:prSet/>
      <dgm:spPr/>
      <dgm:t>
        <a:bodyPr/>
        <a:lstStyle/>
        <a:p>
          <a:endParaRPr lang="en-US"/>
        </a:p>
      </dgm:t>
    </dgm:pt>
    <dgm:pt modelId="{ADE1DEAE-D6C6-4C23-9EDF-B32C99E56098}" type="sibTrans" cxnId="{EF833AD3-BC10-4190-AC14-1DFBFA3D2F3E}">
      <dgm:prSet/>
      <dgm:spPr/>
      <dgm:t>
        <a:bodyPr/>
        <a:lstStyle/>
        <a:p>
          <a:endParaRPr lang="en-US"/>
        </a:p>
      </dgm:t>
    </dgm:pt>
    <dgm:pt modelId="{774E60BE-48C5-4200-BC14-140E8BD1DFBE}">
      <dgm:prSet/>
      <dgm:spPr/>
      <dgm:t>
        <a:bodyPr/>
        <a:lstStyle/>
        <a:p>
          <a:pPr>
            <a:lnSpc>
              <a:spcPct val="100000"/>
            </a:lnSpc>
          </a:pPr>
          <a:r>
            <a:rPr lang="en-US"/>
            <a:t>Statement of Financial Position = Balance Sheet</a:t>
          </a:r>
        </a:p>
      </dgm:t>
    </dgm:pt>
    <dgm:pt modelId="{AFA4D4CD-3E5C-4534-835D-084E8AC0F140}" type="parTrans" cxnId="{FDDFBF24-8D83-4AA9-99EC-6FD351E4FC29}">
      <dgm:prSet/>
      <dgm:spPr/>
      <dgm:t>
        <a:bodyPr/>
        <a:lstStyle/>
        <a:p>
          <a:endParaRPr lang="en-US"/>
        </a:p>
      </dgm:t>
    </dgm:pt>
    <dgm:pt modelId="{B99EF8B4-CD63-44F0-BD1B-CD00047565E3}" type="sibTrans" cxnId="{FDDFBF24-8D83-4AA9-99EC-6FD351E4FC29}">
      <dgm:prSet/>
      <dgm:spPr/>
      <dgm:t>
        <a:bodyPr/>
        <a:lstStyle/>
        <a:p>
          <a:endParaRPr lang="en-US"/>
        </a:p>
      </dgm:t>
    </dgm:pt>
    <dgm:pt modelId="{DE690483-9876-4CE1-A873-295544E73908}">
      <dgm:prSet/>
      <dgm:spPr/>
      <dgm:t>
        <a:bodyPr/>
        <a:lstStyle/>
        <a:p>
          <a:pPr>
            <a:lnSpc>
              <a:spcPct val="100000"/>
            </a:lnSpc>
          </a:pPr>
          <a:r>
            <a:rPr lang="en-US"/>
            <a:t>Measures the assets against the liabilities and net assets ▫ Assets = Liabilities + Net Assets </a:t>
          </a:r>
        </a:p>
      </dgm:t>
    </dgm:pt>
    <dgm:pt modelId="{F1B70FA2-8FAD-4BDB-91EA-7F7F64A24F1E}" type="parTrans" cxnId="{73085882-18D7-4D50-99E3-74158AFCAA0B}">
      <dgm:prSet/>
      <dgm:spPr/>
      <dgm:t>
        <a:bodyPr/>
        <a:lstStyle/>
        <a:p>
          <a:endParaRPr lang="en-US"/>
        </a:p>
      </dgm:t>
    </dgm:pt>
    <dgm:pt modelId="{6513F4B5-6BB2-4015-B291-A2561B908FD4}" type="sibTrans" cxnId="{73085882-18D7-4D50-99E3-74158AFCAA0B}">
      <dgm:prSet/>
      <dgm:spPr/>
      <dgm:t>
        <a:bodyPr/>
        <a:lstStyle/>
        <a:p>
          <a:endParaRPr lang="en-US"/>
        </a:p>
      </dgm:t>
    </dgm:pt>
    <dgm:pt modelId="{3207B0DF-7384-4153-BC96-42CA8C61E5BE}">
      <dgm:prSet/>
      <dgm:spPr/>
      <dgm:t>
        <a:bodyPr/>
        <a:lstStyle/>
        <a:p>
          <a:pPr>
            <a:lnSpc>
              <a:spcPct val="100000"/>
            </a:lnSpc>
          </a:pPr>
          <a:r>
            <a:rPr lang="en-US"/>
            <a:t>Statement of Cash Flows </a:t>
          </a:r>
        </a:p>
      </dgm:t>
    </dgm:pt>
    <dgm:pt modelId="{302B54DD-EAAC-42C7-AB9F-639071945982}" type="parTrans" cxnId="{04FA3B43-275B-43DC-9E39-2111AB5A128D}">
      <dgm:prSet/>
      <dgm:spPr/>
      <dgm:t>
        <a:bodyPr/>
        <a:lstStyle/>
        <a:p>
          <a:endParaRPr lang="en-US"/>
        </a:p>
      </dgm:t>
    </dgm:pt>
    <dgm:pt modelId="{3561DD13-E428-4E88-AF91-E8143E056EC6}" type="sibTrans" cxnId="{04FA3B43-275B-43DC-9E39-2111AB5A128D}">
      <dgm:prSet/>
      <dgm:spPr/>
      <dgm:t>
        <a:bodyPr/>
        <a:lstStyle/>
        <a:p>
          <a:endParaRPr lang="en-US"/>
        </a:p>
      </dgm:t>
    </dgm:pt>
    <dgm:pt modelId="{1FA4F241-7216-49A9-87A7-C5D9BB081E5D}">
      <dgm:prSet/>
      <dgm:spPr/>
      <dgm:t>
        <a:bodyPr/>
        <a:lstStyle/>
        <a:p>
          <a:pPr>
            <a:lnSpc>
              <a:spcPct val="100000"/>
            </a:lnSpc>
          </a:pPr>
          <a:r>
            <a:rPr lang="en-US"/>
            <a:t>Measures the changes in cash</a:t>
          </a:r>
        </a:p>
      </dgm:t>
    </dgm:pt>
    <dgm:pt modelId="{8509EF7C-8C60-4702-9425-C69456F18DFF}" type="parTrans" cxnId="{4A230B14-9D54-4AB7-B706-DA0CBF0E8CF7}">
      <dgm:prSet/>
      <dgm:spPr/>
      <dgm:t>
        <a:bodyPr/>
        <a:lstStyle/>
        <a:p>
          <a:endParaRPr lang="en-US"/>
        </a:p>
      </dgm:t>
    </dgm:pt>
    <dgm:pt modelId="{C4691BDD-6FE7-411B-9B20-7AEB17CBD696}" type="sibTrans" cxnId="{4A230B14-9D54-4AB7-B706-DA0CBF0E8CF7}">
      <dgm:prSet/>
      <dgm:spPr/>
      <dgm:t>
        <a:bodyPr/>
        <a:lstStyle/>
        <a:p>
          <a:endParaRPr lang="en-US"/>
        </a:p>
      </dgm:t>
    </dgm:pt>
    <dgm:pt modelId="{D6B1F763-BFE0-4E72-97E1-C4B8FFFBE0EA}" type="pres">
      <dgm:prSet presAssocID="{F617F1B3-542B-4CB2-AC7B-08D2580E1F5C}" presName="root" presStyleCnt="0">
        <dgm:presLayoutVars>
          <dgm:dir/>
          <dgm:resizeHandles val="exact"/>
        </dgm:presLayoutVars>
      </dgm:prSet>
      <dgm:spPr/>
    </dgm:pt>
    <dgm:pt modelId="{DB1BF451-46BC-4BD3-BDB4-7D7C57AAC559}" type="pres">
      <dgm:prSet presAssocID="{F5DAFD24-5385-4E8F-875B-C3897A1395E9}" presName="compNode" presStyleCnt="0"/>
      <dgm:spPr/>
    </dgm:pt>
    <dgm:pt modelId="{C8E85720-0518-4112-AB90-1E4ED93F7D97}" type="pres">
      <dgm:prSet presAssocID="{F5DAFD24-5385-4E8F-875B-C3897A1395E9}" presName="bgRect" presStyleLbl="bgShp" presStyleIdx="0" presStyleCnt="3"/>
      <dgm:spPr/>
    </dgm:pt>
    <dgm:pt modelId="{D4BDB864-2E59-4C09-B1A1-A3DD58C565AC}" type="pres">
      <dgm:prSet presAssocID="{F5DAFD24-5385-4E8F-875B-C3897A1395E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056EEFDB-D055-4AEF-96B4-CDC7675CA24F}" type="pres">
      <dgm:prSet presAssocID="{F5DAFD24-5385-4E8F-875B-C3897A1395E9}" presName="spaceRect" presStyleCnt="0"/>
      <dgm:spPr/>
    </dgm:pt>
    <dgm:pt modelId="{BD0BD3AC-5C9F-45F8-82AE-41E517F6E190}" type="pres">
      <dgm:prSet presAssocID="{F5DAFD24-5385-4E8F-875B-C3897A1395E9}" presName="parTx" presStyleLbl="revTx" presStyleIdx="0" presStyleCnt="6">
        <dgm:presLayoutVars>
          <dgm:chMax val="0"/>
          <dgm:chPref val="0"/>
        </dgm:presLayoutVars>
      </dgm:prSet>
      <dgm:spPr/>
    </dgm:pt>
    <dgm:pt modelId="{DA51D34B-4B97-4FCC-9A5A-1CEF06D0E4C8}" type="pres">
      <dgm:prSet presAssocID="{F5DAFD24-5385-4E8F-875B-C3897A1395E9}" presName="desTx" presStyleLbl="revTx" presStyleIdx="1" presStyleCnt="6">
        <dgm:presLayoutVars/>
      </dgm:prSet>
      <dgm:spPr/>
    </dgm:pt>
    <dgm:pt modelId="{8D96AF65-5238-4945-AC67-9F08CA8721B1}" type="pres">
      <dgm:prSet presAssocID="{9E7DCB3F-FE16-4574-914C-7AA26AAE6D52}" presName="sibTrans" presStyleCnt="0"/>
      <dgm:spPr/>
    </dgm:pt>
    <dgm:pt modelId="{5274872B-D2DD-4059-9A6F-2FD8572C6B88}" type="pres">
      <dgm:prSet presAssocID="{774E60BE-48C5-4200-BC14-140E8BD1DFBE}" presName="compNode" presStyleCnt="0"/>
      <dgm:spPr/>
    </dgm:pt>
    <dgm:pt modelId="{57A701EF-50B5-4915-90DF-C2CA8B9AD5A0}" type="pres">
      <dgm:prSet presAssocID="{774E60BE-48C5-4200-BC14-140E8BD1DFBE}" presName="bgRect" presStyleLbl="bgShp" presStyleIdx="1" presStyleCnt="3"/>
      <dgm:spPr/>
    </dgm:pt>
    <dgm:pt modelId="{E3305DEE-8D4C-4178-84E8-ABE092E2B076}" type="pres">
      <dgm:prSet presAssocID="{774E60BE-48C5-4200-BC14-140E8BD1DFB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culator"/>
        </a:ext>
      </dgm:extLst>
    </dgm:pt>
    <dgm:pt modelId="{95A38599-6AEC-4CEA-A064-E58DAFAA30C1}" type="pres">
      <dgm:prSet presAssocID="{774E60BE-48C5-4200-BC14-140E8BD1DFBE}" presName="spaceRect" presStyleCnt="0"/>
      <dgm:spPr/>
    </dgm:pt>
    <dgm:pt modelId="{9E72159A-9831-4255-80D1-7C6F3E9C4806}" type="pres">
      <dgm:prSet presAssocID="{774E60BE-48C5-4200-BC14-140E8BD1DFBE}" presName="parTx" presStyleLbl="revTx" presStyleIdx="2" presStyleCnt="6">
        <dgm:presLayoutVars>
          <dgm:chMax val="0"/>
          <dgm:chPref val="0"/>
        </dgm:presLayoutVars>
      </dgm:prSet>
      <dgm:spPr/>
    </dgm:pt>
    <dgm:pt modelId="{425599A8-B4E0-4FEA-BE62-A0D7ED2B50C5}" type="pres">
      <dgm:prSet presAssocID="{774E60BE-48C5-4200-BC14-140E8BD1DFBE}" presName="desTx" presStyleLbl="revTx" presStyleIdx="3" presStyleCnt="6">
        <dgm:presLayoutVars/>
      </dgm:prSet>
      <dgm:spPr/>
    </dgm:pt>
    <dgm:pt modelId="{6097FE9B-0C62-493A-9152-157F1452359A}" type="pres">
      <dgm:prSet presAssocID="{B99EF8B4-CD63-44F0-BD1B-CD00047565E3}" presName="sibTrans" presStyleCnt="0"/>
      <dgm:spPr/>
    </dgm:pt>
    <dgm:pt modelId="{E00CCA26-97A8-4ED2-BE85-7246A19AB7AF}" type="pres">
      <dgm:prSet presAssocID="{3207B0DF-7384-4153-BC96-42CA8C61E5BE}" presName="compNode" presStyleCnt="0"/>
      <dgm:spPr/>
    </dgm:pt>
    <dgm:pt modelId="{1BD14C63-2F48-41DB-9B54-F8620F088183}" type="pres">
      <dgm:prSet presAssocID="{3207B0DF-7384-4153-BC96-42CA8C61E5BE}" presName="bgRect" presStyleLbl="bgShp" presStyleIdx="2" presStyleCnt="3"/>
      <dgm:spPr/>
    </dgm:pt>
    <dgm:pt modelId="{DC28FC3F-8E2A-41F0-8578-79455703C433}" type="pres">
      <dgm:prSet presAssocID="{3207B0DF-7384-4153-BC96-42CA8C61E5B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ins"/>
        </a:ext>
      </dgm:extLst>
    </dgm:pt>
    <dgm:pt modelId="{252AB2C6-5ABB-4271-B1C1-1CA038C4CC90}" type="pres">
      <dgm:prSet presAssocID="{3207B0DF-7384-4153-BC96-42CA8C61E5BE}" presName="spaceRect" presStyleCnt="0"/>
      <dgm:spPr/>
    </dgm:pt>
    <dgm:pt modelId="{C955824B-4BE9-41ED-BBC7-50D63C38276D}" type="pres">
      <dgm:prSet presAssocID="{3207B0DF-7384-4153-BC96-42CA8C61E5BE}" presName="parTx" presStyleLbl="revTx" presStyleIdx="4" presStyleCnt="6">
        <dgm:presLayoutVars>
          <dgm:chMax val="0"/>
          <dgm:chPref val="0"/>
        </dgm:presLayoutVars>
      </dgm:prSet>
      <dgm:spPr/>
    </dgm:pt>
    <dgm:pt modelId="{3554F83E-9646-4329-9B9D-EC28C9F72C5B}" type="pres">
      <dgm:prSet presAssocID="{3207B0DF-7384-4153-BC96-42CA8C61E5BE}" presName="desTx" presStyleLbl="revTx" presStyleIdx="5" presStyleCnt="6">
        <dgm:presLayoutVars/>
      </dgm:prSet>
      <dgm:spPr/>
    </dgm:pt>
  </dgm:ptLst>
  <dgm:cxnLst>
    <dgm:cxn modelId="{4A230B14-9D54-4AB7-B706-DA0CBF0E8CF7}" srcId="{3207B0DF-7384-4153-BC96-42CA8C61E5BE}" destId="{1FA4F241-7216-49A9-87A7-C5D9BB081E5D}" srcOrd="0" destOrd="0" parTransId="{8509EF7C-8C60-4702-9425-C69456F18DFF}" sibTransId="{C4691BDD-6FE7-411B-9B20-7AEB17CBD696}"/>
    <dgm:cxn modelId="{FDDFBF24-8D83-4AA9-99EC-6FD351E4FC29}" srcId="{F617F1B3-542B-4CB2-AC7B-08D2580E1F5C}" destId="{774E60BE-48C5-4200-BC14-140E8BD1DFBE}" srcOrd="1" destOrd="0" parTransId="{AFA4D4CD-3E5C-4534-835D-084E8AC0F140}" sibTransId="{B99EF8B4-CD63-44F0-BD1B-CD00047565E3}"/>
    <dgm:cxn modelId="{605C873B-D3FF-431B-9B04-DFB1476B6031}" type="presOf" srcId="{774E60BE-48C5-4200-BC14-140E8BD1DFBE}" destId="{9E72159A-9831-4255-80D1-7C6F3E9C4806}" srcOrd="0" destOrd="0" presId="urn:microsoft.com/office/officeart/2018/2/layout/IconVerticalSolidList"/>
    <dgm:cxn modelId="{31FD615D-9838-46E0-B362-4B14BF3DD959}" type="presOf" srcId="{F617F1B3-542B-4CB2-AC7B-08D2580E1F5C}" destId="{D6B1F763-BFE0-4E72-97E1-C4B8FFFBE0EA}" srcOrd="0" destOrd="0" presId="urn:microsoft.com/office/officeart/2018/2/layout/IconVerticalSolidList"/>
    <dgm:cxn modelId="{04FA3B43-275B-43DC-9E39-2111AB5A128D}" srcId="{F617F1B3-542B-4CB2-AC7B-08D2580E1F5C}" destId="{3207B0DF-7384-4153-BC96-42CA8C61E5BE}" srcOrd="2" destOrd="0" parTransId="{302B54DD-EAAC-42C7-AB9F-639071945982}" sibTransId="{3561DD13-E428-4E88-AF91-E8143E056EC6}"/>
    <dgm:cxn modelId="{2F3E9E67-04C1-4AD4-8E3B-50964B2A43FE}" srcId="{F617F1B3-542B-4CB2-AC7B-08D2580E1F5C}" destId="{F5DAFD24-5385-4E8F-875B-C3897A1395E9}" srcOrd="0" destOrd="0" parTransId="{AD45439C-6A2B-472C-A738-06302F6F08BD}" sibTransId="{9E7DCB3F-FE16-4574-914C-7AA26AAE6D52}"/>
    <dgm:cxn modelId="{0347036A-9371-4666-8F1A-DEBAEE551B3C}" type="presOf" srcId="{F5DAFD24-5385-4E8F-875B-C3897A1395E9}" destId="{BD0BD3AC-5C9F-45F8-82AE-41E517F6E190}" srcOrd="0" destOrd="0" presId="urn:microsoft.com/office/officeart/2018/2/layout/IconVerticalSolidList"/>
    <dgm:cxn modelId="{A5ECE84F-835F-45B3-9FA9-BF58913F2C06}" type="presOf" srcId="{A6D60748-6F94-41C6-9072-A5E7631C354D}" destId="{DA51D34B-4B97-4FCC-9A5A-1CEF06D0E4C8}" srcOrd="0" destOrd="0" presId="urn:microsoft.com/office/officeart/2018/2/layout/IconVerticalSolidList"/>
    <dgm:cxn modelId="{73085882-18D7-4D50-99E3-74158AFCAA0B}" srcId="{774E60BE-48C5-4200-BC14-140E8BD1DFBE}" destId="{DE690483-9876-4CE1-A873-295544E73908}" srcOrd="0" destOrd="0" parTransId="{F1B70FA2-8FAD-4BDB-91EA-7F7F64A24F1E}" sibTransId="{6513F4B5-6BB2-4015-B291-A2561B908FD4}"/>
    <dgm:cxn modelId="{27D292AF-839E-4147-85B3-8ABF8E22FC66}" type="presOf" srcId="{DE690483-9876-4CE1-A873-295544E73908}" destId="{425599A8-B4E0-4FEA-BE62-A0D7ED2B50C5}" srcOrd="0" destOrd="0" presId="urn:microsoft.com/office/officeart/2018/2/layout/IconVerticalSolidList"/>
    <dgm:cxn modelId="{CCA0FAB3-0F33-4E2E-87D7-90EC7E154097}" type="presOf" srcId="{1FA4F241-7216-49A9-87A7-C5D9BB081E5D}" destId="{3554F83E-9646-4329-9B9D-EC28C9F72C5B}" srcOrd="0" destOrd="0" presId="urn:microsoft.com/office/officeart/2018/2/layout/IconVerticalSolidList"/>
    <dgm:cxn modelId="{673BA9C2-3BC7-4E5C-BD09-FC5FBFDC2A3D}" type="presOf" srcId="{3207B0DF-7384-4153-BC96-42CA8C61E5BE}" destId="{C955824B-4BE9-41ED-BBC7-50D63C38276D}" srcOrd="0" destOrd="0" presId="urn:microsoft.com/office/officeart/2018/2/layout/IconVerticalSolidList"/>
    <dgm:cxn modelId="{EF833AD3-BC10-4190-AC14-1DFBFA3D2F3E}" srcId="{F5DAFD24-5385-4E8F-875B-C3897A1395E9}" destId="{A6D60748-6F94-41C6-9072-A5E7631C354D}" srcOrd="0" destOrd="0" parTransId="{665DAE22-002B-4A89-B2C0-E141DCE4386F}" sibTransId="{ADE1DEAE-D6C6-4C23-9EDF-B32C99E56098}"/>
    <dgm:cxn modelId="{93566951-B057-478E-B605-8FA267E554A4}" type="presParOf" srcId="{D6B1F763-BFE0-4E72-97E1-C4B8FFFBE0EA}" destId="{DB1BF451-46BC-4BD3-BDB4-7D7C57AAC559}" srcOrd="0" destOrd="0" presId="urn:microsoft.com/office/officeart/2018/2/layout/IconVerticalSolidList"/>
    <dgm:cxn modelId="{BA352EED-159C-4A4C-8C53-C83D49B986B0}" type="presParOf" srcId="{DB1BF451-46BC-4BD3-BDB4-7D7C57AAC559}" destId="{C8E85720-0518-4112-AB90-1E4ED93F7D97}" srcOrd="0" destOrd="0" presId="urn:microsoft.com/office/officeart/2018/2/layout/IconVerticalSolidList"/>
    <dgm:cxn modelId="{7E1FF3A5-E504-4EE4-8914-A503D4A83F51}" type="presParOf" srcId="{DB1BF451-46BC-4BD3-BDB4-7D7C57AAC559}" destId="{D4BDB864-2E59-4C09-B1A1-A3DD58C565AC}" srcOrd="1" destOrd="0" presId="urn:microsoft.com/office/officeart/2018/2/layout/IconVerticalSolidList"/>
    <dgm:cxn modelId="{6A1F7FAA-D8B4-4555-A883-0651AD81D9F5}" type="presParOf" srcId="{DB1BF451-46BC-4BD3-BDB4-7D7C57AAC559}" destId="{056EEFDB-D055-4AEF-96B4-CDC7675CA24F}" srcOrd="2" destOrd="0" presId="urn:microsoft.com/office/officeart/2018/2/layout/IconVerticalSolidList"/>
    <dgm:cxn modelId="{819E5FFB-8AD7-4ADF-8323-717FFBDA4ED6}" type="presParOf" srcId="{DB1BF451-46BC-4BD3-BDB4-7D7C57AAC559}" destId="{BD0BD3AC-5C9F-45F8-82AE-41E517F6E190}" srcOrd="3" destOrd="0" presId="urn:microsoft.com/office/officeart/2018/2/layout/IconVerticalSolidList"/>
    <dgm:cxn modelId="{F3281424-7657-4478-A1D5-3B5291C2CB22}" type="presParOf" srcId="{DB1BF451-46BC-4BD3-BDB4-7D7C57AAC559}" destId="{DA51D34B-4B97-4FCC-9A5A-1CEF06D0E4C8}" srcOrd="4" destOrd="0" presId="urn:microsoft.com/office/officeart/2018/2/layout/IconVerticalSolidList"/>
    <dgm:cxn modelId="{57CAEDB5-88E1-4C24-A7CF-1681201FA62F}" type="presParOf" srcId="{D6B1F763-BFE0-4E72-97E1-C4B8FFFBE0EA}" destId="{8D96AF65-5238-4945-AC67-9F08CA8721B1}" srcOrd="1" destOrd="0" presId="urn:microsoft.com/office/officeart/2018/2/layout/IconVerticalSolidList"/>
    <dgm:cxn modelId="{44DC6966-5559-4BCA-BA2D-0302C5C51B53}" type="presParOf" srcId="{D6B1F763-BFE0-4E72-97E1-C4B8FFFBE0EA}" destId="{5274872B-D2DD-4059-9A6F-2FD8572C6B88}" srcOrd="2" destOrd="0" presId="urn:microsoft.com/office/officeart/2018/2/layout/IconVerticalSolidList"/>
    <dgm:cxn modelId="{0EC90FAA-2B8F-4133-8576-CAE14F682C75}" type="presParOf" srcId="{5274872B-D2DD-4059-9A6F-2FD8572C6B88}" destId="{57A701EF-50B5-4915-90DF-C2CA8B9AD5A0}" srcOrd="0" destOrd="0" presId="urn:microsoft.com/office/officeart/2018/2/layout/IconVerticalSolidList"/>
    <dgm:cxn modelId="{67D59AFD-CFF9-4794-8175-B4D7C964747A}" type="presParOf" srcId="{5274872B-D2DD-4059-9A6F-2FD8572C6B88}" destId="{E3305DEE-8D4C-4178-84E8-ABE092E2B076}" srcOrd="1" destOrd="0" presId="urn:microsoft.com/office/officeart/2018/2/layout/IconVerticalSolidList"/>
    <dgm:cxn modelId="{8C128BCC-485D-4CF3-87D4-3A16F8D955C0}" type="presParOf" srcId="{5274872B-D2DD-4059-9A6F-2FD8572C6B88}" destId="{95A38599-6AEC-4CEA-A064-E58DAFAA30C1}" srcOrd="2" destOrd="0" presId="urn:microsoft.com/office/officeart/2018/2/layout/IconVerticalSolidList"/>
    <dgm:cxn modelId="{7714F0FA-6339-4BB3-8CCF-FE5113608824}" type="presParOf" srcId="{5274872B-D2DD-4059-9A6F-2FD8572C6B88}" destId="{9E72159A-9831-4255-80D1-7C6F3E9C4806}" srcOrd="3" destOrd="0" presId="urn:microsoft.com/office/officeart/2018/2/layout/IconVerticalSolidList"/>
    <dgm:cxn modelId="{45348A4B-71C7-43DC-9ED7-72D3C1C85BDF}" type="presParOf" srcId="{5274872B-D2DD-4059-9A6F-2FD8572C6B88}" destId="{425599A8-B4E0-4FEA-BE62-A0D7ED2B50C5}" srcOrd="4" destOrd="0" presId="urn:microsoft.com/office/officeart/2018/2/layout/IconVerticalSolidList"/>
    <dgm:cxn modelId="{B174281A-9E3D-418C-B721-4B2B8E4FFCE3}" type="presParOf" srcId="{D6B1F763-BFE0-4E72-97E1-C4B8FFFBE0EA}" destId="{6097FE9B-0C62-493A-9152-157F1452359A}" srcOrd="3" destOrd="0" presId="urn:microsoft.com/office/officeart/2018/2/layout/IconVerticalSolidList"/>
    <dgm:cxn modelId="{F1055652-4273-435D-8EA1-F48F7473312B}" type="presParOf" srcId="{D6B1F763-BFE0-4E72-97E1-C4B8FFFBE0EA}" destId="{E00CCA26-97A8-4ED2-BE85-7246A19AB7AF}" srcOrd="4" destOrd="0" presId="urn:microsoft.com/office/officeart/2018/2/layout/IconVerticalSolidList"/>
    <dgm:cxn modelId="{2F380FC8-C0D6-445B-8B6D-78F04FAF4A53}" type="presParOf" srcId="{E00CCA26-97A8-4ED2-BE85-7246A19AB7AF}" destId="{1BD14C63-2F48-41DB-9B54-F8620F088183}" srcOrd="0" destOrd="0" presId="urn:microsoft.com/office/officeart/2018/2/layout/IconVerticalSolidList"/>
    <dgm:cxn modelId="{7085F8A2-42E2-45A5-9D3D-AE730BB6AC5E}" type="presParOf" srcId="{E00CCA26-97A8-4ED2-BE85-7246A19AB7AF}" destId="{DC28FC3F-8E2A-41F0-8578-79455703C433}" srcOrd="1" destOrd="0" presId="urn:microsoft.com/office/officeart/2018/2/layout/IconVerticalSolidList"/>
    <dgm:cxn modelId="{167C6F34-8C20-4472-AC6B-910D810D1FBA}" type="presParOf" srcId="{E00CCA26-97A8-4ED2-BE85-7246A19AB7AF}" destId="{252AB2C6-5ABB-4271-B1C1-1CA038C4CC90}" srcOrd="2" destOrd="0" presId="urn:microsoft.com/office/officeart/2018/2/layout/IconVerticalSolidList"/>
    <dgm:cxn modelId="{9A637CB0-4061-4874-80CF-434B86D6824E}" type="presParOf" srcId="{E00CCA26-97A8-4ED2-BE85-7246A19AB7AF}" destId="{C955824B-4BE9-41ED-BBC7-50D63C38276D}" srcOrd="3" destOrd="0" presId="urn:microsoft.com/office/officeart/2018/2/layout/IconVerticalSolidList"/>
    <dgm:cxn modelId="{8B6440AA-9E69-483B-93BB-3DF168371ACB}" type="presParOf" srcId="{E00CCA26-97A8-4ED2-BE85-7246A19AB7AF}" destId="{3554F83E-9646-4329-9B9D-EC28C9F72C5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D226D-9B4B-4757-9C5E-33E8602356A4}">
      <dsp:nvSpPr>
        <dsp:cNvPr id="0" name=""/>
        <dsp:cNvSpPr/>
      </dsp:nvSpPr>
      <dsp:spPr>
        <a:xfrm>
          <a:off x="0" y="361560"/>
          <a:ext cx="6628804" cy="13689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IRS definition </a:t>
          </a:r>
          <a:r>
            <a:rPr lang="en-US" sz="2600" b="0" i="0" kern="1200"/>
            <a:t>is an organization </a:t>
          </a:r>
          <a:r>
            <a:rPr lang="en-US" sz="2600" kern="1200"/>
            <a:t>engaged in a specific activity </a:t>
          </a:r>
          <a:r>
            <a:rPr lang="en-US" sz="2600" b="0" i="0" kern="1200"/>
            <a:t>such as </a:t>
          </a:r>
          <a:r>
            <a:rPr lang="en-US" sz="2600" kern="1200"/>
            <a:t>a hobby and may include clubs</a:t>
          </a:r>
          <a:r>
            <a:rPr lang="en-US" sz="2600" b="0" i="0" kern="1200"/>
            <a:t>, </a:t>
          </a:r>
          <a:r>
            <a:rPr lang="en-US" sz="2600" kern="1200"/>
            <a:t>groups </a:t>
          </a:r>
          <a:r>
            <a:rPr lang="en-US" sz="2600" b="0" i="0" kern="1200"/>
            <a:t>or </a:t>
          </a:r>
          <a:r>
            <a:rPr lang="en-US" sz="2600" kern="1200"/>
            <a:t>associations</a:t>
          </a:r>
        </a:p>
      </dsp:txBody>
      <dsp:txXfrm>
        <a:off x="66824" y="428384"/>
        <a:ext cx="6495156" cy="1235252"/>
      </dsp:txXfrm>
    </dsp:sp>
    <dsp:sp modelId="{BF4C421C-C8F9-41AF-925D-1D7BE1EFB9CB}">
      <dsp:nvSpPr>
        <dsp:cNvPr id="0" name=""/>
        <dsp:cNvSpPr/>
      </dsp:nvSpPr>
      <dsp:spPr>
        <a:xfrm>
          <a:off x="0" y="1805340"/>
          <a:ext cx="6628804" cy="13689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Does </a:t>
          </a:r>
          <a:r>
            <a:rPr lang="en-US" sz="2600" b="0" i="0" kern="1200"/>
            <a:t>not </a:t>
          </a:r>
          <a:r>
            <a:rPr lang="en-US" sz="2600" kern="1200"/>
            <a:t>seek to make a profit</a:t>
          </a:r>
        </a:p>
      </dsp:txBody>
      <dsp:txXfrm>
        <a:off x="66824" y="1872164"/>
        <a:ext cx="6495156" cy="1235252"/>
      </dsp:txXfrm>
    </dsp:sp>
    <dsp:sp modelId="{E35A7406-12F3-4FB6-A58A-284DC2CE94ED}">
      <dsp:nvSpPr>
        <dsp:cNvPr id="0" name=""/>
        <dsp:cNvSpPr/>
      </dsp:nvSpPr>
      <dsp:spPr>
        <a:xfrm>
          <a:off x="0" y="3249120"/>
          <a:ext cx="6628804" cy="13689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Any </a:t>
          </a:r>
          <a:r>
            <a:rPr lang="en-US" sz="2600" b="0" i="0" kern="1200"/>
            <a:t>income generated </a:t>
          </a:r>
          <a:r>
            <a:rPr lang="en-US" sz="2600" kern="1200"/>
            <a:t>can be distributed among </a:t>
          </a:r>
          <a:r>
            <a:rPr lang="en-US" sz="2600" b="0" i="0" kern="1200"/>
            <a:t>the </a:t>
          </a:r>
          <a:r>
            <a:rPr lang="en-US" sz="2600" kern="1200"/>
            <a:t>members</a:t>
          </a:r>
        </a:p>
      </dsp:txBody>
      <dsp:txXfrm>
        <a:off x="66824" y="3315944"/>
        <a:ext cx="6495156" cy="1235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FF0B7-DF4F-4962-BCD2-04B766672C7E}">
      <dsp:nvSpPr>
        <dsp:cNvPr id="0" name=""/>
        <dsp:cNvSpPr/>
      </dsp:nvSpPr>
      <dsp:spPr>
        <a:xfrm>
          <a:off x="0" y="607"/>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467DF-E3A9-491C-B517-46A044ABA894}">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4A09FD9-C7DE-46F8-9A23-896C38212689}">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933450">
            <a:lnSpc>
              <a:spcPct val="90000"/>
            </a:lnSpc>
            <a:spcBef>
              <a:spcPct val="0"/>
            </a:spcBef>
            <a:spcAft>
              <a:spcPct val="35000"/>
            </a:spcAft>
            <a:buNone/>
          </a:pPr>
          <a:r>
            <a:rPr lang="en-US" sz="2100" b="0" i="0" kern="1200" dirty="0"/>
            <a:t>Operates with the goal of making money. </a:t>
          </a:r>
          <a:endParaRPr lang="en-US" sz="2100" kern="1200" dirty="0"/>
        </a:p>
      </dsp:txBody>
      <dsp:txXfrm>
        <a:off x="1642860" y="607"/>
        <a:ext cx="4985943" cy="1422390"/>
      </dsp:txXfrm>
    </dsp:sp>
    <dsp:sp modelId="{B7C3DE2E-F04C-4A0A-BCA0-78A01A3B8EF9}">
      <dsp:nvSpPr>
        <dsp:cNvPr id="0" name=""/>
        <dsp:cNvSpPr/>
      </dsp:nvSpPr>
      <dsp:spPr>
        <a:xfrm>
          <a:off x="0" y="1778595"/>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01B15-46EB-4312-98D4-832D5B699516}">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83449D-8ADD-493D-B87B-9807FE3B854D}">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933450">
            <a:lnSpc>
              <a:spcPct val="90000"/>
            </a:lnSpc>
            <a:spcBef>
              <a:spcPct val="0"/>
            </a:spcBef>
            <a:spcAft>
              <a:spcPct val="35000"/>
            </a:spcAft>
            <a:buNone/>
          </a:pPr>
          <a:r>
            <a:rPr lang="en-US" sz="2100" b="0" i="0" kern="1200"/>
            <a:t>Most businesses are for-profits that serve their customers by selling a product or service. </a:t>
          </a:r>
          <a:endParaRPr lang="en-US" sz="2100" kern="1200"/>
        </a:p>
      </dsp:txBody>
      <dsp:txXfrm>
        <a:off x="1642860" y="1778595"/>
        <a:ext cx="4985943" cy="1422390"/>
      </dsp:txXfrm>
    </dsp:sp>
    <dsp:sp modelId="{B33C12D1-3475-4E50-B584-BA8CA6B59492}">
      <dsp:nvSpPr>
        <dsp:cNvPr id="0" name=""/>
        <dsp:cNvSpPr/>
      </dsp:nvSpPr>
      <dsp:spPr>
        <a:xfrm>
          <a:off x="0" y="3556583"/>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BFEAED-B040-48AB-AD8A-E9E2BCC1A391}">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6E5F84-14EF-45F3-8B39-8C8050ACEB3E}">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933450">
            <a:lnSpc>
              <a:spcPct val="90000"/>
            </a:lnSpc>
            <a:spcBef>
              <a:spcPct val="0"/>
            </a:spcBef>
            <a:spcAft>
              <a:spcPct val="35000"/>
            </a:spcAft>
            <a:buNone/>
          </a:pPr>
          <a:r>
            <a:rPr lang="en-US" sz="2100" b="0" i="0" kern="1200"/>
            <a:t>The business owner earns an income from the profit and may also pay shareholders and investors from the profits.</a:t>
          </a:r>
          <a:endParaRPr lang="en-US" sz="2100" kern="1200"/>
        </a:p>
      </dsp:txBody>
      <dsp:txXfrm>
        <a:off x="1642860" y="3556583"/>
        <a:ext cx="4985943" cy="1422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43647-40F5-4FFB-8758-17DE0D846787}">
      <dsp:nvSpPr>
        <dsp:cNvPr id="0" name=""/>
        <dsp:cNvSpPr/>
      </dsp:nvSpPr>
      <dsp:spPr>
        <a:xfrm>
          <a:off x="1287234" y="616234"/>
          <a:ext cx="1382062" cy="1382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4B9FA5-37B9-413C-B9BC-49EB72F5ADC7}">
      <dsp:nvSpPr>
        <dsp:cNvPr id="0" name=""/>
        <dsp:cNvSpPr/>
      </dsp:nvSpPr>
      <dsp:spPr>
        <a:xfrm>
          <a:off x="3890" y="2112203"/>
          <a:ext cx="3948750" cy="592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Cash Basis </a:t>
          </a:r>
        </a:p>
      </dsp:txBody>
      <dsp:txXfrm>
        <a:off x="3890" y="2112203"/>
        <a:ext cx="3948750" cy="592312"/>
      </dsp:txXfrm>
    </dsp:sp>
    <dsp:sp modelId="{1F743469-3B39-49EE-9C87-6219F10DA5EC}">
      <dsp:nvSpPr>
        <dsp:cNvPr id="0" name=""/>
        <dsp:cNvSpPr/>
      </dsp:nvSpPr>
      <dsp:spPr>
        <a:xfrm>
          <a:off x="3890" y="2757494"/>
          <a:ext cx="3948750" cy="507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Revenues and expenses are not recognized until money is exchanged. </a:t>
          </a:r>
        </a:p>
      </dsp:txBody>
      <dsp:txXfrm>
        <a:off x="3890" y="2757494"/>
        <a:ext cx="3948750" cy="507707"/>
      </dsp:txXfrm>
    </dsp:sp>
    <dsp:sp modelId="{E170642A-E06F-4FEA-93ED-BB3ED5862842}">
      <dsp:nvSpPr>
        <dsp:cNvPr id="0" name=""/>
        <dsp:cNvSpPr/>
      </dsp:nvSpPr>
      <dsp:spPr>
        <a:xfrm>
          <a:off x="5927015" y="616234"/>
          <a:ext cx="1382062" cy="1382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5F2CC3-74E2-4475-8BC8-60BAA3315946}">
      <dsp:nvSpPr>
        <dsp:cNvPr id="0" name=""/>
        <dsp:cNvSpPr/>
      </dsp:nvSpPr>
      <dsp:spPr>
        <a:xfrm>
          <a:off x="4643671" y="2112203"/>
          <a:ext cx="3948750" cy="592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Accrual Basis</a:t>
          </a:r>
        </a:p>
      </dsp:txBody>
      <dsp:txXfrm>
        <a:off x="4643671" y="2112203"/>
        <a:ext cx="3948750" cy="592312"/>
      </dsp:txXfrm>
    </dsp:sp>
    <dsp:sp modelId="{CF3F7118-C87C-43F4-91FF-381EB651BA22}">
      <dsp:nvSpPr>
        <dsp:cNvPr id="0" name=""/>
        <dsp:cNvSpPr/>
      </dsp:nvSpPr>
      <dsp:spPr>
        <a:xfrm>
          <a:off x="4643671" y="2757494"/>
          <a:ext cx="3948750" cy="507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Revenues and expenses are recognized when an obligation is made</a:t>
          </a:r>
        </a:p>
      </dsp:txBody>
      <dsp:txXfrm>
        <a:off x="4643671" y="2757494"/>
        <a:ext cx="3948750" cy="5077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85720-0518-4112-AB90-1E4ED93F7D97}">
      <dsp:nvSpPr>
        <dsp:cNvPr id="0" name=""/>
        <dsp:cNvSpPr/>
      </dsp:nvSpPr>
      <dsp:spPr>
        <a:xfrm>
          <a:off x="0" y="473"/>
          <a:ext cx="8596668" cy="1108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BDB864-2E59-4C09-B1A1-A3DD58C565AC}">
      <dsp:nvSpPr>
        <dsp:cNvPr id="0" name=""/>
        <dsp:cNvSpPr/>
      </dsp:nvSpPr>
      <dsp:spPr>
        <a:xfrm>
          <a:off x="335327" y="249891"/>
          <a:ext cx="609686" cy="6096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0BD3AC-5C9F-45F8-82AE-41E517F6E190}">
      <dsp:nvSpPr>
        <dsp:cNvPr id="0" name=""/>
        <dsp:cNvSpPr/>
      </dsp:nvSpPr>
      <dsp:spPr>
        <a:xfrm>
          <a:off x="1280342" y="473"/>
          <a:ext cx="3868500"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844550">
            <a:lnSpc>
              <a:spcPct val="100000"/>
            </a:lnSpc>
            <a:spcBef>
              <a:spcPct val="0"/>
            </a:spcBef>
            <a:spcAft>
              <a:spcPct val="35000"/>
            </a:spcAft>
            <a:buNone/>
          </a:pPr>
          <a:r>
            <a:rPr lang="en-US" sz="1900" kern="1200"/>
            <a:t>Statement of Activities = Income Statement = Profit (Loss) </a:t>
          </a:r>
        </a:p>
      </dsp:txBody>
      <dsp:txXfrm>
        <a:off x="1280342" y="473"/>
        <a:ext cx="3868500" cy="1108521"/>
      </dsp:txXfrm>
    </dsp:sp>
    <dsp:sp modelId="{DA51D34B-4B97-4FCC-9A5A-1CEF06D0E4C8}">
      <dsp:nvSpPr>
        <dsp:cNvPr id="0" name=""/>
        <dsp:cNvSpPr/>
      </dsp:nvSpPr>
      <dsp:spPr>
        <a:xfrm>
          <a:off x="5148843" y="473"/>
          <a:ext cx="3447824"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666750">
            <a:lnSpc>
              <a:spcPct val="100000"/>
            </a:lnSpc>
            <a:spcBef>
              <a:spcPct val="0"/>
            </a:spcBef>
            <a:spcAft>
              <a:spcPct val="35000"/>
            </a:spcAft>
            <a:buNone/>
          </a:pPr>
          <a:r>
            <a:rPr lang="en-US" sz="1500" kern="1200"/>
            <a:t>Measures the revenues against the expenses ▫ Revenues – Expenses = Change in Net Assets = Profit (Loss) </a:t>
          </a:r>
        </a:p>
      </dsp:txBody>
      <dsp:txXfrm>
        <a:off x="5148843" y="473"/>
        <a:ext cx="3447824" cy="1108521"/>
      </dsp:txXfrm>
    </dsp:sp>
    <dsp:sp modelId="{57A701EF-50B5-4915-90DF-C2CA8B9AD5A0}">
      <dsp:nvSpPr>
        <dsp:cNvPr id="0" name=""/>
        <dsp:cNvSpPr/>
      </dsp:nvSpPr>
      <dsp:spPr>
        <a:xfrm>
          <a:off x="0" y="1386125"/>
          <a:ext cx="8596668" cy="1108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305DEE-8D4C-4178-84E8-ABE092E2B076}">
      <dsp:nvSpPr>
        <dsp:cNvPr id="0" name=""/>
        <dsp:cNvSpPr/>
      </dsp:nvSpPr>
      <dsp:spPr>
        <a:xfrm>
          <a:off x="335327" y="1635543"/>
          <a:ext cx="609686" cy="6096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72159A-9831-4255-80D1-7C6F3E9C4806}">
      <dsp:nvSpPr>
        <dsp:cNvPr id="0" name=""/>
        <dsp:cNvSpPr/>
      </dsp:nvSpPr>
      <dsp:spPr>
        <a:xfrm>
          <a:off x="1280342" y="1386125"/>
          <a:ext cx="3868500"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844550">
            <a:lnSpc>
              <a:spcPct val="100000"/>
            </a:lnSpc>
            <a:spcBef>
              <a:spcPct val="0"/>
            </a:spcBef>
            <a:spcAft>
              <a:spcPct val="35000"/>
            </a:spcAft>
            <a:buNone/>
          </a:pPr>
          <a:r>
            <a:rPr lang="en-US" sz="1900" kern="1200"/>
            <a:t>Statement of Financial Position = Balance Sheet</a:t>
          </a:r>
        </a:p>
      </dsp:txBody>
      <dsp:txXfrm>
        <a:off x="1280342" y="1386125"/>
        <a:ext cx="3868500" cy="1108521"/>
      </dsp:txXfrm>
    </dsp:sp>
    <dsp:sp modelId="{425599A8-B4E0-4FEA-BE62-A0D7ED2B50C5}">
      <dsp:nvSpPr>
        <dsp:cNvPr id="0" name=""/>
        <dsp:cNvSpPr/>
      </dsp:nvSpPr>
      <dsp:spPr>
        <a:xfrm>
          <a:off x="5148843" y="1386125"/>
          <a:ext cx="3447824"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666750">
            <a:lnSpc>
              <a:spcPct val="100000"/>
            </a:lnSpc>
            <a:spcBef>
              <a:spcPct val="0"/>
            </a:spcBef>
            <a:spcAft>
              <a:spcPct val="35000"/>
            </a:spcAft>
            <a:buNone/>
          </a:pPr>
          <a:r>
            <a:rPr lang="en-US" sz="1500" kern="1200"/>
            <a:t>Measures the assets against the liabilities and net assets ▫ Assets = Liabilities + Net Assets </a:t>
          </a:r>
        </a:p>
      </dsp:txBody>
      <dsp:txXfrm>
        <a:off x="5148843" y="1386125"/>
        <a:ext cx="3447824" cy="1108521"/>
      </dsp:txXfrm>
    </dsp:sp>
    <dsp:sp modelId="{1BD14C63-2F48-41DB-9B54-F8620F088183}">
      <dsp:nvSpPr>
        <dsp:cNvPr id="0" name=""/>
        <dsp:cNvSpPr/>
      </dsp:nvSpPr>
      <dsp:spPr>
        <a:xfrm>
          <a:off x="0" y="2771777"/>
          <a:ext cx="8596668" cy="1108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28FC3F-8E2A-41F0-8578-79455703C433}">
      <dsp:nvSpPr>
        <dsp:cNvPr id="0" name=""/>
        <dsp:cNvSpPr/>
      </dsp:nvSpPr>
      <dsp:spPr>
        <a:xfrm>
          <a:off x="335327" y="3021195"/>
          <a:ext cx="609686" cy="6096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55824B-4BE9-41ED-BBC7-50D63C38276D}">
      <dsp:nvSpPr>
        <dsp:cNvPr id="0" name=""/>
        <dsp:cNvSpPr/>
      </dsp:nvSpPr>
      <dsp:spPr>
        <a:xfrm>
          <a:off x="1280342" y="2771777"/>
          <a:ext cx="3868500"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844550">
            <a:lnSpc>
              <a:spcPct val="100000"/>
            </a:lnSpc>
            <a:spcBef>
              <a:spcPct val="0"/>
            </a:spcBef>
            <a:spcAft>
              <a:spcPct val="35000"/>
            </a:spcAft>
            <a:buNone/>
          </a:pPr>
          <a:r>
            <a:rPr lang="en-US" sz="1900" kern="1200"/>
            <a:t>Statement of Cash Flows </a:t>
          </a:r>
        </a:p>
      </dsp:txBody>
      <dsp:txXfrm>
        <a:off x="1280342" y="2771777"/>
        <a:ext cx="3868500" cy="1108521"/>
      </dsp:txXfrm>
    </dsp:sp>
    <dsp:sp modelId="{3554F83E-9646-4329-9B9D-EC28C9F72C5B}">
      <dsp:nvSpPr>
        <dsp:cNvPr id="0" name=""/>
        <dsp:cNvSpPr/>
      </dsp:nvSpPr>
      <dsp:spPr>
        <a:xfrm>
          <a:off x="5148843" y="2771777"/>
          <a:ext cx="3447824"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666750">
            <a:lnSpc>
              <a:spcPct val="100000"/>
            </a:lnSpc>
            <a:spcBef>
              <a:spcPct val="0"/>
            </a:spcBef>
            <a:spcAft>
              <a:spcPct val="35000"/>
            </a:spcAft>
            <a:buNone/>
          </a:pPr>
          <a:r>
            <a:rPr lang="en-US" sz="1500" kern="1200"/>
            <a:t>Measures the changes in cash</a:t>
          </a:r>
        </a:p>
      </dsp:txBody>
      <dsp:txXfrm>
        <a:off x="5148843" y="2771777"/>
        <a:ext cx="3447824" cy="11085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3860DE-1C2D-5C8D-01CB-9BADF2A28E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FEF453-1378-CE25-D89D-242ECE9905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ABFC00-9242-41D4-A8AF-1BA280E192BD}" type="datetimeFigureOut">
              <a:rPr lang="en-US" smtClean="0"/>
              <a:t>10/3/2024</a:t>
            </a:fld>
            <a:endParaRPr lang="en-US"/>
          </a:p>
        </p:txBody>
      </p:sp>
      <p:sp>
        <p:nvSpPr>
          <p:cNvPr id="4" name="Footer Placeholder 3">
            <a:extLst>
              <a:ext uri="{FF2B5EF4-FFF2-40B4-BE49-F238E27FC236}">
                <a16:creationId xmlns:a16="http://schemas.microsoft.com/office/drawing/2014/main" id="{41008D61-1548-1B4B-BB46-7A5E2BBBBC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0A01ED-489B-BECC-9F41-3E59AFD36B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66BF2E-D5CA-41B7-8820-5EA5EB4A44D2}" type="slidenum">
              <a:rPr lang="en-US" smtClean="0"/>
              <a:t>‹#›</a:t>
            </a:fld>
            <a:endParaRPr lang="en-US"/>
          </a:p>
        </p:txBody>
      </p:sp>
    </p:spTree>
    <p:extLst>
      <p:ext uri="{BB962C8B-B14F-4D97-AF65-F5344CB8AC3E}">
        <p14:creationId xmlns:p14="http://schemas.microsoft.com/office/powerpoint/2010/main" val="425052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691AA-24C4-458A-BEC6-69A7D2B957CC}"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4964C-A07A-4494-878A-A299DCD0EBA3}" type="slidenum">
              <a:rPr lang="en-US" smtClean="0"/>
              <a:t>‹#›</a:t>
            </a:fld>
            <a:endParaRPr lang="en-US"/>
          </a:p>
        </p:txBody>
      </p:sp>
    </p:spTree>
    <p:extLst>
      <p:ext uri="{BB962C8B-B14F-4D97-AF65-F5344CB8AC3E}">
        <p14:creationId xmlns:p14="http://schemas.microsoft.com/office/powerpoint/2010/main" val="3150064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7152DF-C300-4FB7-AED0-63E967963D4C}" type="slidenum">
              <a:rPr lang="en-US" smtClean="0"/>
              <a:t>3</a:t>
            </a:fld>
            <a:endParaRPr lang="en-US"/>
          </a:p>
        </p:txBody>
      </p:sp>
    </p:spTree>
    <p:extLst>
      <p:ext uri="{BB962C8B-B14F-4D97-AF65-F5344CB8AC3E}">
        <p14:creationId xmlns:p14="http://schemas.microsoft.com/office/powerpoint/2010/main" val="3942015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addition to the statement of activities non-profits have been required to prepare a statement of functional activities.  This statement should agree with the expenses section on the statement of activities.  This provides greater detail in how the organization is spending its dollars and what portions are going to mission oriented costs and administrative overhead and fundraising</a:t>
            </a:r>
          </a:p>
        </p:txBody>
      </p:sp>
      <p:sp>
        <p:nvSpPr>
          <p:cNvPr id="4" name="Slide Number Placeholder 3"/>
          <p:cNvSpPr>
            <a:spLocks noGrp="1"/>
          </p:cNvSpPr>
          <p:nvPr>
            <p:ph type="sldNum" sz="quarter" idx="5"/>
          </p:nvPr>
        </p:nvSpPr>
        <p:spPr/>
        <p:txBody>
          <a:bodyPr/>
          <a:lstStyle/>
          <a:p>
            <a:fld id="{38D0E4A2-AA77-4CE3-BE88-EFCD72D9590A}" type="slidenum">
              <a:rPr lang="en-US"/>
              <a:t>46</a:t>
            </a:fld>
            <a:endParaRPr lang="en-US" dirty="0"/>
          </a:p>
        </p:txBody>
      </p:sp>
    </p:spTree>
    <p:extLst>
      <p:ext uri="{BB962C8B-B14F-4D97-AF65-F5344CB8AC3E}">
        <p14:creationId xmlns:p14="http://schemas.microsoft.com/office/powerpoint/2010/main" val="1232983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 through the statement of cash flows- this is a basically a combination of the statement of activities and the statement of financial position.  The big take away here is that the cash balance at the bottom of the statement has to equal the cash balance on the statement of financial position</a:t>
            </a:r>
          </a:p>
        </p:txBody>
      </p:sp>
      <p:sp>
        <p:nvSpPr>
          <p:cNvPr id="4" name="Slide Number Placeholder 3"/>
          <p:cNvSpPr>
            <a:spLocks noGrp="1"/>
          </p:cNvSpPr>
          <p:nvPr>
            <p:ph type="sldNum" sz="quarter" idx="5"/>
          </p:nvPr>
        </p:nvSpPr>
        <p:spPr/>
        <p:txBody>
          <a:bodyPr/>
          <a:lstStyle/>
          <a:p>
            <a:fld id="{38D0E4A2-AA77-4CE3-BE88-EFCD72D9590A}" type="slidenum">
              <a:rPr lang="en-US"/>
              <a:t>48</a:t>
            </a:fld>
            <a:endParaRPr lang="en-US" dirty="0"/>
          </a:p>
        </p:txBody>
      </p:sp>
    </p:spTree>
    <p:extLst>
      <p:ext uri="{BB962C8B-B14F-4D97-AF65-F5344CB8AC3E}">
        <p14:creationId xmlns:p14="http://schemas.microsoft.com/office/powerpoint/2010/main" val="2230673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We've already briefly touched on ratios, and their usefulness.  the following pages highlight some common ratios, expected targets, definitions and calculations. </a:t>
            </a:r>
          </a:p>
        </p:txBody>
      </p:sp>
      <p:sp>
        <p:nvSpPr>
          <p:cNvPr id="4" name="Slide Number Placeholder 3"/>
          <p:cNvSpPr>
            <a:spLocks noGrp="1"/>
          </p:cNvSpPr>
          <p:nvPr>
            <p:ph type="sldNum" sz="quarter" idx="5"/>
          </p:nvPr>
        </p:nvSpPr>
        <p:spPr/>
        <p:txBody>
          <a:bodyPr/>
          <a:lstStyle/>
          <a:p>
            <a:fld id="{38D0E4A2-AA77-4CE3-BE88-EFCD72D9590A}" type="slidenum">
              <a:rPr lang="en-US"/>
              <a:t>65</a:t>
            </a:fld>
            <a:endParaRPr lang="en-US"/>
          </a:p>
        </p:txBody>
      </p:sp>
    </p:spTree>
    <p:extLst>
      <p:ext uri="{BB962C8B-B14F-4D97-AF65-F5344CB8AC3E}">
        <p14:creationId xmlns:p14="http://schemas.microsoft.com/office/powerpoint/2010/main" val="295139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a few general organization level ratios</a:t>
            </a:r>
          </a:p>
        </p:txBody>
      </p:sp>
      <p:sp>
        <p:nvSpPr>
          <p:cNvPr id="4" name="Slide Number Placeholder 3"/>
          <p:cNvSpPr>
            <a:spLocks noGrp="1"/>
          </p:cNvSpPr>
          <p:nvPr>
            <p:ph type="sldNum" sz="quarter" idx="5"/>
          </p:nvPr>
        </p:nvSpPr>
        <p:spPr/>
        <p:txBody>
          <a:bodyPr/>
          <a:lstStyle/>
          <a:p>
            <a:fld id="{38D0E4A2-AA77-4CE3-BE88-EFCD72D9590A}" type="slidenum">
              <a:rPr lang="en-US"/>
              <a:t>66</a:t>
            </a:fld>
            <a:endParaRPr lang="en-US"/>
          </a:p>
        </p:txBody>
      </p:sp>
    </p:spTree>
    <p:extLst>
      <p:ext uri="{BB962C8B-B14F-4D97-AF65-F5344CB8AC3E}">
        <p14:creationId xmlns:p14="http://schemas.microsoft.com/office/powerpoint/2010/main" val="3882131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represent for detailed ratios on organization performance</a:t>
            </a:r>
          </a:p>
        </p:txBody>
      </p:sp>
      <p:sp>
        <p:nvSpPr>
          <p:cNvPr id="4" name="Slide Number Placeholder 3"/>
          <p:cNvSpPr>
            <a:spLocks noGrp="1"/>
          </p:cNvSpPr>
          <p:nvPr>
            <p:ph type="sldNum" sz="quarter" idx="5"/>
          </p:nvPr>
        </p:nvSpPr>
        <p:spPr/>
        <p:txBody>
          <a:bodyPr/>
          <a:lstStyle/>
          <a:p>
            <a:fld id="{38D0E4A2-AA77-4CE3-BE88-EFCD72D9590A}" type="slidenum">
              <a:rPr lang="en-US"/>
              <a:t>67</a:t>
            </a:fld>
            <a:endParaRPr lang="en-US"/>
          </a:p>
        </p:txBody>
      </p:sp>
    </p:spTree>
    <p:extLst>
      <p:ext uri="{BB962C8B-B14F-4D97-AF65-F5344CB8AC3E}">
        <p14:creationId xmlns:p14="http://schemas.microsoft.com/office/powerpoint/2010/main" val="313323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finally some detailed ratios for specific purposes</a:t>
            </a:r>
          </a:p>
        </p:txBody>
      </p:sp>
      <p:sp>
        <p:nvSpPr>
          <p:cNvPr id="4" name="Slide Number Placeholder 3"/>
          <p:cNvSpPr>
            <a:spLocks noGrp="1"/>
          </p:cNvSpPr>
          <p:nvPr>
            <p:ph type="sldNum" sz="quarter" idx="5"/>
          </p:nvPr>
        </p:nvSpPr>
        <p:spPr/>
        <p:txBody>
          <a:bodyPr/>
          <a:lstStyle/>
          <a:p>
            <a:fld id="{38D0E4A2-AA77-4CE3-BE88-EFCD72D9590A}" type="slidenum">
              <a:rPr lang="en-US"/>
              <a:t>68</a:t>
            </a:fld>
            <a:endParaRPr lang="en-US"/>
          </a:p>
        </p:txBody>
      </p:sp>
    </p:spTree>
    <p:extLst>
      <p:ext uri="{BB962C8B-B14F-4D97-AF65-F5344CB8AC3E}">
        <p14:creationId xmlns:p14="http://schemas.microsoft.com/office/powerpoint/2010/main" val="1089984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you sit on the Board of a non-profit you have several responsibilities – Fund Raiser/Evangelist/Advisor.  But there are some specific responsibilities with regard to finances that you should be aware of.  Specifically, are the donations and other sources of revenue being used in accordance with the donors intentions, either expressly ( a restricted donation) or generally (unrestricted donation that is used for the general mission of the organization).  You also need to review the financial statements and budget to make sure the org is on track.  In addition, you should make sure the org is adequately insured for D&amp;O, E&amp;A and cyber risks</a:t>
            </a:r>
          </a:p>
          <a:p>
            <a:endParaRPr lang="en-US" dirty="0">
              <a:cs typeface="Calibri"/>
            </a:endParaRPr>
          </a:p>
          <a:p>
            <a:r>
              <a:rPr lang="en-US" dirty="0">
                <a:cs typeface="Calibri"/>
              </a:rPr>
              <a:t>So what are these financial statements anyway?</a:t>
            </a:r>
          </a:p>
        </p:txBody>
      </p:sp>
      <p:sp>
        <p:nvSpPr>
          <p:cNvPr id="4" name="Slide Number Placeholder 3"/>
          <p:cNvSpPr>
            <a:spLocks noGrp="1"/>
          </p:cNvSpPr>
          <p:nvPr>
            <p:ph type="sldNum" sz="quarter" idx="5"/>
          </p:nvPr>
        </p:nvSpPr>
        <p:spPr/>
        <p:txBody>
          <a:bodyPr/>
          <a:lstStyle/>
          <a:p>
            <a:fld id="{38D0E4A2-AA77-4CE3-BE88-EFCD72D9590A}" type="slidenum">
              <a:rPr lang="en-US"/>
              <a:t>77</a:t>
            </a:fld>
            <a:endParaRPr lang="en-US"/>
          </a:p>
        </p:txBody>
      </p:sp>
    </p:spTree>
    <p:extLst>
      <p:ext uri="{BB962C8B-B14F-4D97-AF65-F5344CB8AC3E}">
        <p14:creationId xmlns:p14="http://schemas.microsoft.com/office/powerpoint/2010/main" val="3422156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While overall and operating performance of the organization is a good indicator of how the non-profit is performing, there are other items to look for.  If there is budget information available and a comparison to prior periods (years or months) then you can perform further analysis to determine how the org is doing.  Such as trending of contributions and other revenue sources.  Is the org relying more now on individual donations as opposed to corporate grants in the past.  What risks does this highlight? Are the investments underperforming the market? Have admin expenses gotten out of control?</a:t>
            </a:r>
          </a:p>
        </p:txBody>
      </p:sp>
      <p:sp>
        <p:nvSpPr>
          <p:cNvPr id="4" name="Slide Number Placeholder 3"/>
          <p:cNvSpPr>
            <a:spLocks noGrp="1"/>
          </p:cNvSpPr>
          <p:nvPr>
            <p:ph type="sldNum" sz="quarter" idx="5"/>
          </p:nvPr>
        </p:nvSpPr>
        <p:spPr/>
        <p:txBody>
          <a:bodyPr/>
          <a:lstStyle/>
          <a:p>
            <a:fld id="{38D0E4A2-AA77-4CE3-BE88-EFCD72D9590A}" type="slidenum">
              <a:rPr lang="en-US"/>
              <a:t>78</a:t>
            </a:fld>
            <a:endParaRPr lang="en-US" dirty="0"/>
          </a:p>
        </p:txBody>
      </p:sp>
    </p:spTree>
    <p:extLst>
      <p:ext uri="{BB962C8B-B14F-4D97-AF65-F5344CB8AC3E}">
        <p14:creationId xmlns:p14="http://schemas.microsoft.com/office/powerpoint/2010/main" val="2374441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Analyzing this statement can yield some insights into the short and long term strengths and weakness of the organization- Is the org using investments to fund operations, are </a:t>
            </a:r>
            <a:r>
              <a:rPr lang="en-US" dirty="0" err="1">
                <a:cs typeface="Calibri"/>
              </a:rPr>
              <a:t>ther</a:t>
            </a:r>
            <a:r>
              <a:rPr lang="en-US" dirty="0">
                <a:cs typeface="Calibri"/>
              </a:rPr>
              <a:t> enough inflows of cash (donations, grants and other sources to cover the basic operations.  Is the org supplementing operating cash with debt and is this a long or short term issue.</a:t>
            </a:r>
          </a:p>
        </p:txBody>
      </p:sp>
      <p:sp>
        <p:nvSpPr>
          <p:cNvPr id="4" name="Slide Number Placeholder 3"/>
          <p:cNvSpPr>
            <a:spLocks noGrp="1"/>
          </p:cNvSpPr>
          <p:nvPr>
            <p:ph type="sldNum" sz="quarter" idx="5"/>
          </p:nvPr>
        </p:nvSpPr>
        <p:spPr/>
        <p:txBody>
          <a:bodyPr/>
          <a:lstStyle/>
          <a:p>
            <a:fld id="{38D0E4A2-AA77-4CE3-BE88-EFCD72D9590A}" type="slidenum">
              <a:rPr lang="en-US"/>
              <a:t>79</a:t>
            </a:fld>
            <a:endParaRPr lang="en-US"/>
          </a:p>
        </p:txBody>
      </p:sp>
    </p:spTree>
    <p:extLst>
      <p:ext uri="{BB962C8B-B14F-4D97-AF65-F5344CB8AC3E}">
        <p14:creationId xmlns:p14="http://schemas.microsoft.com/office/powerpoint/2010/main" val="1104273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addition to the basic set of financial statements, there are other sources of information that can provide more information to support the financial statements, inform the reader on the details of the programs of the organization and </a:t>
            </a:r>
            <a:r>
              <a:rPr lang="en-US" dirty="0" err="1">
                <a:cs typeface="Calibri"/>
              </a:rPr>
              <a:t>giev</a:t>
            </a:r>
            <a:r>
              <a:rPr lang="en-US" dirty="0">
                <a:cs typeface="Calibri"/>
              </a:rPr>
              <a:t> deeper insight into the performance of the organization.  The foot notes to the FS are very important to read if they are present.  Many smaller non-profits are not required to have an audit or review of their FS and therefor there may not be notes.  AS we mentioned earlier, the basis of how the FS are prepared will be noted at a minimum.  However if notes are present they can inform you of items that the FS don't usually show – Aging of receivables and terms of debt are a couple.</a:t>
            </a:r>
          </a:p>
          <a:p>
            <a:r>
              <a:rPr lang="en-US" dirty="0">
                <a:cs typeface="Calibri"/>
              </a:rPr>
              <a:t>The annual report will usually show a set of condensed FS but will also go in to greater detail regarding the mission of the organization and its accomplishments.  This will give a perspective of what they are actually using the funds for.</a:t>
            </a:r>
          </a:p>
          <a:p>
            <a:r>
              <a:rPr lang="en-US" dirty="0">
                <a:cs typeface="Calibri"/>
              </a:rPr>
              <a:t>Ratios can be very useful in determining the organization performance to other similar organizations or to itself over a period of time.  A good </a:t>
            </a:r>
            <a:r>
              <a:rPr lang="en-US" dirty="0" err="1">
                <a:cs typeface="Calibri"/>
              </a:rPr>
              <a:t>exapmple</a:t>
            </a:r>
            <a:r>
              <a:rPr lang="en-US" dirty="0">
                <a:cs typeface="Calibri"/>
              </a:rPr>
              <a:t> of this would be what the administrative costs percentages would be for two similarly focused, similar sized non-profits.</a:t>
            </a:r>
          </a:p>
          <a:p>
            <a:endParaRPr lang="en-US" dirty="0">
              <a:cs typeface="Calibri"/>
            </a:endParaRPr>
          </a:p>
        </p:txBody>
      </p:sp>
      <p:sp>
        <p:nvSpPr>
          <p:cNvPr id="4" name="Slide Number Placeholder 3"/>
          <p:cNvSpPr>
            <a:spLocks noGrp="1"/>
          </p:cNvSpPr>
          <p:nvPr>
            <p:ph type="sldNum" sz="quarter" idx="5"/>
          </p:nvPr>
        </p:nvSpPr>
        <p:spPr/>
        <p:txBody>
          <a:bodyPr/>
          <a:lstStyle/>
          <a:p>
            <a:fld id="{38D0E4A2-AA77-4CE3-BE88-EFCD72D9590A}" type="slidenum">
              <a:rPr lang="en-US"/>
              <a:t>80</a:t>
            </a:fld>
            <a:endParaRPr lang="en-US"/>
          </a:p>
        </p:txBody>
      </p:sp>
    </p:spTree>
    <p:extLst>
      <p:ext uri="{BB962C8B-B14F-4D97-AF65-F5344CB8AC3E}">
        <p14:creationId xmlns:p14="http://schemas.microsoft.com/office/powerpoint/2010/main" val="81448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7152DF-C300-4FB7-AED0-63E967963D4C}" type="slidenum">
              <a:rPr lang="en-US" smtClean="0"/>
              <a:t>4</a:t>
            </a:fld>
            <a:endParaRPr lang="en-US"/>
          </a:p>
        </p:txBody>
      </p:sp>
    </p:spTree>
    <p:extLst>
      <p:ext uri="{BB962C8B-B14F-4D97-AF65-F5344CB8AC3E}">
        <p14:creationId xmlns:p14="http://schemas.microsoft.com/office/powerpoint/2010/main" val="3924455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While not necessarily a financial statement, the non-profit tax form, the 990 series, provides a significant amount of information for organizations with revenues greater than $50,000.  Under that then they just file the 990-N with the IRS that really doesn't contain any information.  However the 990_EZ, the regular 990 and the 990-PF can provide a lot of information on the programs, accomplishments, administrative cost, fun, raising costs etc.  These tax forms basically create a statement of net assets and a statement of activities along with program revenue and expenses.  Other information contained are the names of the Board members, specific disclosures regarding the activities of the organization, etc.</a:t>
            </a:r>
          </a:p>
        </p:txBody>
      </p:sp>
      <p:sp>
        <p:nvSpPr>
          <p:cNvPr id="4" name="Slide Number Placeholder 3"/>
          <p:cNvSpPr>
            <a:spLocks noGrp="1"/>
          </p:cNvSpPr>
          <p:nvPr>
            <p:ph type="sldNum" sz="quarter" idx="5"/>
          </p:nvPr>
        </p:nvSpPr>
        <p:spPr/>
        <p:txBody>
          <a:bodyPr/>
          <a:lstStyle/>
          <a:p>
            <a:fld id="{38D0E4A2-AA77-4CE3-BE88-EFCD72D9590A}" type="slidenum">
              <a:rPr lang="en-US"/>
              <a:t>82</a:t>
            </a:fld>
            <a:endParaRPr lang="en-US"/>
          </a:p>
        </p:txBody>
      </p:sp>
    </p:spTree>
    <p:extLst>
      <p:ext uri="{BB962C8B-B14F-4D97-AF65-F5344CB8AC3E}">
        <p14:creationId xmlns:p14="http://schemas.microsoft.com/office/powerpoint/2010/main" val="1136314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addition to IRS penalties, states can </a:t>
            </a:r>
            <a:r>
              <a:rPr lang="en-US">
                <a:cs typeface="Calibri"/>
              </a:rPr>
              <a:t>administratively</a:t>
            </a:r>
            <a:r>
              <a:rPr lang="en-US" dirty="0">
                <a:cs typeface="Calibri"/>
              </a:rPr>
              <a:t> dissolve a non-profit if it fails to renew its registration.  While this can be undone, it is time consuming and can be expensive if outside assistance from CPAs and/or attorneys is required.</a:t>
            </a:r>
          </a:p>
        </p:txBody>
      </p:sp>
      <p:sp>
        <p:nvSpPr>
          <p:cNvPr id="4" name="Slide Number Placeholder 3"/>
          <p:cNvSpPr>
            <a:spLocks noGrp="1"/>
          </p:cNvSpPr>
          <p:nvPr>
            <p:ph type="sldNum" sz="quarter" idx="5"/>
          </p:nvPr>
        </p:nvSpPr>
        <p:spPr/>
        <p:txBody>
          <a:bodyPr/>
          <a:lstStyle/>
          <a:p>
            <a:fld id="{38D0E4A2-AA77-4CE3-BE88-EFCD72D9590A}" type="slidenum">
              <a:rPr lang="en-US"/>
              <a:t>84</a:t>
            </a:fld>
            <a:endParaRPr lang="en-US"/>
          </a:p>
        </p:txBody>
      </p:sp>
    </p:spTree>
    <p:extLst>
      <p:ext uri="{BB962C8B-B14F-4D97-AF65-F5344CB8AC3E}">
        <p14:creationId xmlns:p14="http://schemas.microsoft.com/office/powerpoint/2010/main" val="955234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Additionally non-profits may be required to update their annual registration with their state of formation.  Most states require that a non-profit register with them if the non-profit is going to directly solicit donations in that state and most states will require the non-profit to get a letter from the state expressly denoting its non-profit statues</a:t>
            </a:r>
          </a:p>
        </p:txBody>
      </p:sp>
      <p:sp>
        <p:nvSpPr>
          <p:cNvPr id="4" name="Slide Number Placeholder 3"/>
          <p:cNvSpPr>
            <a:spLocks noGrp="1"/>
          </p:cNvSpPr>
          <p:nvPr>
            <p:ph type="sldNum" sz="quarter" idx="5"/>
          </p:nvPr>
        </p:nvSpPr>
        <p:spPr/>
        <p:txBody>
          <a:bodyPr/>
          <a:lstStyle/>
          <a:p>
            <a:fld id="{38D0E4A2-AA77-4CE3-BE88-EFCD72D9590A}" type="slidenum">
              <a:rPr lang="en-US"/>
              <a:t>85</a:t>
            </a:fld>
            <a:endParaRPr lang="en-US"/>
          </a:p>
        </p:txBody>
      </p:sp>
    </p:spTree>
    <p:extLst>
      <p:ext uri="{BB962C8B-B14F-4D97-AF65-F5344CB8AC3E}">
        <p14:creationId xmlns:p14="http://schemas.microsoft.com/office/powerpoint/2010/main" val="3739776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this chart describes, you can identify the differences between non-profit and for profit organizations through several different criteria.</a:t>
            </a:r>
          </a:p>
          <a:p>
            <a:r>
              <a:rPr lang="en-US" dirty="0">
                <a:cs typeface="Calibri"/>
              </a:rPr>
              <a:t>For some the differences are fairly significant such as purpose, revenue sources and culture.  And other are somewhat similar  - leadership, management and staff</a:t>
            </a:r>
          </a:p>
        </p:txBody>
      </p:sp>
      <p:sp>
        <p:nvSpPr>
          <p:cNvPr id="4" name="Slide Number Placeholder 3"/>
          <p:cNvSpPr>
            <a:spLocks noGrp="1"/>
          </p:cNvSpPr>
          <p:nvPr>
            <p:ph type="sldNum" sz="quarter" idx="5"/>
          </p:nvPr>
        </p:nvSpPr>
        <p:spPr/>
        <p:txBody>
          <a:bodyPr/>
          <a:lstStyle/>
          <a:p>
            <a:fld id="{38D0E4A2-AA77-4CE3-BE88-EFCD72D9590A}" type="slidenum">
              <a:rPr lang="en-US"/>
              <a:t>91</a:t>
            </a:fld>
            <a:endParaRPr lang="en-US"/>
          </a:p>
        </p:txBody>
      </p:sp>
    </p:spTree>
    <p:extLst>
      <p:ext uri="{BB962C8B-B14F-4D97-AF65-F5344CB8AC3E}">
        <p14:creationId xmlns:p14="http://schemas.microsoft.com/office/powerpoint/2010/main" val="269875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we can compare and contrast the non-profit to the for-profit entities.  As a reminder, non-profits and for-profits both strive to have positive net income.  That is revenue greater than expenses, but there are distinct differences after that</a:t>
            </a:r>
          </a:p>
        </p:txBody>
      </p:sp>
      <p:sp>
        <p:nvSpPr>
          <p:cNvPr id="4" name="Slide Number Placeholder 3"/>
          <p:cNvSpPr>
            <a:spLocks noGrp="1"/>
          </p:cNvSpPr>
          <p:nvPr>
            <p:ph type="sldNum" sz="quarter" idx="5"/>
          </p:nvPr>
        </p:nvSpPr>
        <p:spPr/>
        <p:txBody>
          <a:bodyPr/>
          <a:lstStyle/>
          <a:p>
            <a:fld id="{38D0E4A2-AA77-4CE3-BE88-EFCD72D9590A}" type="slidenum">
              <a:rPr lang="en-US"/>
              <a:t>10</a:t>
            </a:fld>
            <a:endParaRPr lang="en-US"/>
          </a:p>
        </p:txBody>
      </p:sp>
    </p:spTree>
    <p:extLst>
      <p:ext uri="{BB962C8B-B14F-4D97-AF65-F5344CB8AC3E}">
        <p14:creationId xmlns:p14="http://schemas.microsoft.com/office/powerpoint/2010/main" val="2770163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 for Profit – a very similarly sounding name, but The IRS has specifically designated these organizations </a:t>
            </a:r>
          </a:p>
        </p:txBody>
      </p:sp>
      <p:sp>
        <p:nvSpPr>
          <p:cNvPr id="4" name="Slide Number Placeholder 3"/>
          <p:cNvSpPr>
            <a:spLocks noGrp="1"/>
          </p:cNvSpPr>
          <p:nvPr>
            <p:ph type="sldNum" sz="quarter" idx="5"/>
          </p:nvPr>
        </p:nvSpPr>
        <p:spPr/>
        <p:txBody>
          <a:bodyPr/>
          <a:lstStyle/>
          <a:p>
            <a:fld id="{38D0E4A2-AA77-4CE3-BE88-EFCD72D9590A}" type="slidenum">
              <a:rPr lang="en-US"/>
              <a:t>13</a:t>
            </a:fld>
            <a:endParaRPr lang="en-US"/>
          </a:p>
        </p:txBody>
      </p:sp>
    </p:spTree>
    <p:extLst>
      <p:ext uri="{BB962C8B-B14F-4D97-AF65-F5344CB8AC3E}">
        <p14:creationId xmlns:p14="http://schemas.microsoft.com/office/powerpoint/2010/main" val="238554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we can compare and contrast the non-profit to the for-profit entities.  As a reminder, non-profits and for-profits both strive to have positive net income.  That is revenue greater than expenses, but there are distinct differences after that</a:t>
            </a:r>
          </a:p>
        </p:txBody>
      </p:sp>
      <p:sp>
        <p:nvSpPr>
          <p:cNvPr id="4" name="Slide Number Placeholder 3"/>
          <p:cNvSpPr>
            <a:spLocks noGrp="1"/>
          </p:cNvSpPr>
          <p:nvPr>
            <p:ph type="sldNum" sz="quarter" idx="5"/>
          </p:nvPr>
        </p:nvSpPr>
        <p:spPr/>
        <p:txBody>
          <a:bodyPr/>
          <a:lstStyle/>
          <a:p>
            <a:fld id="{38D0E4A2-AA77-4CE3-BE88-EFCD72D9590A}" type="slidenum">
              <a:rPr lang="en-US"/>
              <a:t>15</a:t>
            </a:fld>
            <a:endParaRPr lang="en-US"/>
          </a:p>
        </p:txBody>
      </p:sp>
    </p:spTree>
    <p:extLst>
      <p:ext uri="{BB962C8B-B14F-4D97-AF65-F5344CB8AC3E}">
        <p14:creationId xmlns:p14="http://schemas.microsoft.com/office/powerpoint/2010/main" val="3829386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underlying principle that governs how to interpret a set of financial statement is the basis on how they are prepared.  Cash Basis or accrual basis.  Cash basis is how most of us think of our personal finances – we get "revenue" when we receive a paycheck or get interest credited to our bank account.  And we have expenses when we pay for groceries, or gas etc.  However some organization will use the accrual basis of accounting.  They recognize income when the issue an invoice for services or expenses when they get a bill.  In other words they don't wait for the money to come in or go out.  Refer to note on bottom of slide.</a:t>
            </a:r>
          </a:p>
        </p:txBody>
      </p:sp>
      <p:sp>
        <p:nvSpPr>
          <p:cNvPr id="4" name="Slide Number Placeholder 3"/>
          <p:cNvSpPr>
            <a:spLocks noGrp="1"/>
          </p:cNvSpPr>
          <p:nvPr>
            <p:ph type="sldNum" sz="quarter" idx="5"/>
          </p:nvPr>
        </p:nvSpPr>
        <p:spPr/>
        <p:txBody>
          <a:bodyPr/>
          <a:lstStyle/>
          <a:p>
            <a:fld id="{38D0E4A2-AA77-4CE3-BE88-EFCD72D9590A}" type="slidenum">
              <a:rPr lang="en-US"/>
              <a:t>31</a:t>
            </a:fld>
            <a:endParaRPr lang="en-US"/>
          </a:p>
        </p:txBody>
      </p:sp>
    </p:spTree>
    <p:extLst>
      <p:ext uri="{BB962C8B-B14F-4D97-AF65-F5344CB8AC3E}">
        <p14:creationId xmlns:p14="http://schemas.microsoft.com/office/powerpoint/2010/main" val="264847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chart equates the for profit f/s to its non-profit equivalent.  Notice that the purposes of the finical statement are the same  - it just has a different name.  Statement of activities, income statement and P&amp;L are all measuring income less expenses.  The NI or profit/loss of this statement will roll into the next one – the statement of financial position or the balance sheet, the </a:t>
            </a:r>
            <a:r>
              <a:rPr lang="en-US" dirty="0" err="1">
                <a:cs typeface="Calibri"/>
              </a:rPr>
              <a:t>the</a:t>
            </a:r>
            <a:r>
              <a:rPr lang="en-US" dirty="0">
                <a:cs typeface="Calibri"/>
              </a:rPr>
              <a:t> net assets or retained earnings section.  This will help complete the basic accounting equation – assets =liabilities plus equity or net assets for a non-profit.</a:t>
            </a:r>
          </a:p>
        </p:txBody>
      </p:sp>
      <p:sp>
        <p:nvSpPr>
          <p:cNvPr id="4" name="Slide Number Placeholder 3"/>
          <p:cNvSpPr>
            <a:spLocks noGrp="1"/>
          </p:cNvSpPr>
          <p:nvPr>
            <p:ph type="sldNum" sz="quarter" idx="5"/>
          </p:nvPr>
        </p:nvSpPr>
        <p:spPr/>
        <p:txBody>
          <a:bodyPr/>
          <a:lstStyle/>
          <a:p>
            <a:fld id="{38D0E4A2-AA77-4CE3-BE88-EFCD72D9590A}" type="slidenum">
              <a:rPr lang="en-US"/>
              <a:t>39</a:t>
            </a:fld>
            <a:endParaRPr lang="en-US"/>
          </a:p>
        </p:txBody>
      </p:sp>
    </p:spTree>
    <p:extLst>
      <p:ext uri="{BB962C8B-B14F-4D97-AF65-F5344CB8AC3E}">
        <p14:creationId xmlns:p14="http://schemas.microsoft.com/office/powerpoint/2010/main" val="44336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example is based on the natural accounts – Rent income other income, admin, utilities and the others.  Notice how the statement comes to a sub-total for Income from operations before depreciation and amortization?  This is so that the reader can see the profitability of the organization before non-cash outlay items such as depreciation and amortization.  It is entirely possible that an organization will show an overall loss of the organization, but be profitable at the operations level.</a:t>
            </a:r>
          </a:p>
        </p:txBody>
      </p:sp>
      <p:sp>
        <p:nvSpPr>
          <p:cNvPr id="4" name="Slide Number Placeholder 3"/>
          <p:cNvSpPr>
            <a:spLocks noGrp="1"/>
          </p:cNvSpPr>
          <p:nvPr>
            <p:ph type="sldNum" sz="quarter" idx="5"/>
          </p:nvPr>
        </p:nvSpPr>
        <p:spPr/>
        <p:txBody>
          <a:bodyPr/>
          <a:lstStyle/>
          <a:p>
            <a:fld id="{38D0E4A2-AA77-4CE3-BE88-EFCD72D9590A}" type="slidenum">
              <a:rPr lang="en-US"/>
              <a:t>40</a:t>
            </a:fld>
            <a:endParaRPr lang="en-US" dirty="0"/>
          </a:p>
        </p:txBody>
      </p:sp>
    </p:spTree>
    <p:extLst>
      <p:ext uri="{BB962C8B-B14F-4D97-AF65-F5344CB8AC3E}">
        <p14:creationId xmlns:p14="http://schemas.microsoft.com/office/powerpoint/2010/main" val="2154877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 through the basic structure – current assets  - cash, receivables P&amp;E, Current liabilities, long term liabilities, net assets</a:t>
            </a:r>
          </a:p>
        </p:txBody>
      </p:sp>
      <p:sp>
        <p:nvSpPr>
          <p:cNvPr id="4" name="Slide Number Placeholder 3"/>
          <p:cNvSpPr>
            <a:spLocks noGrp="1"/>
          </p:cNvSpPr>
          <p:nvPr>
            <p:ph type="sldNum" sz="quarter" idx="5"/>
          </p:nvPr>
        </p:nvSpPr>
        <p:spPr/>
        <p:txBody>
          <a:bodyPr/>
          <a:lstStyle/>
          <a:p>
            <a:fld id="{38D0E4A2-AA77-4CE3-BE88-EFCD72D9590A}" type="slidenum">
              <a:rPr lang="en-US"/>
              <a:t>43</a:t>
            </a:fld>
            <a:endParaRPr lang="en-US" dirty="0"/>
          </a:p>
        </p:txBody>
      </p:sp>
    </p:spTree>
    <p:extLst>
      <p:ext uri="{BB962C8B-B14F-4D97-AF65-F5344CB8AC3E}">
        <p14:creationId xmlns:p14="http://schemas.microsoft.com/office/powerpoint/2010/main" val="400608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860780-CD76-4E7F-B784-56B6631144E0}" type="datetime1">
              <a:rPr lang="en-US" smtClean="0"/>
              <a:t>10/3/2024</a:t>
            </a:fld>
            <a:endParaRPr lang="en-US" dirty="0"/>
          </a:p>
        </p:txBody>
      </p:sp>
      <p:sp>
        <p:nvSpPr>
          <p:cNvPr id="5" name="Footer Placeholder 4"/>
          <p:cNvSpPr>
            <a:spLocks noGrp="1"/>
          </p:cNvSpPr>
          <p:nvPr>
            <p:ph type="ftr" sz="quarter" idx="11"/>
          </p:nvPr>
        </p:nvSpPr>
        <p:spPr/>
        <p:txBody>
          <a:bodyPr/>
          <a:lstStyle/>
          <a:p>
            <a:r>
              <a:rPr lang="en-US"/>
              <a:t>Copyright O|Miga, Inc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B5629-DA94-451E-B6A9-18106A09672A}" type="datetime1">
              <a:rPr lang="en-US" smtClean="0"/>
              <a:t>10/3/2024</a:t>
            </a:fld>
            <a:endParaRPr lang="en-US" dirty="0"/>
          </a:p>
        </p:txBody>
      </p:sp>
      <p:sp>
        <p:nvSpPr>
          <p:cNvPr id="5" name="Footer Placeholder 4"/>
          <p:cNvSpPr>
            <a:spLocks noGrp="1"/>
          </p:cNvSpPr>
          <p:nvPr>
            <p:ph type="ftr" sz="quarter" idx="11"/>
          </p:nvPr>
        </p:nvSpPr>
        <p:spPr/>
        <p:txBody>
          <a:bodyPr/>
          <a:lstStyle/>
          <a:p>
            <a:r>
              <a:rPr lang="en-US"/>
              <a:t>Copyright O|Miga, Inc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5C79B-0260-4B0B-803E-093B0C587286}" type="datetime1">
              <a:rPr lang="en-US" smtClean="0"/>
              <a:t>10/3/2024</a:t>
            </a:fld>
            <a:endParaRPr lang="en-US" dirty="0"/>
          </a:p>
        </p:txBody>
      </p:sp>
      <p:sp>
        <p:nvSpPr>
          <p:cNvPr id="5" name="Footer Placeholder 4"/>
          <p:cNvSpPr>
            <a:spLocks noGrp="1"/>
          </p:cNvSpPr>
          <p:nvPr>
            <p:ph type="ftr" sz="quarter" idx="11"/>
          </p:nvPr>
        </p:nvSpPr>
        <p:spPr/>
        <p:txBody>
          <a:bodyPr/>
          <a:lstStyle/>
          <a:p>
            <a:r>
              <a:rPr lang="en-US"/>
              <a:t>Copyright O|Miga, Inc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1ACD7C-A06A-4FBB-A800-58C34922E7B2}" type="datetime1">
              <a:rPr lang="en-US" smtClean="0"/>
              <a:t>10/3/2024</a:t>
            </a:fld>
            <a:endParaRPr lang="en-US" dirty="0"/>
          </a:p>
        </p:txBody>
      </p:sp>
      <p:sp>
        <p:nvSpPr>
          <p:cNvPr id="5" name="Footer Placeholder 4"/>
          <p:cNvSpPr>
            <a:spLocks noGrp="1"/>
          </p:cNvSpPr>
          <p:nvPr>
            <p:ph type="ftr" sz="quarter" idx="11"/>
          </p:nvPr>
        </p:nvSpPr>
        <p:spPr/>
        <p:txBody>
          <a:bodyPr/>
          <a:lstStyle/>
          <a:p>
            <a:r>
              <a:rPr lang="en-US"/>
              <a:t>Copyright O|Miga, Inc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C2729-DAB0-4DA9-A425-ED659E07317E}" type="datetime1">
              <a:rPr lang="en-US" smtClean="0"/>
              <a:t>10/3/2024</a:t>
            </a:fld>
            <a:endParaRPr lang="en-US" dirty="0"/>
          </a:p>
        </p:txBody>
      </p:sp>
      <p:sp>
        <p:nvSpPr>
          <p:cNvPr id="5" name="Footer Placeholder 4"/>
          <p:cNvSpPr>
            <a:spLocks noGrp="1"/>
          </p:cNvSpPr>
          <p:nvPr>
            <p:ph type="ftr" sz="quarter" idx="11"/>
          </p:nvPr>
        </p:nvSpPr>
        <p:spPr/>
        <p:txBody>
          <a:bodyPr/>
          <a:lstStyle/>
          <a:p>
            <a:r>
              <a:rPr lang="en-US"/>
              <a:t>Copyright O|Miga, Inc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11D58D-6F24-41DF-B929-A970D944A2C8}" type="datetime1">
              <a:rPr lang="en-US" smtClean="0"/>
              <a:t>10/3/2024</a:t>
            </a:fld>
            <a:endParaRPr lang="en-US" dirty="0"/>
          </a:p>
        </p:txBody>
      </p:sp>
      <p:sp>
        <p:nvSpPr>
          <p:cNvPr id="5" name="Footer Placeholder 4"/>
          <p:cNvSpPr>
            <a:spLocks noGrp="1"/>
          </p:cNvSpPr>
          <p:nvPr>
            <p:ph type="ftr" sz="quarter" idx="11"/>
          </p:nvPr>
        </p:nvSpPr>
        <p:spPr/>
        <p:txBody>
          <a:bodyPr/>
          <a:lstStyle/>
          <a:p>
            <a:r>
              <a:rPr lang="en-US"/>
              <a:t>Copyright O|Miga, Inc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8F546E-772D-4810-A034-CBC56112579E}" type="datetime1">
              <a:rPr lang="en-US" smtClean="0"/>
              <a:t>10/3/2024</a:t>
            </a:fld>
            <a:endParaRPr lang="en-US" dirty="0"/>
          </a:p>
        </p:txBody>
      </p:sp>
      <p:sp>
        <p:nvSpPr>
          <p:cNvPr id="5" name="Footer Placeholder 4"/>
          <p:cNvSpPr>
            <a:spLocks noGrp="1"/>
          </p:cNvSpPr>
          <p:nvPr>
            <p:ph type="ftr" sz="quarter" idx="11"/>
          </p:nvPr>
        </p:nvSpPr>
        <p:spPr/>
        <p:txBody>
          <a:bodyPr/>
          <a:lstStyle/>
          <a:p>
            <a:r>
              <a:rPr lang="en-US"/>
              <a:t>Copyright O|Miga, Inc 2024</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4D98BE-E8CD-4CE9-A68D-F98B59B79F66}" type="datetime1">
              <a:rPr lang="en-US" smtClean="0"/>
              <a:t>10/3/2024</a:t>
            </a:fld>
            <a:endParaRPr lang="en-US" dirty="0"/>
          </a:p>
        </p:txBody>
      </p:sp>
      <p:sp>
        <p:nvSpPr>
          <p:cNvPr id="5" name="Footer Placeholder 4"/>
          <p:cNvSpPr>
            <a:spLocks noGrp="1"/>
          </p:cNvSpPr>
          <p:nvPr>
            <p:ph type="ftr" sz="quarter" idx="11"/>
          </p:nvPr>
        </p:nvSpPr>
        <p:spPr/>
        <p:txBody>
          <a:bodyPr/>
          <a:lstStyle/>
          <a:p>
            <a:r>
              <a:rPr lang="en-US"/>
              <a:t>Copyright O|Miga, Inc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C035E-F04D-447C-93AB-97C5FE5DEA09}" type="datetime1">
              <a:rPr lang="en-US" smtClean="0"/>
              <a:t>10/3/2024</a:t>
            </a:fld>
            <a:endParaRPr lang="en-US" dirty="0"/>
          </a:p>
        </p:txBody>
      </p:sp>
      <p:sp>
        <p:nvSpPr>
          <p:cNvPr id="5" name="Footer Placeholder 4"/>
          <p:cNvSpPr>
            <a:spLocks noGrp="1"/>
          </p:cNvSpPr>
          <p:nvPr>
            <p:ph type="ftr" sz="quarter" idx="11"/>
          </p:nvPr>
        </p:nvSpPr>
        <p:spPr/>
        <p:txBody>
          <a:bodyPr/>
          <a:lstStyle/>
          <a:p>
            <a:r>
              <a:rPr lang="en-US"/>
              <a:t>Copyright O|Miga, Inc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516C9-3341-415D-B073-8DE24899E598}" type="datetime1">
              <a:rPr lang="en-US" smtClean="0"/>
              <a:t>10/3/2024</a:t>
            </a:fld>
            <a:endParaRPr lang="en-US" dirty="0"/>
          </a:p>
        </p:txBody>
      </p:sp>
      <p:sp>
        <p:nvSpPr>
          <p:cNvPr id="5" name="Footer Placeholder 4"/>
          <p:cNvSpPr>
            <a:spLocks noGrp="1"/>
          </p:cNvSpPr>
          <p:nvPr>
            <p:ph type="ftr" sz="quarter" idx="11"/>
          </p:nvPr>
        </p:nvSpPr>
        <p:spPr/>
        <p:txBody>
          <a:bodyPr/>
          <a:lstStyle/>
          <a:p>
            <a:r>
              <a:rPr lang="en-US"/>
              <a:t>Copyright O|Miga, Inc 2024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C8604A-D196-4A40-8CDD-2817D36111B1}" type="datetime1">
              <a:rPr lang="en-US" smtClean="0"/>
              <a:t>10/3/2024</a:t>
            </a:fld>
            <a:endParaRPr lang="en-US" dirty="0"/>
          </a:p>
        </p:txBody>
      </p:sp>
      <p:sp>
        <p:nvSpPr>
          <p:cNvPr id="6" name="Footer Placeholder 5"/>
          <p:cNvSpPr>
            <a:spLocks noGrp="1"/>
          </p:cNvSpPr>
          <p:nvPr>
            <p:ph type="ftr" sz="quarter" idx="11"/>
          </p:nvPr>
        </p:nvSpPr>
        <p:spPr/>
        <p:txBody>
          <a:bodyPr/>
          <a:lstStyle/>
          <a:p>
            <a:r>
              <a:rPr lang="en-US"/>
              <a:t>Copyright O|Miga, Inc 2024</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1D5151-A42A-4336-98D1-3E50327659C4}" type="datetime1">
              <a:rPr lang="en-US" smtClean="0"/>
              <a:t>10/3/2024</a:t>
            </a:fld>
            <a:endParaRPr lang="en-US" dirty="0"/>
          </a:p>
        </p:txBody>
      </p:sp>
      <p:sp>
        <p:nvSpPr>
          <p:cNvPr id="8" name="Footer Placeholder 7"/>
          <p:cNvSpPr>
            <a:spLocks noGrp="1"/>
          </p:cNvSpPr>
          <p:nvPr>
            <p:ph type="ftr" sz="quarter" idx="11"/>
          </p:nvPr>
        </p:nvSpPr>
        <p:spPr/>
        <p:txBody>
          <a:bodyPr/>
          <a:lstStyle/>
          <a:p>
            <a:r>
              <a:rPr lang="en-US"/>
              <a:t>Copyright O|Miga, Inc 2024</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0373FB-25E0-4782-98FA-3E5749988CBF}" type="datetime1">
              <a:rPr lang="en-US" smtClean="0"/>
              <a:t>10/3/2024</a:t>
            </a:fld>
            <a:endParaRPr lang="en-US" dirty="0"/>
          </a:p>
        </p:txBody>
      </p:sp>
      <p:sp>
        <p:nvSpPr>
          <p:cNvPr id="4" name="Footer Placeholder 3"/>
          <p:cNvSpPr>
            <a:spLocks noGrp="1"/>
          </p:cNvSpPr>
          <p:nvPr>
            <p:ph type="ftr" sz="quarter" idx="11"/>
          </p:nvPr>
        </p:nvSpPr>
        <p:spPr/>
        <p:txBody>
          <a:bodyPr/>
          <a:lstStyle/>
          <a:p>
            <a:r>
              <a:rPr lang="en-US" dirty="0"/>
              <a:t>Copyright </a:t>
            </a:r>
            <a:r>
              <a:rPr lang="en-US" dirty="0" err="1"/>
              <a:t>O|Miga</a:t>
            </a:r>
            <a:r>
              <a:rPr lang="en-US" dirty="0"/>
              <a:t>, Inc 2024</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572D7-AEE6-4887-8BC5-DB15B206A394}" type="datetime1">
              <a:rPr lang="en-US" smtClean="0"/>
              <a:t>10/3/2024</a:t>
            </a:fld>
            <a:endParaRPr lang="en-US" dirty="0"/>
          </a:p>
        </p:txBody>
      </p:sp>
      <p:sp>
        <p:nvSpPr>
          <p:cNvPr id="3" name="Footer Placeholder 2"/>
          <p:cNvSpPr>
            <a:spLocks noGrp="1"/>
          </p:cNvSpPr>
          <p:nvPr>
            <p:ph type="ftr" sz="quarter" idx="11"/>
          </p:nvPr>
        </p:nvSpPr>
        <p:spPr/>
        <p:txBody>
          <a:bodyPr/>
          <a:lstStyle/>
          <a:p>
            <a:r>
              <a:rPr lang="en-US"/>
              <a:t>Copyright O|Miga, Inc 2024</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F68E83-35C9-45C9-A60F-4127C36D62F3}" type="datetime1">
              <a:rPr lang="en-US" smtClean="0"/>
              <a:t>10/3/2024</a:t>
            </a:fld>
            <a:endParaRPr lang="en-US" dirty="0"/>
          </a:p>
        </p:txBody>
      </p:sp>
      <p:sp>
        <p:nvSpPr>
          <p:cNvPr id="6" name="Footer Placeholder 5"/>
          <p:cNvSpPr>
            <a:spLocks noGrp="1"/>
          </p:cNvSpPr>
          <p:nvPr>
            <p:ph type="ftr" sz="quarter" idx="11"/>
          </p:nvPr>
        </p:nvSpPr>
        <p:spPr/>
        <p:txBody>
          <a:bodyPr/>
          <a:lstStyle/>
          <a:p>
            <a:r>
              <a:rPr lang="en-US"/>
              <a:t>Copyright O|Miga, Inc 2024</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75D2E-0F97-4F38-A043-EC97B91BE5F7}" type="datetime1">
              <a:rPr lang="en-US" smtClean="0"/>
              <a:t>10/3/2024</a:t>
            </a:fld>
            <a:endParaRPr lang="en-US" dirty="0"/>
          </a:p>
        </p:txBody>
      </p:sp>
      <p:sp>
        <p:nvSpPr>
          <p:cNvPr id="6" name="Footer Placeholder 5"/>
          <p:cNvSpPr>
            <a:spLocks noGrp="1"/>
          </p:cNvSpPr>
          <p:nvPr>
            <p:ph type="ftr" sz="quarter" idx="11"/>
          </p:nvPr>
        </p:nvSpPr>
        <p:spPr/>
        <p:txBody>
          <a:bodyPr/>
          <a:lstStyle/>
          <a:p>
            <a:r>
              <a:rPr lang="en-US"/>
              <a:t>Copyright O|Miga, Inc 2024</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655F82-9834-418B-B717-E8C6C5F222D0}" type="datetime1">
              <a:rPr lang="en-US" smtClean="0"/>
              <a:t>10/3/2024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Copyright O|Miga, Inc 2024</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hyperlink" Target="https://www.accountingcoach.com/blog/what-is-the-statement-of-activities" TargetMode="External"/><Relationship Id="rId2" Type="http://schemas.openxmlformats.org/officeDocument/2006/relationships/hyperlink" Target="https://www.accountingcoach.com/blog/what-is-an-expense" TargetMode="Externa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hyperlink" Target="https://www.accountingcoach.com/blog/meaning-of-net-assets" TargetMode="External"/><Relationship Id="rId2" Type="http://schemas.openxmlformats.org/officeDocument/2006/relationships/hyperlink" Target="https://www.accountingcoach.com/blog/what-is-stockholders-equity" TargetMode="Externa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hyperlink" Target="https://www.accountingcoach.com/blog/what-is-a-liability" TargetMode="External"/><Relationship Id="rId2" Type="http://schemas.openxmlformats.org/officeDocument/2006/relationships/hyperlink" Target="https://www.accountingcoach.com/blog/what-are-assets" TargetMode="External"/><Relationship Id="rId1" Type="http://schemas.openxmlformats.org/officeDocument/2006/relationships/slideLayout" Target="../slideLayouts/slideLayout6.xml"/><Relationship Id="rId4" Type="http://schemas.openxmlformats.org/officeDocument/2006/relationships/hyperlink" Target="https://www.accountingcoach.com/blog/what-is-the-statement-of-financial-position"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hyperlink" Target="https://www.aicpa-cima.com" TargetMode="External"/><Relationship Id="rId2" Type="http://schemas.openxmlformats.org/officeDocument/2006/relationships/hyperlink" Target="https://www.irs.gov/forms-pubs/about-form-990" TargetMode="Externa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hyperlink" Target="mailto:Linda.moder@o-miga.com" TargetMode="External"/><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hyperlink" Target="http://www.o-miga.com/"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smith-howard.com/unrelated-business-income-tax/"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www.investopedia.com/terms/f/fasb.as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investopedia.com/terms/a/accountsreceivable.asp" TargetMode="External"/><Relationship Id="rId2" Type="http://schemas.openxmlformats.org/officeDocument/2006/relationships/hyperlink" Target="https://www.investopedia.com/terms/c/cashandcashequivalents.asp"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www.investopedia.com/terms/s/shareholdersequity.asp" TargetMode="External"/><Relationship Id="rId2" Type="http://schemas.openxmlformats.org/officeDocument/2006/relationships/hyperlink" Target="https://www.investopedia.com/terms/d/dividend.asp" TargetMode="External"/><Relationship Id="rId1" Type="http://schemas.openxmlformats.org/officeDocument/2006/relationships/slideLayout" Target="../slideLayouts/slideLayout6.xml"/><Relationship Id="rId5" Type="http://schemas.openxmlformats.org/officeDocument/2006/relationships/hyperlink" Target="https://www.investopedia.com/terms/r/retainedearnings.asp" TargetMode="External"/><Relationship Id="rId4" Type="http://schemas.openxmlformats.org/officeDocument/2006/relationships/hyperlink" Target="https://www.investopedia.com/terms/s/stockholdersequity.asp"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hyperlink" Target="https://www.investopedia.com/terms/a/asset.asp" TargetMode="External"/><Relationship Id="rId2" Type="http://schemas.openxmlformats.org/officeDocument/2006/relationships/hyperlink" Target="https://www.accounting.com/resources/gaap/"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descr="Calculator, pen, compass, money and a paper with graphs printed on it">
            <a:extLst>
              <a:ext uri="{FF2B5EF4-FFF2-40B4-BE49-F238E27FC236}">
                <a16:creationId xmlns:a16="http://schemas.microsoft.com/office/drawing/2014/main" id="{ACE26C62-D5F7-7586-1F11-E540F8294F99}"/>
              </a:ext>
            </a:extLst>
          </p:cNvPr>
          <p:cNvPicPr>
            <a:picLocks noChangeAspect="1"/>
          </p:cNvPicPr>
          <p:nvPr/>
        </p:nvPicPr>
        <p:blipFill>
          <a:blip r:embed="rId2"/>
          <a:srcRect l="21504" r="8896"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97B03E0-2227-FB12-814C-FBAC2490BAB3}"/>
              </a:ext>
            </a:extLst>
          </p:cNvPr>
          <p:cNvSpPr>
            <a:spLocks noGrp="1"/>
          </p:cNvSpPr>
          <p:nvPr>
            <p:ph type="ctrTitle"/>
          </p:nvPr>
        </p:nvSpPr>
        <p:spPr>
          <a:xfrm>
            <a:off x="668867" y="1678666"/>
            <a:ext cx="4088190" cy="2369093"/>
          </a:xfrm>
        </p:spPr>
        <p:txBody>
          <a:bodyPr>
            <a:normAutofit/>
          </a:bodyPr>
          <a:lstStyle/>
          <a:p>
            <a:r>
              <a:rPr lang="en-US" sz="4800"/>
              <a:t>NON PROFIT ACCOUNTING</a:t>
            </a:r>
          </a:p>
        </p:txBody>
      </p:sp>
      <p:sp>
        <p:nvSpPr>
          <p:cNvPr id="3" name="Footer Placeholder 2">
            <a:extLst>
              <a:ext uri="{FF2B5EF4-FFF2-40B4-BE49-F238E27FC236}">
                <a16:creationId xmlns:a16="http://schemas.microsoft.com/office/drawing/2014/main" id="{86B9B222-5DAB-C317-8F40-AACE8F1397CD}"/>
              </a:ext>
            </a:extLst>
          </p:cNvPr>
          <p:cNvSpPr>
            <a:spLocks noGrp="1"/>
          </p:cNvSpPr>
          <p:nvPr>
            <p:ph type="ftr" sz="quarter" idx="11"/>
          </p:nvPr>
        </p:nvSpPr>
        <p:spPr>
          <a:xfrm>
            <a:off x="677335" y="6041362"/>
            <a:ext cx="3993887" cy="365125"/>
          </a:xfrm>
        </p:spPr>
        <p:txBody>
          <a:bodyPr>
            <a:normAutofit/>
          </a:bodyPr>
          <a:lstStyle/>
          <a:p>
            <a:pPr>
              <a:spcAft>
                <a:spcPts val="600"/>
              </a:spcAft>
            </a:pPr>
            <a:r>
              <a:rPr lang="en-US">
                <a:solidFill>
                  <a:schemeClr val="tx1">
                    <a:lumMod val="50000"/>
                    <a:lumOff val="50000"/>
                  </a:schemeClr>
                </a:solidFill>
              </a:rPr>
              <a:t>Copyright O|Miga, Inc 2024</a:t>
            </a:r>
          </a:p>
        </p:txBody>
      </p:sp>
      <p:cxnSp>
        <p:nvCxnSpPr>
          <p:cNvPr id="28" name="Straight Connector 27">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008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08DC-09CE-4328-9F7D-2F234ACF9BE1}"/>
              </a:ext>
            </a:extLst>
          </p:cNvPr>
          <p:cNvSpPr>
            <a:spLocks noGrp="1"/>
          </p:cNvSpPr>
          <p:nvPr>
            <p:ph type="title"/>
          </p:nvPr>
        </p:nvSpPr>
        <p:spPr>
          <a:xfrm>
            <a:off x="1043950" y="1179151"/>
            <a:ext cx="3300646" cy="4463889"/>
          </a:xfrm>
        </p:spPr>
        <p:txBody>
          <a:bodyPr vert="horz" lIns="91440" tIns="45720" rIns="91440" bIns="45720" rtlCol="0" anchor="ctr">
            <a:normAutofit/>
          </a:bodyPr>
          <a:lstStyle/>
          <a:p>
            <a:r>
              <a:rPr lang="en-US" dirty="0"/>
              <a:t>Advantages and Disadvantages</a:t>
            </a:r>
            <a:br>
              <a:rPr lang="en-US" dirty="0"/>
            </a:br>
            <a:endParaRPr lang="en-US" dirty="0"/>
          </a:p>
        </p:txBody>
      </p:sp>
      <p:sp>
        <p:nvSpPr>
          <p:cNvPr id="3" name="Content Placeholder 2">
            <a:extLst>
              <a:ext uri="{FF2B5EF4-FFF2-40B4-BE49-F238E27FC236}">
                <a16:creationId xmlns:a16="http://schemas.microsoft.com/office/drawing/2014/main" id="{B488A630-23E5-40B5-8C6B-C9B31B4D284E}"/>
              </a:ext>
            </a:extLst>
          </p:cNvPr>
          <p:cNvSpPr>
            <a:spLocks noGrp="1"/>
          </p:cNvSpPr>
          <p:nvPr>
            <p:ph sz="half" idx="1"/>
          </p:nvPr>
        </p:nvSpPr>
        <p:spPr>
          <a:xfrm>
            <a:off x="4978918" y="1096755"/>
            <a:ext cx="6341016" cy="4616290"/>
          </a:xfrm>
        </p:spPr>
        <p:txBody>
          <a:bodyPr vert="horz" lIns="91440" tIns="45720" rIns="91440" bIns="45720" rtlCol="0" anchor="ctr">
            <a:normAutofit/>
          </a:bodyPr>
          <a:lstStyle/>
          <a:p>
            <a:r>
              <a:rPr lang="en-US" dirty="0"/>
              <a:t>Advantages of Non-Profit Organizations	</a:t>
            </a:r>
          </a:p>
          <a:p>
            <a:pPr marL="685800" lvl="1"/>
            <a:r>
              <a:rPr lang="en-US" dirty="0"/>
              <a:t>Allows You to do a Good Deed</a:t>
            </a:r>
          </a:p>
          <a:p>
            <a:pPr marL="685800" lvl="1"/>
            <a:r>
              <a:rPr lang="en-US" dirty="0"/>
              <a:t>Tax Exempt Status</a:t>
            </a:r>
          </a:p>
          <a:p>
            <a:pPr marL="685800" lvl="1"/>
            <a:r>
              <a:rPr lang="en-US" dirty="0"/>
              <a:t>Limited liability</a:t>
            </a:r>
          </a:p>
          <a:p>
            <a:pPr marL="685800" lvl="1"/>
            <a:r>
              <a:rPr lang="en-US" dirty="0"/>
              <a:t>Can receive grants and donations</a:t>
            </a:r>
          </a:p>
          <a:p>
            <a:endParaRPr lang="en-US" dirty="0"/>
          </a:p>
          <a:p>
            <a:r>
              <a:rPr lang="en-US" dirty="0"/>
              <a:t>Challenges of Non-Profit Organizations</a:t>
            </a:r>
          </a:p>
          <a:p>
            <a:pPr lvl="1"/>
            <a:r>
              <a:rPr lang="en-US" dirty="0"/>
              <a:t>Competition for Funding</a:t>
            </a:r>
          </a:p>
          <a:p>
            <a:pPr lvl="1"/>
            <a:r>
              <a:rPr lang="en-US" dirty="0"/>
              <a:t>Public Scrutiny</a:t>
            </a:r>
          </a:p>
          <a:p>
            <a:pPr lvl="1"/>
            <a:r>
              <a:rPr lang="en-US" dirty="0"/>
              <a:t>Possible below market pay</a:t>
            </a:r>
          </a:p>
          <a:p>
            <a:pPr lvl="1"/>
            <a:r>
              <a:rPr lang="en-US" dirty="0"/>
              <a:t>Possible understaffing</a:t>
            </a:r>
          </a:p>
          <a:p>
            <a:pPr marL="685800" lvl="1"/>
            <a:endParaRPr lang="en-US" dirty="0"/>
          </a:p>
        </p:txBody>
      </p:sp>
      <p:sp>
        <p:nvSpPr>
          <p:cNvPr id="4" name="Footer Placeholder 3">
            <a:extLst>
              <a:ext uri="{FF2B5EF4-FFF2-40B4-BE49-F238E27FC236}">
                <a16:creationId xmlns:a16="http://schemas.microsoft.com/office/drawing/2014/main" id="{AD7F9013-BD41-428C-3FED-5FF2C248EC93}"/>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0019301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58E9F7-E411-89AC-DBE1-8A5629787210}"/>
              </a:ext>
            </a:extLst>
          </p:cNvPr>
          <p:cNvSpPr>
            <a:spLocks noGrp="1"/>
          </p:cNvSpPr>
          <p:nvPr>
            <p:ph type="ftr" sz="quarter" idx="11"/>
          </p:nvPr>
        </p:nvSpPr>
        <p:spPr/>
        <p:txBody>
          <a:bodyPr/>
          <a:lstStyle/>
          <a:p>
            <a:r>
              <a:rPr lang="en-US"/>
              <a:t>Copyright O|Miga, Inc 2024</a:t>
            </a:r>
            <a:endParaRPr lang="en-US" dirty="0"/>
          </a:p>
        </p:txBody>
      </p:sp>
      <p:sp>
        <p:nvSpPr>
          <p:cNvPr id="4" name="TextBox 3">
            <a:extLst>
              <a:ext uri="{FF2B5EF4-FFF2-40B4-BE49-F238E27FC236}">
                <a16:creationId xmlns:a16="http://schemas.microsoft.com/office/drawing/2014/main" id="{D2406E9D-BD18-1D68-71FC-EA66170F451C}"/>
              </a:ext>
            </a:extLst>
          </p:cNvPr>
          <p:cNvSpPr txBox="1"/>
          <p:nvPr/>
        </p:nvSpPr>
        <p:spPr>
          <a:xfrm>
            <a:off x="1256232" y="769121"/>
            <a:ext cx="7896313" cy="3416320"/>
          </a:xfrm>
          <a:prstGeom prst="rect">
            <a:avLst/>
          </a:prstGeom>
          <a:noFill/>
        </p:spPr>
        <p:txBody>
          <a:bodyPr wrap="square">
            <a:spAutoFit/>
          </a:bodyPr>
          <a:lstStyle/>
          <a:p>
            <a:r>
              <a:rPr lang="en-US" sz="5400" b="0" i="0" dirty="0">
                <a:effectLst/>
                <a:latin typeface="Georgia" panose="02040502050405020303" pitchFamily="18" charset="0"/>
              </a:rPr>
              <a:t>What does it mean to report expenses by function?</a:t>
            </a:r>
            <a:br>
              <a:rPr lang="en-US" sz="5400" b="0" i="0" dirty="0">
                <a:effectLst/>
                <a:latin typeface="Georgia" panose="02040502050405020303" pitchFamily="18" charset="0"/>
              </a:rPr>
            </a:br>
            <a:endParaRPr lang="en-US" sz="5400" dirty="0"/>
          </a:p>
        </p:txBody>
      </p:sp>
    </p:spTree>
    <p:extLst>
      <p:ext uri="{BB962C8B-B14F-4D97-AF65-F5344CB8AC3E}">
        <p14:creationId xmlns:p14="http://schemas.microsoft.com/office/powerpoint/2010/main" val="29881466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73C92-DA4D-7628-B172-5D31F36FA9F8}"/>
              </a:ext>
            </a:extLst>
          </p:cNvPr>
          <p:cNvSpPr>
            <a:spLocks noGrp="1"/>
          </p:cNvSpPr>
          <p:nvPr>
            <p:ph type="title"/>
          </p:nvPr>
        </p:nvSpPr>
        <p:spPr/>
        <p:txBody>
          <a:bodyPr>
            <a:normAutofit fontScale="90000"/>
          </a:bodyPr>
          <a:lstStyle/>
          <a:p>
            <a:r>
              <a:rPr lang="en-US" b="0" i="0" dirty="0">
                <a:effectLst/>
                <a:latin typeface="Georgia" panose="02040502050405020303" pitchFamily="18" charset="0"/>
              </a:rPr>
              <a:t>What does it mean to report expenses by function?</a:t>
            </a:r>
            <a:br>
              <a:rPr lang="en-US" b="0" i="0" dirty="0">
                <a:effectLst/>
                <a:latin typeface="Georgia" panose="02040502050405020303" pitchFamily="18" charset="0"/>
              </a:rPr>
            </a:br>
            <a:endParaRPr lang="en-US" dirty="0"/>
          </a:p>
        </p:txBody>
      </p:sp>
      <p:sp>
        <p:nvSpPr>
          <p:cNvPr id="4" name="TextBox 3">
            <a:extLst>
              <a:ext uri="{FF2B5EF4-FFF2-40B4-BE49-F238E27FC236}">
                <a16:creationId xmlns:a16="http://schemas.microsoft.com/office/drawing/2014/main" id="{939BE56E-0480-C2DE-DDF2-54050CD1B976}"/>
              </a:ext>
            </a:extLst>
          </p:cNvPr>
          <p:cNvSpPr txBox="1"/>
          <p:nvPr/>
        </p:nvSpPr>
        <p:spPr>
          <a:xfrm>
            <a:off x="1362973" y="2505670"/>
            <a:ext cx="7911029" cy="3416320"/>
          </a:xfrm>
          <a:prstGeom prst="rect">
            <a:avLst/>
          </a:prstGeom>
          <a:noFill/>
        </p:spPr>
        <p:txBody>
          <a:bodyPr wrap="square">
            <a:spAutoFit/>
          </a:bodyPr>
          <a:lstStyle/>
          <a:p>
            <a:r>
              <a:rPr lang="en-US" b="0" i="0" dirty="0">
                <a:effectLst/>
                <a:latin typeface="Helvetica" panose="020B0604020202020204" pitchFamily="34" charset="0"/>
              </a:rPr>
              <a:t>Reporting expenses by function means to classify and report expenses according to the type of activity for which the </a:t>
            </a:r>
            <a:r>
              <a:rPr lang="en-US" b="0" i="0" u="none" strike="noStrike" dirty="0">
                <a:effectLst/>
                <a:latin typeface="Helvetica" panose="020B0604020202020204" pitchFamily="34" charset="0"/>
                <a:hlinkClick r:id="rId2" tooltip="What is an expense?">
                  <a:extLst>
                    <a:ext uri="{A12FA001-AC4F-418D-AE19-62706E023703}">
                      <ahyp:hlinkClr xmlns:ahyp="http://schemas.microsoft.com/office/drawing/2018/hyperlinkcolor" val="tx"/>
                    </a:ext>
                  </a:extLst>
                </a:hlinkClick>
              </a:rPr>
              <a:t>expenses</a:t>
            </a:r>
            <a:r>
              <a:rPr lang="en-US" b="0" i="0" dirty="0">
                <a:effectLst/>
                <a:latin typeface="Helvetica" panose="020B0604020202020204" pitchFamily="34" charset="0"/>
              </a:rPr>
              <a:t> were incurred.</a:t>
            </a:r>
          </a:p>
          <a:p>
            <a:pPr algn="l" fontAlgn="base"/>
            <a:endParaRPr lang="en-US" b="0" i="0" dirty="0">
              <a:effectLst/>
              <a:latin typeface="Helvetica" panose="020B0604020202020204" pitchFamily="34" charset="0"/>
            </a:endParaRPr>
          </a:p>
          <a:p>
            <a:pPr algn="l" fontAlgn="base"/>
            <a:r>
              <a:rPr lang="en-US" b="0" i="0" dirty="0">
                <a:effectLst/>
                <a:latin typeface="Helvetica" panose="020B0604020202020204" pitchFamily="34" charset="0"/>
              </a:rPr>
              <a:t>Not-for-profit organizations classify and report expenses on their </a:t>
            </a:r>
            <a:r>
              <a:rPr lang="en-US" b="0" i="0" u="none" strike="noStrike" dirty="0">
                <a:effectLst/>
                <a:latin typeface="Helvetica" panose="020B0604020202020204" pitchFamily="34" charset="0"/>
                <a:hlinkClick r:id="rId3" tooltip="What is the statement of activities?">
                  <a:extLst>
                    <a:ext uri="{A12FA001-AC4F-418D-AE19-62706E023703}">
                      <ahyp:hlinkClr xmlns:ahyp="http://schemas.microsoft.com/office/drawing/2018/hyperlinkcolor" val="tx"/>
                    </a:ext>
                  </a:extLst>
                </a:hlinkClick>
              </a:rPr>
              <a:t>statement of activities</a:t>
            </a:r>
            <a:r>
              <a:rPr lang="en-US" b="0" i="0" dirty="0">
                <a:effectLst/>
                <a:latin typeface="Helvetica" panose="020B0604020202020204" pitchFamily="34" charset="0"/>
              </a:rPr>
              <a:t> according to the following functions:</a:t>
            </a:r>
          </a:p>
          <a:p>
            <a:pPr lvl="1" fontAlgn="base">
              <a:buFont typeface="Arial" panose="020B0604020202020204" pitchFamily="34" charset="0"/>
              <a:buChar char="•"/>
            </a:pPr>
            <a:r>
              <a:rPr lang="en-US" b="0" i="0" dirty="0">
                <a:effectLst/>
                <a:latin typeface="Helvetica" panose="020B0604020202020204" pitchFamily="34" charset="0"/>
              </a:rPr>
              <a:t>Each of its major programs</a:t>
            </a:r>
          </a:p>
          <a:p>
            <a:pPr lvl="1" fontAlgn="base">
              <a:buFont typeface="Arial" panose="020B0604020202020204" pitchFamily="34" charset="0"/>
              <a:buChar char="•"/>
            </a:pPr>
            <a:r>
              <a:rPr lang="en-US" b="0" i="0" dirty="0">
                <a:effectLst/>
                <a:latin typeface="Helvetica" panose="020B0604020202020204" pitchFamily="34" charset="0"/>
              </a:rPr>
              <a:t>Management and general</a:t>
            </a:r>
          </a:p>
          <a:p>
            <a:pPr lvl="1" fontAlgn="base">
              <a:buFont typeface="Arial" panose="020B0604020202020204" pitchFamily="34" charset="0"/>
              <a:buChar char="•"/>
            </a:pPr>
            <a:r>
              <a:rPr lang="en-US" b="0" i="0" dirty="0">
                <a:effectLst/>
                <a:latin typeface="Helvetica" panose="020B0604020202020204" pitchFamily="34" charset="0"/>
              </a:rPr>
              <a:t>Fund-raising</a:t>
            </a:r>
          </a:p>
          <a:p>
            <a:pPr lvl="1" fontAlgn="base">
              <a:buFont typeface="Arial" panose="020B0604020202020204" pitchFamily="34" charset="0"/>
              <a:buChar char="•"/>
            </a:pPr>
            <a:r>
              <a:rPr lang="en-US" b="0" i="0" dirty="0">
                <a:effectLst/>
                <a:latin typeface="Helvetica" panose="020B0604020202020204" pitchFamily="34" charset="0"/>
              </a:rPr>
              <a:t>Membership development</a:t>
            </a:r>
          </a:p>
          <a:p>
            <a:pPr algn="l" fontAlgn="base"/>
            <a:r>
              <a:rPr lang="en-US" b="0" i="0" dirty="0">
                <a:effectLst/>
                <a:latin typeface="Helvetica" panose="020B0604020202020204" pitchFamily="34" charset="0"/>
              </a:rPr>
              <a:t>In addition, not-for-profit organizations report their expenses by their nature (natural classifications such as salaries, electricity, repairs, etc.)</a:t>
            </a:r>
          </a:p>
          <a:p>
            <a:endParaRPr lang="en-US" dirty="0"/>
          </a:p>
        </p:txBody>
      </p:sp>
      <p:sp>
        <p:nvSpPr>
          <p:cNvPr id="3" name="Footer Placeholder 2">
            <a:extLst>
              <a:ext uri="{FF2B5EF4-FFF2-40B4-BE49-F238E27FC236}">
                <a16:creationId xmlns:a16="http://schemas.microsoft.com/office/drawing/2014/main" id="{4BC7B57B-02AD-DCFA-4BC3-0D462133EDA9}"/>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3120947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F434CD-EDAB-DAF2-7ADB-621A27EB6536}"/>
              </a:ext>
            </a:extLst>
          </p:cNvPr>
          <p:cNvSpPr>
            <a:spLocks noGrp="1"/>
          </p:cNvSpPr>
          <p:nvPr>
            <p:ph type="ftr" sz="quarter" idx="11"/>
          </p:nvPr>
        </p:nvSpPr>
        <p:spPr/>
        <p:txBody>
          <a:bodyPr/>
          <a:lstStyle/>
          <a:p>
            <a:r>
              <a:rPr lang="en-US"/>
              <a:t>Copyright O|Miga, Inc 2024</a:t>
            </a:r>
            <a:endParaRPr lang="en-US" dirty="0"/>
          </a:p>
        </p:txBody>
      </p:sp>
      <p:sp>
        <p:nvSpPr>
          <p:cNvPr id="4" name="TextBox 3">
            <a:extLst>
              <a:ext uri="{FF2B5EF4-FFF2-40B4-BE49-F238E27FC236}">
                <a16:creationId xmlns:a16="http://schemas.microsoft.com/office/drawing/2014/main" id="{34B2C594-0B63-AE4A-1BD0-AD750FC261AF}"/>
              </a:ext>
            </a:extLst>
          </p:cNvPr>
          <p:cNvSpPr txBox="1"/>
          <p:nvPr/>
        </p:nvSpPr>
        <p:spPr>
          <a:xfrm>
            <a:off x="1350236" y="269000"/>
            <a:ext cx="7477570" cy="5078313"/>
          </a:xfrm>
          <a:prstGeom prst="rect">
            <a:avLst/>
          </a:prstGeom>
          <a:noFill/>
        </p:spPr>
        <p:txBody>
          <a:bodyPr wrap="square">
            <a:spAutoFit/>
          </a:bodyPr>
          <a:lstStyle/>
          <a:p>
            <a:r>
              <a:rPr lang="en-US" sz="5400" b="0" i="0" dirty="0">
                <a:effectLst/>
                <a:latin typeface="Georgia" panose="02040502050405020303" pitchFamily="18" charset="0"/>
              </a:rPr>
              <a:t>What is the difference between a balance sheet of a nonprofit organization and a for-profit business?</a:t>
            </a:r>
            <a:br>
              <a:rPr lang="en-US" sz="5400" b="0" i="0" dirty="0">
                <a:effectLst/>
                <a:latin typeface="Georgia" panose="02040502050405020303" pitchFamily="18" charset="0"/>
              </a:rPr>
            </a:br>
            <a:endParaRPr lang="en-US" sz="5400" dirty="0"/>
          </a:p>
        </p:txBody>
      </p:sp>
    </p:spTree>
    <p:extLst>
      <p:ext uri="{BB962C8B-B14F-4D97-AF65-F5344CB8AC3E}">
        <p14:creationId xmlns:p14="http://schemas.microsoft.com/office/powerpoint/2010/main" val="38022919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0B230-E2C1-7E97-E2BE-17EF824FE924}"/>
              </a:ext>
            </a:extLst>
          </p:cNvPr>
          <p:cNvSpPr>
            <a:spLocks noGrp="1"/>
          </p:cNvSpPr>
          <p:nvPr>
            <p:ph type="title"/>
          </p:nvPr>
        </p:nvSpPr>
        <p:spPr>
          <a:xfrm>
            <a:off x="677334" y="609599"/>
            <a:ext cx="8596668" cy="1564257"/>
          </a:xfrm>
        </p:spPr>
        <p:txBody>
          <a:bodyPr>
            <a:normAutofit fontScale="90000"/>
          </a:bodyPr>
          <a:lstStyle/>
          <a:p>
            <a:r>
              <a:rPr lang="en-US" b="0" i="0" dirty="0">
                <a:effectLst/>
                <a:latin typeface="Georgia" panose="02040502050405020303" pitchFamily="18" charset="0"/>
              </a:rPr>
              <a:t>What is the difference between a balance sheet of a nonprofit organization and a for-profit business?</a:t>
            </a:r>
            <a:br>
              <a:rPr lang="en-US" b="0" i="0" dirty="0">
                <a:effectLst/>
                <a:latin typeface="Georgia" panose="02040502050405020303" pitchFamily="18" charset="0"/>
              </a:rPr>
            </a:br>
            <a:endParaRPr lang="en-US" dirty="0"/>
          </a:p>
        </p:txBody>
      </p:sp>
      <p:sp>
        <p:nvSpPr>
          <p:cNvPr id="3" name="TextBox 2">
            <a:extLst>
              <a:ext uri="{FF2B5EF4-FFF2-40B4-BE49-F238E27FC236}">
                <a16:creationId xmlns:a16="http://schemas.microsoft.com/office/drawing/2014/main" id="{E5EFE393-95E4-B13F-5F54-1A21BD661E4F}"/>
              </a:ext>
            </a:extLst>
          </p:cNvPr>
          <p:cNvSpPr txBox="1"/>
          <p:nvPr/>
        </p:nvSpPr>
        <p:spPr>
          <a:xfrm>
            <a:off x="1380226" y="2760453"/>
            <a:ext cx="8596668" cy="3416320"/>
          </a:xfrm>
          <a:prstGeom prst="rect">
            <a:avLst/>
          </a:prstGeom>
          <a:noFill/>
        </p:spPr>
        <p:txBody>
          <a:bodyPr wrap="square" rtlCol="0">
            <a:spAutoFit/>
          </a:bodyPr>
          <a:lstStyle/>
          <a:p>
            <a:pPr algn="l" fontAlgn="base"/>
            <a:r>
              <a:rPr lang="en-US" b="0" i="0" dirty="0">
                <a:effectLst/>
                <a:latin typeface="Helvetica" panose="020B0604020202020204" pitchFamily="34" charset="0"/>
              </a:rPr>
              <a:t>A main difference between the NFP's statement of financial position and the for-profit corporation's balance sheet is the equity section:</a:t>
            </a:r>
          </a:p>
          <a:p>
            <a:pPr algn="l" fontAlgn="base"/>
            <a:endParaRPr lang="en-US" b="0" i="0" dirty="0">
              <a:effectLst/>
              <a:latin typeface="Helvetica" panose="020B0604020202020204" pitchFamily="34" charset="0"/>
            </a:endParaRPr>
          </a:p>
          <a:p>
            <a:pPr algn="l" fontAlgn="base"/>
            <a:r>
              <a:rPr lang="en-US" b="0" i="0" dirty="0">
                <a:effectLst/>
                <a:latin typeface="Helvetica" panose="020B0604020202020204" pitchFamily="34" charset="0"/>
              </a:rPr>
              <a:t>The for-profit corporation's equity section has the heading </a:t>
            </a:r>
            <a:r>
              <a:rPr lang="en-US" b="0" i="0" strike="noStrike" dirty="0">
                <a:effectLst/>
                <a:latin typeface="Helvetica" panose="020B0604020202020204" pitchFamily="34" charset="0"/>
                <a:hlinkClick r:id="rId2" tooltip="What is stockholders' equity?">
                  <a:extLst>
                    <a:ext uri="{A12FA001-AC4F-418D-AE19-62706E023703}">
                      <ahyp:hlinkClr xmlns:ahyp="http://schemas.microsoft.com/office/drawing/2018/hyperlinkcolor" val="tx"/>
                    </a:ext>
                  </a:extLst>
                </a:hlinkClick>
              </a:rPr>
              <a:t>Stockholders' Equity</a:t>
            </a:r>
            <a:r>
              <a:rPr lang="en-US" b="0" i="0" dirty="0">
                <a:effectLst/>
                <a:latin typeface="Helvetica" panose="020B0604020202020204" pitchFamily="34" charset="0"/>
              </a:rPr>
              <a:t>. Within this section are the paid-in capital amounts for the shares of stock issued, the amount of retained earnings, and possibly some other items.</a:t>
            </a:r>
          </a:p>
          <a:p>
            <a:pPr algn="l" fontAlgn="base"/>
            <a:endParaRPr lang="en-US" b="0" i="0" dirty="0">
              <a:effectLst/>
              <a:latin typeface="Helvetica" panose="020B0604020202020204" pitchFamily="34" charset="0"/>
            </a:endParaRPr>
          </a:p>
          <a:p>
            <a:pPr algn="l" fontAlgn="base"/>
            <a:r>
              <a:rPr lang="en-US" b="0" i="0" dirty="0">
                <a:effectLst/>
                <a:latin typeface="Helvetica" panose="020B0604020202020204" pitchFamily="34" charset="0"/>
              </a:rPr>
              <a:t>The not-for-profit organization's equity section has the heading </a:t>
            </a:r>
            <a:r>
              <a:rPr lang="en-US" b="0" i="0" strike="noStrike" dirty="0">
                <a:effectLst/>
                <a:latin typeface="Helvetica" panose="020B0604020202020204" pitchFamily="34" charset="0"/>
                <a:hlinkClick r:id="rId3" tooltip="What are net assets?">
                  <a:extLst>
                    <a:ext uri="{A12FA001-AC4F-418D-AE19-62706E023703}">
                      <ahyp:hlinkClr xmlns:ahyp="http://schemas.microsoft.com/office/drawing/2018/hyperlinkcolor" val="tx"/>
                    </a:ext>
                  </a:extLst>
                </a:hlinkClick>
              </a:rPr>
              <a:t>Net Assets</a:t>
            </a:r>
            <a:r>
              <a:rPr lang="en-US" b="0" i="0" dirty="0">
                <a:effectLst/>
                <a:latin typeface="Helvetica" panose="020B0604020202020204" pitchFamily="34" charset="0"/>
              </a:rPr>
              <a:t>. The reason for the use of Net Assets is the NFP does not have owners. Within the net assets section are the amount of net assets </a:t>
            </a:r>
            <a:r>
              <a:rPr lang="en-US" b="0" i="1" dirty="0">
                <a:effectLst/>
                <a:latin typeface="inherit"/>
              </a:rPr>
              <a:t>without </a:t>
            </a:r>
            <a:r>
              <a:rPr lang="en-US" b="0" i="0" dirty="0">
                <a:effectLst/>
                <a:latin typeface="Helvetica" panose="020B0604020202020204" pitchFamily="34" charset="0"/>
              </a:rPr>
              <a:t>donor restrictions and the amount of net assets </a:t>
            </a:r>
            <a:r>
              <a:rPr lang="en-US" b="0" i="1" dirty="0">
                <a:effectLst/>
                <a:latin typeface="inherit"/>
              </a:rPr>
              <a:t>with</a:t>
            </a:r>
            <a:r>
              <a:rPr lang="en-US" b="0" i="0" dirty="0">
                <a:effectLst/>
                <a:latin typeface="Helvetica" panose="020B0604020202020204" pitchFamily="34" charset="0"/>
              </a:rPr>
              <a:t> donor restrictions.</a:t>
            </a:r>
          </a:p>
          <a:p>
            <a:endParaRPr lang="en-US" dirty="0"/>
          </a:p>
        </p:txBody>
      </p:sp>
      <p:sp>
        <p:nvSpPr>
          <p:cNvPr id="4" name="Footer Placeholder 3">
            <a:extLst>
              <a:ext uri="{FF2B5EF4-FFF2-40B4-BE49-F238E27FC236}">
                <a16:creationId xmlns:a16="http://schemas.microsoft.com/office/drawing/2014/main" id="{A17CEE76-5C39-DC5E-8E9E-4099613ADA70}"/>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7849690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17EF94-31BA-816B-6E12-185C475548BD}"/>
              </a:ext>
            </a:extLst>
          </p:cNvPr>
          <p:cNvSpPr>
            <a:spLocks noGrp="1"/>
          </p:cNvSpPr>
          <p:nvPr>
            <p:ph type="ftr" sz="quarter" idx="11"/>
          </p:nvPr>
        </p:nvSpPr>
        <p:spPr/>
        <p:txBody>
          <a:bodyPr/>
          <a:lstStyle/>
          <a:p>
            <a:r>
              <a:rPr lang="en-US"/>
              <a:t>Copyright O|Miga, Inc 2024</a:t>
            </a:r>
            <a:endParaRPr lang="en-US" dirty="0"/>
          </a:p>
        </p:txBody>
      </p:sp>
      <p:sp>
        <p:nvSpPr>
          <p:cNvPr id="4" name="TextBox 3">
            <a:extLst>
              <a:ext uri="{FF2B5EF4-FFF2-40B4-BE49-F238E27FC236}">
                <a16:creationId xmlns:a16="http://schemas.microsoft.com/office/drawing/2014/main" id="{F593C5A6-A50E-03A2-A2A5-10EF731DAFC6}"/>
              </a:ext>
            </a:extLst>
          </p:cNvPr>
          <p:cNvSpPr txBox="1"/>
          <p:nvPr/>
        </p:nvSpPr>
        <p:spPr>
          <a:xfrm>
            <a:off x="1085316" y="2341549"/>
            <a:ext cx="7862130" cy="1754326"/>
          </a:xfrm>
          <a:prstGeom prst="rect">
            <a:avLst/>
          </a:prstGeom>
          <a:noFill/>
        </p:spPr>
        <p:txBody>
          <a:bodyPr wrap="square">
            <a:spAutoFit/>
          </a:bodyPr>
          <a:lstStyle/>
          <a:p>
            <a:r>
              <a:rPr lang="en-US" sz="5400" b="0" i="0" dirty="0">
                <a:effectLst/>
                <a:latin typeface="Georgia" panose="02040502050405020303" pitchFamily="18" charset="0"/>
              </a:rPr>
              <a:t>What are net assets?</a:t>
            </a:r>
            <a:br>
              <a:rPr lang="en-US" sz="5400" b="0" i="0" dirty="0">
                <a:solidFill>
                  <a:srgbClr val="333333"/>
                </a:solidFill>
                <a:effectLst/>
                <a:latin typeface="Georgia" panose="02040502050405020303" pitchFamily="18" charset="0"/>
              </a:rPr>
            </a:br>
            <a:endParaRPr lang="en-US" sz="5400" dirty="0"/>
          </a:p>
        </p:txBody>
      </p:sp>
    </p:spTree>
    <p:extLst>
      <p:ext uri="{BB962C8B-B14F-4D97-AF65-F5344CB8AC3E}">
        <p14:creationId xmlns:p14="http://schemas.microsoft.com/office/powerpoint/2010/main" val="34754564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CE5E-EF88-5681-B2BB-345F10907859}"/>
              </a:ext>
            </a:extLst>
          </p:cNvPr>
          <p:cNvSpPr>
            <a:spLocks noGrp="1"/>
          </p:cNvSpPr>
          <p:nvPr>
            <p:ph type="title"/>
          </p:nvPr>
        </p:nvSpPr>
        <p:spPr>
          <a:xfrm>
            <a:off x="514963" y="310497"/>
            <a:ext cx="8596668" cy="1320800"/>
          </a:xfrm>
        </p:spPr>
        <p:txBody>
          <a:bodyPr/>
          <a:lstStyle/>
          <a:p>
            <a:r>
              <a:rPr lang="en-US" b="0" i="0" dirty="0">
                <a:effectLst/>
                <a:latin typeface="Georgia" panose="02040502050405020303" pitchFamily="18" charset="0"/>
              </a:rPr>
              <a:t>What are net assets?</a:t>
            </a:r>
            <a:br>
              <a:rPr lang="en-US" b="0" i="0" dirty="0">
                <a:solidFill>
                  <a:srgbClr val="333333"/>
                </a:solidFill>
                <a:effectLst/>
                <a:latin typeface="Georgia" panose="02040502050405020303" pitchFamily="18" charset="0"/>
              </a:rPr>
            </a:br>
            <a:endParaRPr lang="en-US" dirty="0"/>
          </a:p>
        </p:txBody>
      </p:sp>
      <p:sp>
        <p:nvSpPr>
          <p:cNvPr id="3" name="TextBox 2">
            <a:extLst>
              <a:ext uri="{FF2B5EF4-FFF2-40B4-BE49-F238E27FC236}">
                <a16:creationId xmlns:a16="http://schemas.microsoft.com/office/drawing/2014/main" id="{9D683621-CB40-929D-7FA7-A58642AA87D8}"/>
              </a:ext>
            </a:extLst>
          </p:cNvPr>
          <p:cNvSpPr txBox="1"/>
          <p:nvPr/>
        </p:nvSpPr>
        <p:spPr>
          <a:xfrm>
            <a:off x="1610139" y="1761434"/>
            <a:ext cx="7919049" cy="3139321"/>
          </a:xfrm>
          <a:prstGeom prst="rect">
            <a:avLst/>
          </a:prstGeom>
          <a:noFill/>
        </p:spPr>
        <p:txBody>
          <a:bodyPr wrap="square" rtlCol="0">
            <a:spAutoFit/>
          </a:bodyPr>
          <a:lstStyle/>
          <a:p>
            <a:r>
              <a:rPr lang="en-US" sz="2000" b="0" dirty="0">
                <a:effectLst/>
                <a:latin typeface="Helvetica" panose="020B0604020202020204" pitchFamily="34" charset="0"/>
              </a:rPr>
              <a:t>Net assets is defined as total </a:t>
            </a:r>
            <a:r>
              <a:rPr lang="en-US" sz="2000" b="0" u="none" strike="noStrike" dirty="0">
                <a:effectLst/>
                <a:latin typeface="Helvetica" panose="020B0604020202020204" pitchFamily="34" charset="0"/>
                <a:hlinkClick r:id="rId2" tooltip="What are assets?">
                  <a:extLst>
                    <a:ext uri="{A12FA001-AC4F-418D-AE19-62706E023703}">
                      <ahyp:hlinkClr xmlns:ahyp="http://schemas.microsoft.com/office/drawing/2018/hyperlinkcolor" val="tx"/>
                    </a:ext>
                  </a:extLst>
                </a:hlinkClick>
              </a:rPr>
              <a:t>assets</a:t>
            </a:r>
            <a:r>
              <a:rPr lang="en-US" sz="2000" b="0" dirty="0">
                <a:effectLst/>
                <a:latin typeface="Helvetica" panose="020B0604020202020204" pitchFamily="34" charset="0"/>
              </a:rPr>
              <a:t> minus total </a:t>
            </a:r>
            <a:r>
              <a:rPr lang="en-US" sz="2000" b="0" u="none" strike="noStrike" dirty="0">
                <a:effectLst/>
                <a:latin typeface="Helvetica" panose="020B0604020202020204" pitchFamily="34" charset="0"/>
                <a:hlinkClick r:id="rId3" tooltip="What is a liability?">
                  <a:extLst>
                    <a:ext uri="{A12FA001-AC4F-418D-AE19-62706E023703}">
                      <ahyp:hlinkClr xmlns:ahyp="http://schemas.microsoft.com/office/drawing/2018/hyperlinkcolor" val="tx"/>
                    </a:ext>
                  </a:extLst>
                </a:hlinkClick>
              </a:rPr>
              <a:t>liabilities</a:t>
            </a:r>
            <a:r>
              <a:rPr lang="en-US" sz="2000" b="0" dirty="0">
                <a:effectLst/>
                <a:latin typeface="Helvetica" panose="020B0604020202020204" pitchFamily="34" charset="0"/>
              </a:rPr>
              <a:t>.</a:t>
            </a:r>
          </a:p>
          <a:p>
            <a:pPr algn="l" fontAlgn="base"/>
            <a:endParaRPr lang="en-US" sz="2000" b="0" dirty="0">
              <a:effectLst/>
              <a:latin typeface="Helvetica" panose="020B0604020202020204" pitchFamily="34" charset="0"/>
            </a:endParaRPr>
          </a:p>
          <a:p>
            <a:pPr algn="l" fontAlgn="base"/>
            <a:r>
              <a:rPr lang="en-US" sz="2000" b="0" dirty="0">
                <a:effectLst/>
                <a:latin typeface="Helvetica" panose="020B0604020202020204" pitchFamily="34" charset="0"/>
              </a:rPr>
              <a:t>The net amount of its </a:t>
            </a:r>
            <a:r>
              <a:rPr lang="en-US" sz="2000" b="0" dirty="0">
                <a:effectLst/>
                <a:latin typeface="inherit"/>
              </a:rPr>
              <a:t>total assets minus total liabilities</a:t>
            </a:r>
            <a:r>
              <a:rPr lang="en-US" sz="2000" b="0" dirty="0">
                <a:effectLst/>
                <a:latin typeface="Helvetica" panose="020B0604020202020204" pitchFamily="34" charset="0"/>
              </a:rPr>
              <a:t> is actually reported as </a:t>
            </a:r>
            <a:r>
              <a:rPr lang="en-US" sz="2000" b="0" dirty="0">
                <a:effectLst/>
                <a:latin typeface="inherit"/>
              </a:rPr>
              <a:t>net assets</a:t>
            </a:r>
            <a:r>
              <a:rPr lang="en-US" sz="2000" b="0" dirty="0">
                <a:effectLst/>
                <a:latin typeface="Helvetica" panose="020B0604020202020204" pitchFamily="34" charset="0"/>
              </a:rPr>
              <a:t> in its </a:t>
            </a:r>
            <a:r>
              <a:rPr lang="en-US" sz="2000" b="0" u="none" strike="noStrike" dirty="0">
                <a:effectLst/>
                <a:latin typeface="Helvetica" panose="020B0604020202020204" pitchFamily="34" charset="0"/>
                <a:hlinkClick r:id="rId4" tooltip="What is the statement of financial position?">
                  <a:extLst>
                    <a:ext uri="{A12FA001-AC4F-418D-AE19-62706E023703}">
                      <ahyp:hlinkClr xmlns:ahyp="http://schemas.microsoft.com/office/drawing/2018/hyperlinkcolor" val="tx"/>
                    </a:ext>
                  </a:extLst>
                </a:hlinkClick>
              </a:rPr>
              <a:t>statement of financial position</a:t>
            </a:r>
            <a:r>
              <a:rPr lang="en-US" sz="2000" b="0" dirty="0">
                <a:effectLst/>
                <a:latin typeface="Helvetica" panose="020B0604020202020204" pitchFamily="34" charset="0"/>
              </a:rPr>
              <a:t>.</a:t>
            </a:r>
          </a:p>
          <a:p>
            <a:pPr algn="l" fontAlgn="base"/>
            <a:endParaRPr lang="en-US" sz="2000" b="0" dirty="0">
              <a:effectLst/>
              <a:latin typeface="Helvetica" panose="020B0604020202020204" pitchFamily="34" charset="0"/>
            </a:endParaRPr>
          </a:p>
          <a:p>
            <a:pPr algn="l" fontAlgn="base"/>
            <a:r>
              <a:rPr lang="en-US" sz="2000" b="0" dirty="0">
                <a:effectLst/>
                <a:latin typeface="Helvetica" panose="020B0604020202020204" pitchFamily="34" charset="0"/>
              </a:rPr>
              <a:t>The net assets section for the NFP organization is divided into two major classifications:</a:t>
            </a:r>
          </a:p>
          <a:p>
            <a:pPr lvl="1" fontAlgn="base">
              <a:buFont typeface="Arial" panose="020B0604020202020204" pitchFamily="34" charset="0"/>
              <a:buChar char="•"/>
            </a:pPr>
            <a:r>
              <a:rPr lang="en-US" sz="2000" b="0" dirty="0">
                <a:effectLst/>
                <a:latin typeface="Helvetica" panose="020B0604020202020204" pitchFamily="34" charset="0"/>
              </a:rPr>
              <a:t>net assets without donor restrictions</a:t>
            </a:r>
          </a:p>
          <a:p>
            <a:pPr lvl="1" fontAlgn="base">
              <a:buFont typeface="Arial" panose="020B0604020202020204" pitchFamily="34" charset="0"/>
              <a:buChar char="•"/>
            </a:pPr>
            <a:r>
              <a:rPr lang="en-US" sz="2000" b="0" dirty="0">
                <a:effectLst/>
                <a:latin typeface="Helvetica" panose="020B0604020202020204" pitchFamily="34" charset="0"/>
              </a:rPr>
              <a:t>net assets with donor restrictions</a:t>
            </a:r>
          </a:p>
          <a:p>
            <a:endParaRPr lang="en-US" dirty="0"/>
          </a:p>
        </p:txBody>
      </p:sp>
      <p:sp>
        <p:nvSpPr>
          <p:cNvPr id="4" name="Footer Placeholder 3">
            <a:extLst>
              <a:ext uri="{FF2B5EF4-FFF2-40B4-BE49-F238E27FC236}">
                <a16:creationId xmlns:a16="http://schemas.microsoft.com/office/drawing/2014/main" id="{82B14F6E-BD15-F4FA-54A6-9C4D98A59AF6}"/>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5015556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23845D-BD1A-48D6-D488-6374BA3B16A5}"/>
              </a:ext>
            </a:extLst>
          </p:cNvPr>
          <p:cNvSpPr>
            <a:spLocks noGrp="1"/>
          </p:cNvSpPr>
          <p:nvPr>
            <p:ph type="ftr" sz="quarter" idx="11"/>
          </p:nvPr>
        </p:nvSpPr>
        <p:spPr/>
        <p:txBody>
          <a:bodyPr/>
          <a:lstStyle/>
          <a:p>
            <a:r>
              <a:rPr lang="en-US"/>
              <a:t>Copyright O|Miga, Inc 2024</a:t>
            </a:r>
            <a:endParaRPr lang="en-US" dirty="0"/>
          </a:p>
        </p:txBody>
      </p:sp>
      <p:sp>
        <p:nvSpPr>
          <p:cNvPr id="4" name="TextBox 3">
            <a:extLst>
              <a:ext uri="{FF2B5EF4-FFF2-40B4-BE49-F238E27FC236}">
                <a16:creationId xmlns:a16="http://schemas.microsoft.com/office/drawing/2014/main" id="{BCD690ED-539C-C6D8-636A-6DDC6E7E8C19}"/>
              </a:ext>
            </a:extLst>
          </p:cNvPr>
          <p:cNvSpPr txBox="1"/>
          <p:nvPr/>
        </p:nvSpPr>
        <p:spPr>
          <a:xfrm>
            <a:off x="1179319" y="2126970"/>
            <a:ext cx="7665577" cy="923330"/>
          </a:xfrm>
          <a:prstGeom prst="rect">
            <a:avLst/>
          </a:prstGeom>
          <a:noFill/>
        </p:spPr>
        <p:txBody>
          <a:bodyPr wrap="square">
            <a:spAutoFit/>
          </a:bodyPr>
          <a:lstStyle/>
          <a:p>
            <a:r>
              <a:rPr lang="en-US" sz="5400" b="0" i="0" dirty="0">
                <a:effectLst/>
                <a:latin typeface="Georgia" panose="02040502050405020303" pitchFamily="18" charset="0"/>
              </a:rPr>
              <a:t>What is an endowment?</a:t>
            </a:r>
            <a:endParaRPr lang="en-US" sz="5400" dirty="0"/>
          </a:p>
        </p:txBody>
      </p:sp>
    </p:spTree>
    <p:extLst>
      <p:ext uri="{BB962C8B-B14F-4D97-AF65-F5344CB8AC3E}">
        <p14:creationId xmlns:p14="http://schemas.microsoft.com/office/powerpoint/2010/main" val="11954749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CE5E-EF88-5681-B2BB-345F10907859}"/>
              </a:ext>
            </a:extLst>
          </p:cNvPr>
          <p:cNvSpPr>
            <a:spLocks noGrp="1"/>
          </p:cNvSpPr>
          <p:nvPr>
            <p:ph type="title"/>
          </p:nvPr>
        </p:nvSpPr>
        <p:spPr/>
        <p:txBody>
          <a:bodyPr>
            <a:normAutofit/>
          </a:bodyPr>
          <a:lstStyle/>
          <a:p>
            <a:r>
              <a:rPr lang="en-US" b="0" i="0" dirty="0">
                <a:effectLst/>
                <a:latin typeface="Georgia" panose="02040502050405020303" pitchFamily="18" charset="0"/>
              </a:rPr>
              <a:t>What is an endowment?</a:t>
            </a:r>
            <a:br>
              <a:rPr lang="en-US" b="0" i="0" dirty="0">
                <a:effectLst/>
                <a:latin typeface="Georgia" panose="02040502050405020303" pitchFamily="18" charset="0"/>
              </a:rPr>
            </a:br>
            <a:endParaRPr lang="en-US" dirty="0"/>
          </a:p>
        </p:txBody>
      </p:sp>
      <p:sp>
        <p:nvSpPr>
          <p:cNvPr id="3" name="TextBox 2">
            <a:extLst>
              <a:ext uri="{FF2B5EF4-FFF2-40B4-BE49-F238E27FC236}">
                <a16:creationId xmlns:a16="http://schemas.microsoft.com/office/drawing/2014/main" id="{9D683621-CB40-929D-7FA7-A58642AA87D8}"/>
              </a:ext>
            </a:extLst>
          </p:cNvPr>
          <p:cNvSpPr txBox="1"/>
          <p:nvPr/>
        </p:nvSpPr>
        <p:spPr>
          <a:xfrm>
            <a:off x="914400" y="1930400"/>
            <a:ext cx="7919049" cy="3693319"/>
          </a:xfrm>
          <a:prstGeom prst="rect">
            <a:avLst/>
          </a:prstGeom>
          <a:noFill/>
        </p:spPr>
        <p:txBody>
          <a:bodyPr wrap="square" rtlCol="0">
            <a:spAutoFit/>
          </a:bodyPr>
          <a:lstStyle/>
          <a:p>
            <a:r>
              <a:rPr lang="en-US" b="0" i="0" dirty="0">
                <a:solidFill>
                  <a:srgbClr val="333333"/>
                </a:solidFill>
                <a:effectLst/>
                <a:latin typeface="Gotham SSm A"/>
              </a:rPr>
              <a:t>An amount of Assets owned by an organization that is invested with the intention to be held in perpetuity. </a:t>
            </a:r>
          </a:p>
          <a:p>
            <a:endParaRPr lang="en-US" b="0" i="0" dirty="0">
              <a:solidFill>
                <a:srgbClr val="333333"/>
              </a:solidFill>
              <a:effectLst/>
              <a:latin typeface="Gotham SSm A"/>
            </a:endParaRPr>
          </a:p>
          <a:p>
            <a:r>
              <a:rPr lang="en-US" b="0" i="0" dirty="0">
                <a:solidFill>
                  <a:srgbClr val="333333"/>
                </a:solidFill>
                <a:effectLst/>
                <a:latin typeface="Gotham SSm A"/>
              </a:rPr>
              <a:t>The income and increases in value of the investments are available as income for program use and organizational purposes. </a:t>
            </a:r>
          </a:p>
          <a:p>
            <a:endParaRPr lang="en-US" dirty="0">
              <a:solidFill>
                <a:srgbClr val="333333"/>
              </a:solidFill>
              <a:latin typeface="Gotham SSm A"/>
            </a:endParaRPr>
          </a:p>
          <a:p>
            <a:r>
              <a:rPr lang="en-US" b="0" i="0" dirty="0">
                <a:solidFill>
                  <a:srgbClr val="333333"/>
                </a:solidFill>
                <a:effectLst/>
                <a:latin typeface="Gotham SSm A"/>
              </a:rPr>
              <a:t>Endowment funds received from a donor are Funds With Donor Restrictions and cannot be re-directed for other purposes. </a:t>
            </a:r>
          </a:p>
          <a:p>
            <a:endParaRPr lang="en-US" dirty="0">
              <a:solidFill>
                <a:srgbClr val="333333"/>
              </a:solidFill>
              <a:latin typeface="Gotham SSm A"/>
            </a:endParaRPr>
          </a:p>
          <a:p>
            <a:r>
              <a:rPr lang="en-US" b="0" i="0" dirty="0">
                <a:solidFill>
                  <a:srgbClr val="333333"/>
                </a:solidFill>
                <a:effectLst/>
                <a:latin typeface="Gotham SSm A"/>
              </a:rPr>
              <a:t>Endowment funds that are created by internal policy, they are Board-designated, or Quasi-Endowment. </a:t>
            </a:r>
          </a:p>
          <a:p>
            <a:endParaRPr lang="en-US" dirty="0">
              <a:solidFill>
                <a:srgbClr val="333333"/>
              </a:solidFill>
              <a:latin typeface="Gotham SSm A"/>
            </a:endParaRPr>
          </a:p>
          <a:p>
            <a:r>
              <a:rPr lang="en-US" b="0" i="0" dirty="0">
                <a:solidFill>
                  <a:srgbClr val="333333"/>
                </a:solidFill>
                <a:effectLst/>
                <a:latin typeface="Gotham SSm A"/>
              </a:rPr>
              <a:t>Endowments are subject to multiple accounting and legal rules.</a:t>
            </a:r>
            <a:endParaRPr lang="en-US" dirty="0"/>
          </a:p>
        </p:txBody>
      </p:sp>
      <p:sp>
        <p:nvSpPr>
          <p:cNvPr id="4" name="Footer Placeholder 3">
            <a:extLst>
              <a:ext uri="{FF2B5EF4-FFF2-40B4-BE49-F238E27FC236}">
                <a16:creationId xmlns:a16="http://schemas.microsoft.com/office/drawing/2014/main" id="{36B21DA7-F4EE-05AD-B9DC-FF7E6EDC94DD}"/>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6377631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4726A5-79FA-B2DB-3C8D-21A89797CA8F}"/>
              </a:ext>
            </a:extLst>
          </p:cNvPr>
          <p:cNvSpPr>
            <a:spLocks noGrp="1"/>
          </p:cNvSpPr>
          <p:nvPr>
            <p:ph type="ftr" sz="quarter" idx="11"/>
          </p:nvPr>
        </p:nvSpPr>
        <p:spPr/>
        <p:txBody>
          <a:bodyPr/>
          <a:lstStyle/>
          <a:p>
            <a:r>
              <a:rPr lang="en-US"/>
              <a:t>Copyright O|Miga, Inc 2024</a:t>
            </a:r>
            <a:endParaRPr lang="en-US" dirty="0"/>
          </a:p>
        </p:txBody>
      </p:sp>
      <p:sp>
        <p:nvSpPr>
          <p:cNvPr id="4" name="TextBox 3">
            <a:extLst>
              <a:ext uri="{FF2B5EF4-FFF2-40B4-BE49-F238E27FC236}">
                <a16:creationId xmlns:a16="http://schemas.microsoft.com/office/drawing/2014/main" id="{078716EA-983F-F7F2-A4C9-B83C32D56EB5}"/>
              </a:ext>
            </a:extLst>
          </p:cNvPr>
          <p:cNvSpPr txBox="1"/>
          <p:nvPr/>
        </p:nvSpPr>
        <p:spPr>
          <a:xfrm>
            <a:off x="922947" y="1552058"/>
            <a:ext cx="7930496" cy="1754326"/>
          </a:xfrm>
          <a:prstGeom prst="rect">
            <a:avLst/>
          </a:prstGeom>
          <a:noFill/>
        </p:spPr>
        <p:txBody>
          <a:bodyPr wrap="square">
            <a:spAutoFit/>
          </a:bodyPr>
          <a:lstStyle/>
          <a:p>
            <a:r>
              <a:rPr lang="en-US" sz="5400" b="0" i="0" dirty="0">
                <a:effectLst/>
                <a:highlight>
                  <a:srgbClr val="FFFFFF"/>
                </a:highlight>
                <a:latin typeface="Google Sans"/>
              </a:rPr>
              <a:t>How do you record in-kind donation in accounting</a:t>
            </a:r>
            <a:r>
              <a:rPr lang="en-US" b="0" i="0" dirty="0">
                <a:effectLst/>
                <a:highlight>
                  <a:srgbClr val="FFFFFF"/>
                </a:highlight>
                <a:latin typeface="Google Sans"/>
              </a:rPr>
              <a:t>?</a:t>
            </a:r>
            <a:endParaRPr lang="en-US" dirty="0"/>
          </a:p>
        </p:txBody>
      </p:sp>
    </p:spTree>
    <p:extLst>
      <p:ext uri="{BB962C8B-B14F-4D97-AF65-F5344CB8AC3E}">
        <p14:creationId xmlns:p14="http://schemas.microsoft.com/office/powerpoint/2010/main" val="7523328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7252-50E2-5CEB-0C21-A0D56221C8C1}"/>
              </a:ext>
            </a:extLst>
          </p:cNvPr>
          <p:cNvSpPr>
            <a:spLocks noGrp="1"/>
          </p:cNvSpPr>
          <p:nvPr>
            <p:ph type="title"/>
          </p:nvPr>
        </p:nvSpPr>
        <p:spPr/>
        <p:txBody>
          <a:bodyPr/>
          <a:lstStyle/>
          <a:p>
            <a:r>
              <a:rPr lang="en-US" b="0" i="0" dirty="0">
                <a:effectLst/>
                <a:highlight>
                  <a:srgbClr val="FFFFFF"/>
                </a:highlight>
                <a:latin typeface="Google Sans"/>
              </a:rPr>
              <a:t>How do you record in-kind donation in accounting?</a:t>
            </a:r>
            <a:endParaRPr lang="en-US" dirty="0"/>
          </a:p>
        </p:txBody>
      </p:sp>
      <p:sp>
        <p:nvSpPr>
          <p:cNvPr id="3" name="TextBox 2">
            <a:extLst>
              <a:ext uri="{FF2B5EF4-FFF2-40B4-BE49-F238E27FC236}">
                <a16:creationId xmlns:a16="http://schemas.microsoft.com/office/drawing/2014/main" id="{B4C98167-CA22-AAF3-9DA2-AC839A5F7166}"/>
              </a:ext>
            </a:extLst>
          </p:cNvPr>
          <p:cNvSpPr txBox="1"/>
          <p:nvPr/>
        </p:nvSpPr>
        <p:spPr>
          <a:xfrm>
            <a:off x="1140903" y="2001083"/>
            <a:ext cx="6803471" cy="4247317"/>
          </a:xfrm>
          <a:prstGeom prst="rect">
            <a:avLst/>
          </a:prstGeom>
          <a:noFill/>
        </p:spPr>
        <p:txBody>
          <a:bodyPr wrap="square" rtlCol="0">
            <a:spAutoFit/>
          </a:bodyPr>
          <a:lstStyle/>
          <a:p>
            <a:r>
              <a:rPr lang="en-US" b="0" i="0" dirty="0">
                <a:solidFill>
                  <a:srgbClr val="4D5156"/>
                </a:solidFill>
                <a:effectLst/>
                <a:highlight>
                  <a:srgbClr val="FFFFFF"/>
                </a:highlight>
                <a:latin typeface="Calibri" panose="020F0502020204030204" pitchFamily="34" charset="0"/>
                <a:cs typeface="Calibri" panose="020F0502020204030204" pitchFamily="34" charset="0"/>
              </a:rPr>
              <a:t>Donations in-kind are recorded </a:t>
            </a:r>
            <a:r>
              <a:rPr lang="en-US" b="0" i="0" dirty="0">
                <a:solidFill>
                  <a:srgbClr val="040C28"/>
                </a:solidFill>
                <a:effectLst/>
                <a:latin typeface="Calibri" panose="020F0502020204030204" pitchFamily="34" charset="0"/>
                <a:cs typeface="Calibri" panose="020F0502020204030204" pitchFamily="34" charset="0"/>
              </a:rPr>
              <a:t>on the books at fair value. </a:t>
            </a:r>
          </a:p>
          <a:p>
            <a:endParaRPr lang="en-US" dirty="0">
              <a:solidFill>
                <a:srgbClr val="040C28"/>
              </a:solidFill>
              <a:latin typeface="Calibri" panose="020F0502020204030204" pitchFamily="34" charset="0"/>
              <a:cs typeface="Calibri" panose="020F0502020204030204" pitchFamily="34" charset="0"/>
            </a:endParaRPr>
          </a:p>
          <a:p>
            <a:r>
              <a:rPr lang="en-US" dirty="0">
                <a:solidFill>
                  <a:srgbClr val="4D5156"/>
                </a:solidFill>
                <a:highlight>
                  <a:srgbClr val="FFFFFF"/>
                </a:highlight>
                <a:latin typeface="Calibri" panose="020F0502020204030204" pitchFamily="34" charset="0"/>
                <a:cs typeface="Calibri" panose="020F0502020204030204" pitchFamily="34" charset="0"/>
              </a:rPr>
              <a:t>Fair value is defined  as “the price that would be received to sell an asset or paid to transfer a liability in an orderly transaction between market participants at the measurement date.</a:t>
            </a:r>
          </a:p>
          <a:p>
            <a:pPr fontAlgn="base"/>
            <a:endParaRPr lang="en-US" dirty="0">
              <a:solidFill>
                <a:srgbClr val="4D5156"/>
              </a:solidFill>
              <a:highlight>
                <a:srgbClr val="FFFFFF"/>
              </a:highlight>
              <a:latin typeface="Calibri" panose="020F0502020204030204" pitchFamily="34" charset="0"/>
              <a:cs typeface="Calibri" panose="020F0502020204030204" pitchFamily="34" charset="0"/>
            </a:endParaRPr>
          </a:p>
          <a:p>
            <a:pPr fontAlgn="base"/>
            <a:r>
              <a:rPr lang="en-US" dirty="0">
                <a:solidFill>
                  <a:srgbClr val="4D5156"/>
                </a:solidFill>
                <a:highlight>
                  <a:srgbClr val="FFFFFF"/>
                </a:highlight>
                <a:latin typeface="Calibri" panose="020F0502020204030204" pitchFamily="34" charset="0"/>
                <a:cs typeface="Calibri" panose="020F0502020204030204" pitchFamily="34" charset="0"/>
              </a:rPr>
              <a:t>Record the fair market value of the donated items on the day that they were received (or pledged). </a:t>
            </a:r>
          </a:p>
          <a:p>
            <a:pPr fontAlgn="base"/>
            <a:r>
              <a:rPr lang="en-US" dirty="0">
                <a:solidFill>
                  <a:srgbClr val="4D5156"/>
                </a:solidFill>
                <a:highlight>
                  <a:srgbClr val="FFFFFF"/>
                </a:highlight>
                <a:latin typeface="Calibri" panose="020F0502020204030204" pitchFamily="34" charset="0"/>
                <a:cs typeface="Calibri" panose="020F0502020204030204" pitchFamily="34" charset="0"/>
              </a:rPr>
              <a:t>Classify the revenue as “in-kind revenue” or the appropriate revenue account.</a:t>
            </a:r>
          </a:p>
          <a:p>
            <a:pPr fontAlgn="base"/>
            <a:endParaRPr lang="en-US" dirty="0">
              <a:solidFill>
                <a:srgbClr val="4D5156"/>
              </a:solidFill>
              <a:highlight>
                <a:srgbClr val="FFFFFF"/>
              </a:highlight>
              <a:latin typeface="Calibri" panose="020F0502020204030204" pitchFamily="34" charset="0"/>
              <a:cs typeface="Calibri" panose="020F0502020204030204" pitchFamily="34" charset="0"/>
            </a:endParaRPr>
          </a:p>
          <a:p>
            <a:pPr fontAlgn="base"/>
            <a:r>
              <a:rPr lang="en-US" dirty="0">
                <a:solidFill>
                  <a:srgbClr val="4D5156"/>
                </a:solidFill>
                <a:highlight>
                  <a:srgbClr val="FFFFFF"/>
                </a:highlight>
                <a:latin typeface="Calibri" panose="020F0502020204030204" pitchFamily="34" charset="0"/>
                <a:cs typeface="Calibri" panose="020F0502020204030204" pitchFamily="34" charset="0"/>
              </a:rPr>
              <a:t>Record the same fair market value to either an expense account (if the items will be used immediately) or an asset account (if the items will remain in inventory or are tangible assets, like furniture or equipment</a:t>
            </a:r>
            <a:r>
              <a:rPr lang="en-US" b="0" i="0" dirty="0">
                <a:solidFill>
                  <a:srgbClr val="000000"/>
                </a:solidFill>
                <a:effectLst/>
                <a:latin typeface="Calibri" panose="020F0502020204030204" pitchFamily="34" charset="0"/>
                <a:cs typeface="Calibri" panose="020F0502020204030204" pitchFamily="34" charset="0"/>
              </a:rPr>
              <a:t>).</a:t>
            </a:r>
          </a:p>
          <a:p>
            <a:endParaRPr lang="en-US" dirty="0"/>
          </a:p>
        </p:txBody>
      </p:sp>
      <p:sp>
        <p:nvSpPr>
          <p:cNvPr id="4" name="Footer Placeholder 3">
            <a:extLst>
              <a:ext uri="{FF2B5EF4-FFF2-40B4-BE49-F238E27FC236}">
                <a16:creationId xmlns:a16="http://schemas.microsoft.com/office/drawing/2014/main" id="{4A94F99D-F98B-ADC6-B68F-4CDCD65E78EC}"/>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92257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58090-1864-D21F-14CC-4DBF5BBC4A1B}"/>
              </a:ext>
            </a:extLst>
          </p:cNvPr>
          <p:cNvSpPr>
            <a:spLocks noGrp="1"/>
          </p:cNvSpPr>
          <p:nvPr>
            <p:ph type="title"/>
          </p:nvPr>
        </p:nvSpPr>
        <p:spPr/>
        <p:txBody>
          <a:bodyPr/>
          <a:lstStyle/>
          <a:p>
            <a:r>
              <a:rPr lang="en-US" dirty="0"/>
              <a:t>Common Types of Non Profits</a:t>
            </a:r>
          </a:p>
        </p:txBody>
      </p:sp>
      <p:sp>
        <p:nvSpPr>
          <p:cNvPr id="4" name="TextBox 3">
            <a:extLst>
              <a:ext uri="{FF2B5EF4-FFF2-40B4-BE49-F238E27FC236}">
                <a16:creationId xmlns:a16="http://schemas.microsoft.com/office/drawing/2014/main" id="{95DF1A8A-20F6-6E53-CBC8-8121B9648635}"/>
              </a:ext>
            </a:extLst>
          </p:cNvPr>
          <p:cNvSpPr txBox="1"/>
          <p:nvPr/>
        </p:nvSpPr>
        <p:spPr>
          <a:xfrm>
            <a:off x="830510" y="1270000"/>
            <a:ext cx="8061663" cy="3416320"/>
          </a:xfrm>
          <a:prstGeom prst="rect">
            <a:avLst/>
          </a:prstGeom>
          <a:noFill/>
        </p:spPr>
        <p:txBody>
          <a:bodyPr wrap="square">
            <a:spAutoFit/>
          </a:bodyPr>
          <a:lstStyle/>
          <a:p>
            <a:pPr fontAlgn="base"/>
            <a:r>
              <a:rPr lang="en-US" i="0" dirty="0">
                <a:effectLst/>
                <a:latin typeface="-apple-system"/>
              </a:rPr>
              <a:t>Technically under the IRS’s 501(c</a:t>
            </a:r>
            <a:r>
              <a:rPr lang="en-US" dirty="0">
                <a:latin typeface="-apple-system"/>
              </a:rPr>
              <a:t>)</a:t>
            </a:r>
            <a:r>
              <a:rPr lang="en-US" i="0" dirty="0">
                <a:effectLst/>
                <a:latin typeface="-apple-system"/>
              </a:rPr>
              <a:t>code, there are two main types of nonprofits:</a:t>
            </a:r>
          </a:p>
          <a:p>
            <a:pPr marL="742950" lvl="1" indent="-285750" fontAlgn="base">
              <a:buFont typeface="Arial" panose="020B0604020202020204" pitchFamily="34" charset="0"/>
              <a:buChar char="•"/>
            </a:pPr>
            <a:r>
              <a:rPr lang="en-US" i="0" dirty="0">
                <a:effectLst/>
                <a:latin typeface="-apple-system"/>
              </a:rPr>
              <a:t>nonprofit organization (NPO) -- serve the public via goods and services </a:t>
            </a:r>
          </a:p>
          <a:p>
            <a:pPr marL="742950" lvl="1" indent="-285750" fontAlgn="base">
              <a:buFont typeface="Arial" panose="020B0604020202020204" pitchFamily="34" charset="0"/>
              <a:buChar char="•"/>
            </a:pPr>
            <a:r>
              <a:rPr lang="en-US" i="0" dirty="0">
                <a:effectLst/>
                <a:latin typeface="-apple-system"/>
              </a:rPr>
              <a:t>not for profit organization (NFPO)-- may serve just a group of members</a:t>
            </a:r>
          </a:p>
          <a:p>
            <a:pPr algn="l" fontAlgn="base"/>
            <a:endParaRPr lang="en-US" i="0" strike="noStrike" dirty="0">
              <a:effectLst/>
              <a:latin typeface="-apple-system"/>
            </a:endParaRPr>
          </a:p>
          <a:p>
            <a:pPr algn="l" fontAlgn="base"/>
            <a:r>
              <a:rPr lang="en-US" i="0" dirty="0">
                <a:effectLst/>
                <a:latin typeface="-apple-system"/>
              </a:rPr>
              <a:t>Other types include:</a:t>
            </a:r>
          </a:p>
          <a:p>
            <a:pPr lvl="1" fontAlgn="base">
              <a:buFont typeface="Arial" panose="020B0604020202020204" pitchFamily="34" charset="0"/>
              <a:buChar char="•"/>
            </a:pPr>
            <a:r>
              <a:rPr lang="en-US" i="0" dirty="0">
                <a:effectLst/>
                <a:latin typeface="inherit"/>
              </a:rPr>
              <a:t>Section 501(c)(4): civic leagues and social welfare organizations, homeowners’ associations, and volunteer fire companies.</a:t>
            </a:r>
          </a:p>
          <a:p>
            <a:pPr lvl="1" fontAlgn="base">
              <a:buFont typeface="Arial" panose="020B0604020202020204" pitchFamily="34" charset="0"/>
              <a:buChar char="•"/>
            </a:pPr>
            <a:r>
              <a:rPr lang="en-US" i="0" dirty="0">
                <a:effectLst/>
                <a:latin typeface="inherit"/>
              </a:rPr>
              <a:t>Section 501(c)(5): such as labor unions</a:t>
            </a:r>
          </a:p>
          <a:p>
            <a:pPr lvl="1" fontAlgn="base">
              <a:buFont typeface="Arial" panose="020B0604020202020204" pitchFamily="34" charset="0"/>
              <a:buChar char="•"/>
            </a:pPr>
            <a:r>
              <a:rPr lang="en-US" i="0" dirty="0">
                <a:effectLst/>
                <a:latin typeface="inherit"/>
              </a:rPr>
              <a:t>Section 501(c)(6): such as chambers of commerce.</a:t>
            </a:r>
          </a:p>
          <a:p>
            <a:pPr lvl="1" fontAlgn="base">
              <a:buFont typeface="Arial" panose="020B0604020202020204" pitchFamily="34" charset="0"/>
              <a:buChar char="•"/>
            </a:pPr>
            <a:r>
              <a:rPr lang="en-US" i="0" dirty="0">
                <a:effectLst/>
                <a:latin typeface="inherit"/>
              </a:rPr>
              <a:t>Section 501(c)(7): such as Social and Recreational Clubs</a:t>
            </a:r>
          </a:p>
          <a:p>
            <a:pPr lvl="1" fontAlgn="base">
              <a:buFont typeface="Arial" panose="020B0604020202020204" pitchFamily="34" charset="0"/>
              <a:buChar char="•"/>
            </a:pPr>
            <a:r>
              <a:rPr lang="en-US" i="0" dirty="0">
                <a:effectLst/>
                <a:latin typeface="inherit"/>
              </a:rPr>
              <a:t>Section 501(k): childcare-related organizations.</a:t>
            </a:r>
          </a:p>
          <a:p>
            <a:pPr algn="l" fontAlgn="base"/>
            <a:endParaRPr lang="en-US" i="0" dirty="0">
              <a:effectLst/>
              <a:latin typeface="inherit"/>
            </a:endParaRPr>
          </a:p>
        </p:txBody>
      </p:sp>
      <p:sp>
        <p:nvSpPr>
          <p:cNvPr id="3" name="Footer Placeholder 2">
            <a:extLst>
              <a:ext uri="{FF2B5EF4-FFF2-40B4-BE49-F238E27FC236}">
                <a16:creationId xmlns:a16="http://schemas.microsoft.com/office/drawing/2014/main" id="{AA2B5C83-AE34-B1CF-0158-B9729875B06A}"/>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5079646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C0F9A9-46A7-C123-23C0-A26D4A85ED23}"/>
              </a:ext>
            </a:extLst>
          </p:cNvPr>
          <p:cNvSpPr>
            <a:spLocks noGrp="1"/>
          </p:cNvSpPr>
          <p:nvPr>
            <p:ph type="ftr" sz="quarter" idx="11"/>
          </p:nvPr>
        </p:nvSpPr>
        <p:spPr/>
        <p:txBody>
          <a:bodyPr/>
          <a:lstStyle/>
          <a:p>
            <a:r>
              <a:rPr lang="en-US"/>
              <a:t>Copyright O|Miga, Inc 2024</a:t>
            </a:r>
            <a:endParaRPr lang="en-US" dirty="0"/>
          </a:p>
        </p:txBody>
      </p:sp>
      <p:sp>
        <p:nvSpPr>
          <p:cNvPr id="4" name="TextBox 3">
            <a:extLst>
              <a:ext uri="{FF2B5EF4-FFF2-40B4-BE49-F238E27FC236}">
                <a16:creationId xmlns:a16="http://schemas.microsoft.com/office/drawing/2014/main" id="{C39BFAE0-DB88-FFA7-9A2F-48BEC036D334}"/>
              </a:ext>
            </a:extLst>
          </p:cNvPr>
          <p:cNvSpPr txBox="1"/>
          <p:nvPr/>
        </p:nvSpPr>
        <p:spPr>
          <a:xfrm>
            <a:off x="2008262" y="1503128"/>
            <a:ext cx="6101696" cy="2585323"/>
          </a:xfrm>
          <a:prstGeom prst="rect">
            <a:avLst/>
          </a:prstGeom>
          <a:noFill/>
        </p:spPr>
        <p:txBody>
          <a:bodyPr wrap="square">
            <a:spAutoFit/>
          </a:bodyPr>
          <a:lstStyle/>
          <a:p>
            <a:r>
              <a:rPr lang="en-US" sz="5400" b="1" i="0" dirty="0">
                <a:effectLst/>
                <a:highlight>
                  <a:srgbClr val="FFFFFF"/>
                </a:highlight>
                <a:latin typeface="Google Sans"/>
              </a:rPr>
              <a:t>Do nonprofits have to track in-kind donations?</a:t>
            </a:r>
            <a:endParaRPr lang="en-US" sz="5400" b="1" dirty="0"/>
          </a:p>
        </p:txBody>
      </p:sp>
    </p:spTree>
    <p:extLst>
      <p:ext uri="{BB962C8B-B14F-4D97-AF65-F5344CB8AC3E}">
        <p14:creationId xmlns:p14="http://schemas.microsoft.com/office/powerpoint/2010/main" val="13336069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09A1-5082-2D01-B597-02C0E732DD4D}"/>
              </a:ext>
            </a:extLst>
          </p:cNvPr>
          <p:cNvSpPr>
            <a:spLocks noGrp="1"/>
          </p:cNvSpPr>
          <p:nvPr>
            <p:ph type="title"/>
          </p:nvPr>
        </p:nvSpPr>
        <p:spPr/>
        <p:txBody>
          <a:bodyPr/>
          <a:lstStyle/>
          <a:p>
            <a:r>
              <a:rPr lang="en-US" b="0" i="0" dirty="0">
                <a:effectLst/>
                <a:highlight>
                  <a:srgbClr val="FFFFFF"/>
                </a:highlight>
                <a:latin typeface="Google Sans"/>
              </a:rPr>
              <a:t>Do nonprofits have to track in-kind donations?</a:t>
            </a:r>
            <a:endParaRPr lang="en-US" dirty="0"/>
          </a:p>
        </p:txBody>
      </p:sp>
      <p:sp>
        <p:nvSpPr>
          <p:cNvPr id="4" name="TextBox 3">
            <a:extLst>
              <a:ext uri="{FF2B5EF4-FFF2-40B4-BE49-F238E27FC236}">
                <a16:creationId xmlns:a16="http://schemas.microsoft.com/office/drawing/2014/main" id="{1ECDAE8D-93E0-5CD1-97A3-D49FD8B336A4}"/>
              </a:ext>
            </a:extLst>
          </p:cNvPr>
          <p:cNvSpPr txBox="1"/>
          <p:nvPr/>
        </p:nvSpPr>
        <p:spPr>
          <a:xfrm>
            <a:off x="914400" y="2063692"/>
            <a:ext cx="7956957" cy="2308324"/>
          </a:xfrm>
          <a:prstGeom prst="rect">
            <a:avLst/>
          </a:prstGeom>
          <a:noFill/>
        </p:spPr>
        <p:txBody>
          <a:bodyPr wrap="square">
            <a:spAutoFit/>
          </a:bodyPr>
          <a:lstStyle/>
          <a:p>
            <a:r>
              <a:rPr lang="en-US" dirty="0">
                <a:solidFill>
                  <a:srgbClr val="040C28"/>
                </a:solidFill>
                <a:latin typeface="Google Sans"/>
              </a:rPr>
              <a:t>Yes. </a:t>
            </a:r>
          </a:p>
          <a:p>
            <a:endParaRPr lang="en-US" dirty="0">
              <a:solidFill>
                <a:srgbClr val="040C28"/>
              </a:solidFill>
              <a:latin typeface="Google Sans"/>
            </a:endParaRPr>
          </a:p>
          <a:p>
            <a:r>
              <a:rPr lang="en-US" dirty="0">
                <a:solidFill>
                  <a:srgbClr val="040C28"/>
                </a:solidFill>
                <a:latin typeface="Google Sans"/>
              </a:rPr>
              <a:t>The full Form 990, Form 990-EZ, and Form 990-PF all require your nonprofit to report your total revenue for the year, including the credit values of in-kind donations. </a:t>
            </a:r>
          </a:p>
          <a:p>
            <a:endParaRPr lang="en-US" dirty="0">
              <a:solidFill>
                <a:srgbClr val="040C28"/>
              </a:solidFill>
              <a:latin typeface="Google Sans"/>
            </a:endParaRPr>
          </a:p>
          <a:p>
            <a:r>
              <a:rPr lang="en-US" dirty="0">
                <a:solidFill>
                  <a:srgbClr val="040C28"/>
                </a:solidFill>
                <a:latin typeface="Google Sans"/>
              </a:rPr>
              <a:t>The IRS typically requires additional paperwork for a few types of in-kind donations: Items worth more than $25,000.</a:t>
            </a:r>
          </a:p>
        </p:txBody>
      </p:sp>
      <p:sp>
        <p:nvSpPr>
          <p:cNvPr id="3" name="Footer Placeholder 2">
            <a:extLst>
              <a:ext uri="{FF2B5EF4-FFF2-40B4-BE49-F238E27FC236}">
                <a16:creationId xmlns:a16="http://schemas.microsoft.com/office/drawing/2014/main" id="{24FB7DF3-C9D8-6A28-4E1A-B28C6CB449A5}"/>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4090544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F3B2F9-B0B1-2EC8-5343-13F323880891}"/>
              </a:ext>
            </a:extLst>
          </p:cNvPr>
          <p:cNvSpPr>
            <a:spLocks noGrp="1"/>
          </p:cNvSpPr>
          <p:nvPr>
            <p:ph type="ftr" sz="quarter" idx="11"/>
          </p:nvPr>
        </p:nvSpPr>
        <p:spPr/>
        <p:txBody>
          <a:bodyPr/>
          <a:lstStyle/>
          <a:p>
            <a:r>
              <a:rPr lang="en-US"/>
              <a:t>Copyright O|Miga, Inc 2024</a:t>
            </a:r>
            <a:endParaRPr lang="en-US" dirty="0"/>
          </a:p>
        </p:txBody>
      </p:sp>
      <p:sp>
        <p:nvSpPr>
          <p:cNvPr id="13" name="Title 1">
            <a:extLst>
              <a:ext uri="{FF2B5EF4-FFF2-40B4-BE49-F238E27FC236}">
                <a16:creationId xmlns:a16="http://schemas.microsoft.com/office/drawing/2014/main" id="{7DBB772D-FBD8-4C86-211B-8D4B016DB0E8}"/>
              </a:ext>
            </a:extLst>
          </p:cNvPr>
          <p:cNvSpPr txBox="1">
            <a:spLocks/>
          </p:cNvSpPr>
          <p:nvPr/>
        </p:nvSpPr>
        <p:spPr>
          <a:xfrm>
            <a:off x="795283" y="1193532"/>
            <a:ext cx="8596668" cy="3087912"/>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tx1"/>
                </a:solidFill>
                <a:highlight>
                  <a:srgbClr val="FFFFFF"/>
                </a:highlight>
                <a:latin typeface="Montserrat" panose="00000500000000000000" pitchFamily="2" charset="0"/>
              </a:rPr>
              <a:t>What information must be disclosed in the notes to the financial statements for NFP entities</a:t>
            </a:r>
            <a:r>
              <a:rPr lang="en-US" b="1" dirty="0">
                <a:solidFill>
                  <a:schemeClr val="tx1"/>
                </a:solidFill>
                <a:highlight>
                  <a:srgbClr val="FFFFFF"/>
                </a:highlight>
                <a:latin typeface="Montserrat" panose="00000500000000000000" pitchFamily="2" charset="0"/>
              </a:rPr>
              <a:t>?</a:t>
            </a:r>
            <a:br>
              <a:rPr lang="en-US" b="1" dirty="0">
                <a:highlight>
                  <a:srgbClr val="FFFFFF"/>
                </a:highlight>
                <a:latin typeface="Montserrat" panose="00000500000000000000" pitchFamily="2" charset="0"/>
              </a:rPr>
            </a:br>
            <a:endParaRPr lang="en-US" dirty="0"/>
          </a:p>
        </p:txBody>
      </p:sp>
    </p:spTree>
    <p:extLst>
      <p:ext uri="{BB962C8B-B14F-4D97-AF65-F5344CB8AC3E}">
        <p14:creationId xmlns:p14="http://schemas.microsoft.com/office/powerpoint/2010/main" val="34066416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8A41-D5F6-573C-FD0E-093DCE883238}"/>
              </a:ext>
            </a:extLst>
          </p:cNvPr>
          <p:cNvSpPr>
            <a:spLocks noGrp="1"/>
          </p:cNvSpPr>
          <p:nvPr>
            <p:ph type="title"/>
          </p:nvPr>
        </p:nvSpPr>
        <p:spPr>
          <a:xfrm>
            <a:off x="829466" y="210765"/>
            <a:ext cx="8596668" cy="1756095"/>
          </a:xfrm>
        </p:spPr>
        <p:txBody>
          <a:bodyPr>
            <a:normAutofit fontScale="90000"/>
          </a:bodyPr>
          <a:lstStyle/>
          <a:p>
            <a:r>
              <a:rPr lang="en-US" b="1" i="0" dirty="0">
                <a:effectLst/>
                <a:highlight>
                  <a:srgbClr val="FFFFFF"/>
                </a:highlight>
                <a:latin typeface="Montserrat" panose="00000500000000000000" pitchFamily="2" charset="0"/>
              </a:rPr>
              <a:t>What information must be disclosed in the notes to the financial statements for NFP entities?</a:t>
            </a:r>
            <a:br>
              <a:rPr lang="en-US" b="1" i="0" dirty="0">
                <a:effectLst/>
                <a:highlight>
                  <a:srgbClr val="FFFFFF"/>
                </a:highlight>
                <a:latin typeface="Montserrat" panose="00000500000000000000" pitchFamily="2" charset="0"/>
              </a:rPr>
            </a:br>
            <a:endParaRPr lang="en-US" dirty="0"/>
          </a:p>
        </p:txBody>
      </p:sp>
      <p:sp>
        <p:nvSpPr>
          <p:cNvPr id="4" name="TextBox 3">
            <a:extLst>
              <a:ext uri="{FF2B5EF4-FFF2-40B4-BE49-F238E27FC236}">
                <a16:creationId xmlns:a16="http://schemas.microsoft.com/office/drawing/2014/main" id="{8263F94E-7271-77FF-659C-1F0BA3E860B1}"/>
              </a:ext>
            </a:extLst>
          </p:cNvPr>
          <p:cNvSpPr txBox="1"/>
          <p:nvPr/>
        </p:nvSpPr>
        <p:spPr>
          <a:xfrm>
            <a:off x="829466" y="1885649"/>
            <a:ext cx="8300906" cy="1754326"/>
          </a:xfrm>
          <a:prstGeom prst="rect">
            <a:avLst/>
          </a:prstGeom>
          <a:noFill/>
        </p:spPr>
        <p:txBody>
          <a:bodyPr wrap="square">
            <a:spAutoFit/>
          </a:bodyPr>
          <a:lstStyle/>
          <a:p>
            <a:pPr algn="l"/>
            <a:r>
              <a:rPr lang="en-US" b="0" i="0" dirty="0">
                <a:effectLst/>
                <a:highlight>
                  <a:srgbClr val="FFFFFF"/>
                </a:highlight>
                <a:latin typeface="Montserrat" panose="00000500000000000000" pitchFamily="2" charset="0"/>
              </a:rPr>
              <a:t>Not-for-profit organizations are required to disclose information that is relevant about the liquidity or the maturity of assets and liabilities. This will include restrictions and self-imposed limits on the use of specified items.</a:t>
            </a:r>
          </a:p>
          <a:p>
            <a:pPr algn="l"/>
            <a:r>
              <a:rPr lang="en-US" b="0" i="0" dirty="0">
                <a:effectLst/>
                <a:highlight>
                  <a:srgbClr val="FFFFFF"/>
                </a:highlight>
                <a:latin typeface="Montserrat" panose="00000500000000000000" pitchFamily="2" charset="0"/>
              </a:rPr>
              <a:t>The notes to the financial statements for not-for-profit organizations should consist of both quantitative and qualitative information:</a:t>
            </a:r>
          </a:p>
        </p:txBody>
      </p:sp>
      <p:pic>
        <p:nvPicPr>
          <p:cNvPr id="6" name="Picture 5">
            <a:extLst>
              <a:ext uri="{FF2B5EF4-FFF2-40B4-BE49-F238E27FC236}">
                <a16:creationId xmlns:a16="http://schemas.microsoft.com/office/drawing/2014/main" id="{8EF9B810-DFCE-ED3E-7354-BD220EAF0702}"/>
              </a:ext>
            </a:extLst>
          </p:cNvPr>
          <p:cNvPicPr>
            <a:picLocks noChangeAspect="1"/>
          </p:cNvPicPr>
          <p:nvPr/>
        </p:nvPicPr>
        <p:blipFill>
          <a:blip r:embed="rId2"/>
          <a:stretch>
            <a:fillRect/>
          </a:stretch>
        </p:blipFill>
        <p:spPr>
          <a:xfrm>
            <a:off x="1012658" y="3639975"/>
            <a:ext cx="7763958" cy="3153215"/>
          </a:xfrm>
          <a:prstGeom prst="rect">
            <a:avLst/>
          </a:prstGeom>
        </p:spPr>
      </p:pic>
      <p:sp>
        <p:nvSpPr>
          <p:cNvPr id="3" name="Footer Placeholder 2">
            <a:extLst>
              <a:ext uri="{FF2B5EF4-FFF2-40B4-BE49-F238E27FC236}">
                <a16:creationId xmlns:a16="http://schemas.microsoft.com/office/drawing/2014/main" id="{3AF58428-D04C-3BF6-E3F7-D801BBEFECC9}"/>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9093510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E07713-FB65-8395-96FB-C8B1529518DB}"/>
              </a:ext>
            </a:extLst>
          </p:cNvPr>
          <p:cNvSpPr>
            <a:spLocks noGrp="1"/>
          </p:cNvSpPr>
          <p:nvPr>
            <p:ph type="ftr" sz="quarter" idx="11"/>
          </p:nvPr>
        </p:nvSpPr>
        <p:spPr/>
        <p:txBody>
          <a:bodyPr/>
          <a:lstStyle/>
          <a:p>
            <a:r>
              <a:rPr lang="en-US"/>
              <a:t>Copyright O|Miga, Inc 2024</a:t>
            </a:r>
            <a:endParaRPr lang="en-US" dirty="0"/>
          </a:p>
        </p:txBody>
      </p:sp>
      <p:sp>
        <p:nvSpPr>
          <p:cNvPr id="4" name="TextBox 3">
            <a:extLst>
              <a:ext uri="{FF2B5EF4-FFF2-40B4-BE49-F238E27FC236}">
                <a16:creationId xmlns:a16="http://schemas.microsoft.com/office/drawing/2014/main" id="{6E2D7FFC-608E-86CC-E220-CDDFB0C4668C}"/>
              </a:ext>
            </a:extLst>
          </p:cNvPr>
          <p:cNvSpPr txBox="1"/>
          <p:nvPr/>
        </p:nvSpPr>
        <p:spPr>
          <a:xfrm>
            <a:off x="606751" y="358923"/>
            <a:ext cx="8391969" cy="5262979"/>
          </a:xfrm>
          <a:prstGeom prst="rect">
            <a:avLst/>
          </a:prstGeom>
          <a:noFill/>
        </p:spPr>
        <p:txBody>
          <a:bodyPr wrap="square">
            <a:spAutoFit/>
          </a:bodyPr>
          <a:lstStyle/>
          <a:p>
            <a:r>
              <a:rPr lang="en-US" sz="4800" b="0" i="0" dirty="0">
                <a:effectLst/>
                <a:latin typeface="Georgia" panose="02040502050405020303" pitchFamily="18" charset="0"/>
              </a:rPr>
              <a:t>Should a depreciation expense be included in the calculation when looking at the percentage of administration expenses to total operating expenses with a nonprofit</a:t>
            </a:r>
            <a:r>
              <a:rPr lang="en-US" sz="4800" dirty="0">
                <a:latin typeface="Georgia" panose="02040502050405020303" pitchFamily="18" charset="0"/>
              </a:rPr>
              <a:t>?</a:t>
            </a:r>
            <a:br>
              <a:rPr lang="en-US" sz="4800" b="0" i="0" dirty="0">
                <a:solidFill>
                  <a:srgbClr val="333333"/>
                </a:solidFill>
                <a:effectLst/>
                <a:latin typeface="Georgia" panose="02040502050405020303" pitchFamily="18" charset="0"/>
              </a:rPr>
            </a:br>
            <a:endParaRPr lang="en-US" sz="4800" dirty="0"/>
          </a:p>
        </p:txBody>
      </p:sp>
    </p:spTree>
    <p:extLst>
      <p:ext uri="{BB962C8B-B14F-4D97-AF65-F5344CB8AC3E}">
        <p14:creationId xmlns:p14="http://schemas.microsoft.com/office/powerpoint/2010/main" val="25707284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2502D7-9752-B1A5-FEFC-8F779CC9C4BF}"/>
              </a:ext>
            </a:extLst>
          </p:cNvPr>
          <p:cNvSpPr txBox="1"/>
          <p:nvPr/>
        </p:nvSpPr>
        <p:spPr>
          <a:xfrm>
            <a:off x="1073950" y="3134741"/>
            <a:ext cx="7440876" cy="2585323"/>
          </a:xfrm>
          <a:prstGeom prst="rect">
            <a:avLst/>
          </a:prstGeom>
          <a:noFill/>
        </p:spPr>
        <p:txBody>
          <a:bodyPr wrap="square">
            <a:spAutoFit/>
          </a:bodyPr>
          <a:lstStyle/>
          <a:p>
            <a:pPr algn="l" fontAlgn="base"/>
            <a:r>
              <a:rPr lang="en-US" b="0" i="0" dirty="0">
                <a:solidFill>
                  <a:srgbClr val="333333"/>
                </a:solidFill>
                <a:effectLst/>
                <a:latin typeface="Georgia" panose="02040502050405020303" pitchFamily="18" charset="0"/>
              </a:rPr>
              <a:t>It is a good idea to allocate and include depreciation expense in program(s), admin and fundraising.</a:t>
            </a:r>
          </a:p>
          <a:p>
            <a:pPr algn="l" fontAlgn="base"/>
            <a:endParaRPr lang="en-US" dirty="0">
              <a:solidFill>
                <a:srgbClr val="333333"/>
              </a:solidFill>
              <a:latin typeface="Georgia" panose="02040502050405020303" pitchFamily="18" charset="0"/>
            </a:endParaRPr>
          </a:p>
          <a:p>
            <a:pPr algn="l" fontAlgn="base"/>
            <a:r>
              <a:rPr lang="en-US" b="0" i="0" dirty="0">
                <a:solidFill>
                  <a:srgbClr val="333333"/>
                </a:solidFill>
                <a:effectLst/>
                <a:latin typeface="Georgia" panose="02040502050405020303" pitchFamily="18" charset="0"/>
              </a:rPr>
              <a:t>This helps show the cost of doing the work, as at some point equipment will have to be replaced and it is good to know which program is “using” it the most. </a:t>
            </a:r>
          </a:p>
          <a:p>
            <a:pPr algn="l" fontAlgn="base"/>
            <a:endParaRPr lang="en-US" b="0" i="0" dirty="0">
              <a:solidFill>
                <a:srgbClr val="333333"/>
              </a:solidFill>
              <a:effectLst/>
              <a:latin typeface="Georgia" panose="02040502050405020303" pitchFamily="18" charset="0"/>
            </a:endParaRPr>
          </a:p>
          <a:p>
            <a:pPr algn="l" fontAlgn="base"/>
            <a:r>
              <a:rPr lang="en-US" b="0" i="0" dirty="0">
                <a:solidFill>
                  <a:srgbClr val="333333"/>
                </a:solidFill>
                <a:effectLst/>
                <a:latin typeface="Georgia" panose="02040502050405020303" pitchFamily="18" charset="0"/>
              </a:rPr>
              <a:t>If an organization does an audit it will show depreciation as a part of your total expenses and allocate it across all your functional areas.</a:t>
            </a:r>
          </a:p>
        </p:txBody>
      </p:sp>
      <p:sp>
        <p:nvSpPr>
          <p:cNvPr id="2" name="Title 1">
            <a:extLst>
              <a:ext uri="{FF2B5EF4-FFF2-40B4-BE49-F238E27FC236}">
                <a16:creationId xmlns:a16="http://schemas.microsoft.com/office/drawing/2014/main" id="{16ADFA08-06CB-0F15-B1E3-F5EAE3017DE1}"/>
              </a:ext>
            </a:extLst>
          </p:cNvPr>
          <p:cNvSpPr>
            <a:spLocks noGrp="1"/>
          </p:cNvSpPr>
          <p:nvPr>
            <p:ph type="title"/>
          </p:nvPr>
        </p:nvSpPr>
        <p:spPr/>
        <p:txBody>
          <a:bodyPr>
            <a:normAutofit fontScale="90000"/>
          </a:bodyPr>
          <a:lstStyle/>
          <a:p>
            <a:r>
              <a:rPr lang="en-US" sz="3100" b="0" i="0" dirty="0">
                <a:effectLst/>
                <a:latin typeface="Georgia" panose="02040502050405020303" pitchFamily="18" charset="0"/>
              </a:rPr>
              <a:t>Should a depreciation expense be included in the calculation when looking at the percentage of administration expenses to total operating expenses with a nonprofit</a:t>
            </a:r>
            <a:r>
              <a:rPr lang="en-US" sz="3100" dirty="0">
                <a:latin typeface="Georgia" panose="02040502050405020303" pitchFamily="18" charset="0"/>
              </a:rPr>
              <a:t>?</a:t>
            </a:r>
            <a:br>
              <a:rPr lang="en-US" b="0" i="0" dirty="0">
                <a:solidFill>
                  <a:srgbClr val="333333"/>
                </a:solidFill>
                <a:effectLst/>
                <a:latin typeface="Georgia" panose="02040502050405020303" pitchFamily="18" charset="0"/>
              </a:rPr>
            </a:br>
            <a:endParaRPr lang="en-US" dirty="0"/>
          </a:p>
        </p:txBody>
      </p:sp>
      <p:sp>
        <p:nvSpPr>
          <p:cNvPr id="4" name="Footer Placeholder 3">
            <a:extLst>
              <a:ext uri="{FF2B5EF4-FFF2-40B4-BE49-F238E27FC236}">
                <a16:creationId xmlns:a16="http://schemas.microsoft.com/office/drawing/2014/main" id="{98FAF26B-E92D-05DD-0CE7-64596FADF0D9}"/>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0717247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3B14C9-6A44-51C1-61D4-07CB3F302534}"/>
              </a:ext>
            </a:extLst>
          </p:cNvPr>
          <p:cNvSpPr>
            <a:spLocks noGrp="1"/>
          </p:cNvSpPr>
          <p:nvPr>
            <p:ph type="ftr" sz="quarter" idx="11"/>
          </p:nvPr>
        </p:nvSpPr>
        <p:spPr/>
        <p:txBody>
          <a:bodyPr/>
          <a:lstStyle/>
          <a:p>
            <a:r>
              <a:rPr lang="en-US"/>
              <a:t>Copyright O|Miga, Inc 2024</a:t>
            </a:r>
            <a:endParaRPr lang="en-US" dirty="0"/>
          </a:p>
        </p:txBody>
      </p:sp>
      <p:sp>
        <p:nvSpPr>
          <p:cNvPr id="4" name="TextBox 3">
            <a:extLst>
              <a:ext uri="{FF2B5EF4-FFF2-40B4-BE49-F238E27FC236}">
                <a16:creationId xmlns:a16="http://schemas.microsoft.com/office/drawing/2014/main" id="{2E34E15D-270D-C1EA-BB89-7536E47FFBD7}"/>
              </a:ext>
            </a:extLst>
          </p:cNvPr>
          <p:cNvSpPr txBox="1"/>
          <p:nvPr/>
        </p:nvSpPr>
        <p:spPr>
          <a:xfrm>
            <a:off x="1401510" y="1020659"/>
            <a:ext cx="7169921" cy="2585323"/>
          </a:xfrm>
          <a:prstGeom prst="rect">
            <a:avLst/>
          </a:prstGeom>
          <a:noFill/>
        </p:spPr>
        <p:txBody>
          <a:bodyPr wrap="square">
            <a:spAutoFit/>
          </a:bodyPr>
          <a:lstStyle/>
          <a:p>
            <a:r>
              <a:rPr lang="en-US" sz="5400" b="1" i="0" dirty="0">
                <a:effectLst/>
                <a:latin typeface="inherit"/>
              </a:rPr>
              <a:t>Why is Categorizing Expenses so Important?</a:t>
            </a:r>
            <a:br>
              <a:rPr lang="en-US" sz="5400" b="1" i="0" dirty="0">
                <a:effectLst/>
                <a:latin typeface="var(--h2_typography-font-family)"/>
              </a:rPr>
            </a:br>
            <a:endParaRPr lang="en-US" sz="5400" dirty="0"/>
          </a:p>
        </p:txBody>
      </p:sp>
    </p:spTree>
    <p:extLst>
      <p:ext uri="{BB962C8B-B14F-4D97-AF65-F5344CB8AC3E}">
        <p14:creationId xmlns:p14="http://schemas.microsoft.com/office/powerpoint/2010/main" val="14239456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FAB4AB-233E-1360-E037-CF7E695BF613}"/>
              </a:ext>
            </a:extLst>
          </p:cNvPr>
          <p:cNvSpPr txBox="1"/>
          <p:nvPr/>
        </p:nvSpPr>
        <p:spPr>
          <a:xfrm>
            <a:off x="1409350" y="1872279"/>
            <a:ext cx="7751903" cy="2308324"/>
          </a:xfrm>
          <a:prstGeom prst="rect">
            <a:avLst/>
          </a:prstGeom>
          <a:noFill/>
        </p:spPr>
        <p:txBody>
          <a:bodyPr wrap="square">
            <a:spAutoFit/>
          </a:bodyPr>
          <a:lstStyle/>
          <a:p>
            <a:pPr marL="285750" indent="-285750" algn="l" fontAlgn="base">
              <a:buFont typeface="Wingdings" panose="05000000000000000000" pitchFamily="2" charset="2"/>
              <a:buChar char="Ø"/>
            </a:pPr>
            <a:r>
              <a:rPr lang="en-US" b="0" i="0" dirty="0">
                <a:solidFill>
                  <a:srgbClr val="494949"/>
                </a:solidFill>
                <a:effectLst/>
                <a:latin typeface="Abrade-Book"/>
              </a:rPr>
              <a:t>Categorizing your expenses can be confusing as there are gray areas where expenses could fit into more than one category.</a:t>
            </a:r>
          </a:p>
          <a:p>
            <a:pPr marL="285750" indent="-285750" algn="l" fontAlgn="base">
              <a:buFont typeface="Wingdings" panose="05000000000000000000" pitchFamily="2" charset="2"/>
              <a:buChar char="Ø"/>
            </a:pPr>
            <a:endParaRPr lang="en-US" b="0" i="0" dirty="0">
              <a:solidFill>
                <a:srgbClr val="494949"/>
              </a:solidFill>
              <a:effectLst/>
              <a:latin typeface="Abrade-Book"/>
            </a:endParaRPr>
          </a:p>
          <a:p>
            <a:pPr marL="285750" indent="-285750" algn="l" fontAlgn="base">
              <a:buFont typeface="Wingdings" panose="05000000000000000000" pitchFamily="2" charset="2"/>
              <a:buChar char="Ø"/>
            </a:pPr>
            <a:r>
              <a:rPr lang="en-US" b="0" i="0" dirty="0">
                <a:solidFill>
                  <a:srgbClr val="494949"/>
                </a:solidFill>
                <a:effectLst/>
                <a:latin typeface="Abrade-Book"/>
              </a:rPr>
              <a:t>The most important thing is to be consistent in how you assign expenses to categories. </a:t>
            </a:r>
          </a:p>
          <a:p>
            <a:pPr marL="285750" indent="-285750" algn="l" fontAlgn="base">
              <a:buFont typeface="Wingdings" panose="05000000000000000000" pitchFamily="2" charset="2"/>
              <a:buChar char="Ø"/>
            </a:pPr>
            <a:endParaRPr lang="en-US" b="0" i="0" dirty="0">
              <a:solidFill>
                <a:srgbClr val="494949"/>
              </a:solidFill>
              <a:effectLst/>
              <a:latin typeface="Abrade-Book"/>
            </a:endParaRPr>
          </a:p>
          <a:p>
            <a:pPr marL="285750" indent="-285750" algn="l" fontAlgn="base">
              <a:buFont typeface="Wingdings" panose="05000000000000000000" pitchFamily="2" charset="2"/>
              <a:buChar char="Ø"/>
            </a:pPr>
            <a:r>
              <a:rPr lang="en-US" b="0" i="0" dirty="0">
                <a:solidFill>
                  <a:srgbClr val="494949"/>
                </a:solidFill>
                <a:effectLst/>
                <a:latin typeface="Abrade-Book"/>
              </a:rPr>
              <a:t>And make lots of notes so later you can remember why you put certain numbers in certain places.</a:t>
            </a:r>
          </a:p>
        </p:txBody>
      </p:sp>
      <p:sp>
        <p:nvSpPr>
          <p:cNvPr id="2" name="Title 1">
            <a:extLst>
              <a:ext uri="{FF2B5EF4-FFF2-40B4-BE49-F238E27FC236}">
                <a16:creationId xmlns:a16="http://schemas.microsoft.com/office/drawing/2014/main" id="{EF1F5DE4-DF3F-5D82-482F-A1652607E3BA}"/>
              </a:ext>
            </a:extLst>
          </p:cNvPr>
          <p:cNvSpPr>
            <a:spLocks noGrp="1"/>
          </p:cNvSpPr>
          <p:nvPr>
            <p:ph type="title"/>
          </p:nvPr>
        </p:nvSpPr>
        <p:spPr/>
        <p:txBody>
          <a:bodyPr/>
          <a:lstStyle/>
          <a:p>
            <a:r>
              <a:rPr lang="en-US" b="1" i="0" dirty="0">
                <a:effectLst/>
                <a:latin typeface="inherit"/>
              </a:rPr>
              <a:t>Why is Categorizing Expenses so Important?</a:t>
            </a:r>
            <a:br>
              <a:rPr lang="en-US" b="1" i="0" dirty="0">
                <a:effectLst/>
                <a:latin typeface="var(--h2_typography-font-family)"/>
              </a:rPr>
            </a:br>
            <a:endParaRPr lang="en-US" dirty="0"/>
          </a:p>
        </p:txBody>
      </p:sp>
      <p:sp>
        <p:nvSpPr>
          <p:cNvPr id="4" name="Footer Placeholder 3">
            <a:extLst>
              <a:ext uri="{FF2B5EF4-FFF2-40B4-BE49-F238E27FC236}">
                <a16:creationId xmlns:a16="http://schemas.microsoft.com/office/drawing/2014/main" id="{95F1D12C-BAAF-BFCF-B9F5-3BBA30190155}"/>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42318062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BD22E2-84D1-64EC-8D6C-D0F6E7156885}"/>
              </a:ext>
            </a:extLst>
          </p:cNvPr>
          <p:cNvSpPr>
            <a:spLocks noGrp="1"/>
          </p:cNvSpPr>
          <p:nvPr>
            <p:ph type="title"/>
          </p:nvPr>
        </p:nvSpPr>
        <p:spPr/>
        <p:txBody>
          <a:bodyPr/>
          <a:lstStyle/>
          <a:p>
            <a:r>
              <a:rPr lang="en-US" dirty="0"/>
              <a:t>References</a:t>
            </a:r>
          </a:p>
        </p:txBody>
      </p:sp>
      <p:sp>
        <p:nvSpPr>
          <p:cNvPr id="6" name="Content Placeholder 5">
            <a:extLst>
              <a:ext uri="{FF2B5EF4-FFF2-40B4-BE49-F238E27FC236}">
                <a16:creationId xmlns:a16="http://schemas.microsoft.com/office/drawing/2014/main" id="{22E408C7-4BB2-4139-EF92-0E5D842EEECA}"/>
              </a:ext>
            </a:extLst>
          </p:cNvPr>
          <p:cNvSpPr>
            <a:spLocks noGrp="1"/>
          </p:cNvSpPr>
          <p:nvPr>
            <p:ph sz="half" idx="1"/>
          </p:nvPr>
        </p:nvSpPr>
        <p:spPr/>
        <p:txBody>
          <a:bodyPr/>
          <a:lstStyle/>
          <a:p>
            <a:pPr marL="0" indent="0">
              <a:buNone/>
            </a:pPr>
            <a:r>
              <a:rPr lang="en-US" dirty="0"/>
              <a:t>Form 1024	</a:t>
            </a:r>
          </a:p>
        </p:txBody>
      </p:sp>
      <p:sp>
        <p:nvSpPr>
          <p:cNvPr id="7" name="Content Placeholder 6">
            <a:extLst>
              <a:ext uri="{FF2B5EF4-FFF2-40B4-BE49-F238E27FC236}">
                <a16:creationId xmlns:a16="http://schemas.microsoft.com/office/drawing/2014/main" id="{0D914B11-AF74-10A1-4582-978A4DBE0A6E}"/>
              </a:ext>
            </a:extLst>
          </p:cNvPr>
          <p:cNvSpPr>
            <a:spLocks noGrp="1"/>
          </p:cNvSpPr>
          <p:nvPr>
            <p:ph sz="half" idx="2"/>
          </p:nvPr>
        </p:nvSpPr>
        <p:spPr>
          <a:xfrm>
            <a:off x="2424416" y="2187044"/>
            <a:ext cx="6849586" cy="3880773"/>
          </a:xfrm>
        </p:spPr>
        <p:txBody>
          <a:bodyPr/>
          <a:lstStyle/>
          <a:p>
            <a:pPr marL="0" indent="0">
              <a:buNone/>
            </a:pPr>
            <a:r>
              <a:rPr lang="en-US" dirty="0"/>
              <a:t>https://www.irs.gov/forms-pubs/about-form-1024</a:t>
            </a:r>
          </a:p>
        </p:txBody>
      </p:sp>
      <p:sp>
        <p:nvSpPr>
          <p:cNvPr id="4" name="TextBox 3">
            <a:extLst>
              <a:ext uri="{FF2B5EF4-FFF2-40B4-BE49-F238E27FC236}">
                <a16:creationId xmlns:a16="http://schemas.microsoft.com/office/drawing/2014/main" id="{4195C578-C6B9-1A3D-72A3-01F378C447D7}"/>
              </a:ext>
            </a:extLst>
          </p:cNvPr>
          <p:cNvSpPr txBox="1"/>
          <p:nvPr/>
        </p:nvSpPr>
        <p:spPr>
          <a:xfrm>
            <a:off x="618611" y="2631621"/>
            <a:ext cx="7854270" cy="1605568"/>
          </a:xfrm>
          <a:prstGeom prst="rect">
            <a:avLst/>
          </a:prstGeom>
          <a:noFill/>
        </p:spPr>
        <p:txBody>
          <a:bodyPr wrap="square" lIns="91440" tIns="45720" rIns="91440" bIns="45720" anchor="t">
            <a:spAutoFit/>
          </a:bodyPr>
          <a:lstStyle/>
          <a:p>
            <a:r>
              <a:rPr lang="en-US" dirty="0"/>
              <a:t> Form 990           </a:t>
            </a:r>
            <a:r>
              <a:rPr lang="en-US" dirty="0">
                <a:hlinkClick r:id="rId2">
                  <a:extLst>
                    <a:ext uri="{A12FA001-AC4F-418D-AE19-62706E023703}">
                      <ahyp:hlinkClr xmlns:ahyp="http://schemas.microsoft.com/office/drawing/2018/hyperlinkcolor" val="tx"/>
                    </a:ext>
                  </a:extLst>
                </a:hlinkClick>
              </a:rPr>
              <a:t>https://www.irs.gov/forms-pubs/about-form-990</a:t>
            </a:r>
            <a:endParaRPr lang="en-US"/>
          </a:p>
          <a:p>
            <a:pPr>
              <a:spcBef>
                <a:spcPts val="1000"/>
              </a:spcBef>
              <a:buClr>
                <a:schemeClr val="accent1"/>
              </a:buClr>
              <a:buSzPct val="80000"/>
            </a:pPr>
            <a:r>
              <a:rPr lang="en-US" dirty="0"/>
              <a:t> AICPA     </a:t>
            </a:r>
            <a:r>
              <a:rPr lang="en-US" dirty="0">
                <a:solidFill>
                  <a:schemeClr val="tx1">
                    <a:lumMod val="75000"/>
                    <a:lumOff val="25000"/>
                  </a:schemeClr>
                </a:solidFill>
                <a:hlinkClick r:id="rId3">
                  <a:extLst>
                    <a:ext uri="{A12FA001-AC4F-418D-AE19-62706E023703}">
                      <ahyp:hlinkClr xmlns:ahyp="http://schemas.microsoft.com/office/drawing/2018/hyperlinkcolor" val="tx"/>
                    </a:ext>
                  </a:extLst>
                </a:hlinkClick>
              </a:rPr>
              <a:t>https://www.aicpa-cima.com</a:t>
            </a:r>
            <a:endParaRPr lang="en-US" dirty="0">
              <a:solidFill>
                <a:schemeClr val="tx1">
                  <a:lumMod val="75000"/>
                  <a:lumOff val="25000"/>
                </a:schemeClr>
              </a:solidFill>
            </a:endParaRPr>
          </a:p>
          <a:p>
            <a:endParaRPr lang="en-US" dirty="0">
              <a:ea typeface="+mn-lt"/>
              <a:cs typeface="+mn-lt"/>
            </a:endParaRPr>
          </a:p>
          <a:p>
            <a:r>
              <a:rPr lang="en-US" dirty="0">
                <a:ea typeface="+mn-lt"/>
                <a:cs typeface="+mn-lt"/>
              </a:rPr>
              <a:t> MSCPA               </a:t>
            </a:r>
            <a:r>
              <a:rPr lang="en-US" dirty="0">
                <a:solidFill>
                  <a:schemeClr val="tx1">
                    <a:lumMod val="75000"/>
                    <a:lumOff val="25000"/>
                  </a:schemeClr>
                </a:solidFill>
              </a:rPr>
              <a:t>https://www.mocpa.org</a:t>
            </a:r>
          </a:p>
          <a:p>
            <a:r>
              <a:rPr lang="en-US" dirty="0"/>
              <a:t>     </a:t>
            </a:r>
          </a:p>
        </p:txBody>
      </p:sp>
      <p:sp>
        <p:nvSpPr>
          <p:cNvPr id="2" name="Footer Placeholder 1">
            <a:extLst>
              <a:ext uri="{FF2B5EF4-FFF2-40B4-BE49-F238E27FC236}">
                <a16:creationId xmlns:a16="http://schemas.microsoft.com/office/drawing/2014/main" id="{A59D5E69-F779-B77F-D6BB-C1AB3E918F2C}"/>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7859509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8E97-C9D0-7662-E7C2-7E933F043D81}"/>
              </a:ext>
            </a:extLst>
          </p:cNvPr>
          <p:cNvSpPr>
            <a:spLocks noGrp="1"/>
          </p:cNvSpPr>
          <p:nvPr>
            <p:ph type="title"/>
          </p:nvPr>
        </p:nvSpPr>
        <p:spPr/>
        <p:txBody>
          <a:bodyPr/>
          <a:lstStyle/>
          <a:p>
            <a:r>
              <a:rPr lang="en-US" sz="3600" b="1" dirty="0">
                <a:effectLst/>
                <a:highlight>
                  <a:srgbClr val="FFFFFF"/>
                </a:highlight>
                <a:latin typeface="Segoe UI" panose="020B0502040204020203" pitchFamily="34" charset="0"/>
                <a:ea typeface="Times New Roman" panose="02020603050405020304" pitchFamily="18" charset="0"/>
              </a:rPr>
              <a:t>Free tools for nonprofits.</a:t>
            </a:r>
            <a:br>
              <a:rPr lang="en-US" sz="36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821DB135-4947-721E-6FC4-6FD7467BEC13}"/>
              </a:ext>
            </a:extLst>
          </p:cNvPr>
          <p:cNvSpPr txBox="1"/>
          <p:nvPr/>
        </p:nvSpPr>
        <p:spPr>
          <a:xfrm>
            <a:off x="906011" y="1602297"/>
            <a:ext cx="7966015" cy="4401205"/>
          </a:xfrm>
          <a:prstGeom prst="rect">
            <a:avLst/>
          </a:prstGeom>
          <a:noFill/>
        </p:spPr>
        <p:txBody>
          <a:bodyPr wrap="square">
            <a:spAutoFit/>
          </a:bodyPr>
          <a:lstStyle/>
          <a:p>
            <a:pPr marL="342900" marR="304800" lvl="0" indent="-342900">
              <a:spcBef>
                <a:spcPts val="0"/>
              </a:spcBef>
              <a:spcAft>
                <a:spcPts val="0"/>
              </a:spcAft>
              <a:tabLst>
                <a:tab pos="457200" algn="l"/>
              </a:tabLst>
            </a:pPr>
            <a:r>
              <a:rPr lang="en-US" sz="1400" b="1" dirty="0">
                <a:solidFill>
                  <a:srgbClr val="282829"/>
                </a:solidFill>
                <a:effectLst/>
                <a:highlight>
                  <a:srgbClr val="FFFFFF"/>
                </a:highlight>
                <a:latin typeface="Segoe UI" panose="020B0502040204020203" pitchFamily="34" charset="0"/>
                <a:ea typeface="Times New Roman" panose="02020603050405020304" pitchFamily="18" charset="0"/>
              </a:rPr>
              <a:t>Google for Nonprofits</a:t>
            </a:r>
            <a:r>
              <a:rPr lang="en-US" sz="1400" dirty="0">
                <a:solidFill>
                  <a:srgbClr val="282829"/>
                </a:solidFill>
                <a:effectLst/>
                <a:highlight>
                  <a:srgbClr val="FFFFFF"/>
                </a:highlight>
                <a:latin typeface="Segoe UI" panose="020B0502040204020203" pitchFamily="34" charset="0"/>
                <a:ea typeface="Times New Roman" panose="02020603050405020304" pitchFamily="18" charset="0"/>
              </a:rPr>
              <a:t>: Google for Nonprofits provides free access to Google tools like Ad Grants, G Suite for Nonprofits, YouTube Nonprofit Program, and Google One Today.</a:t>
            </a:r>
            <a:endParaRPr lang="en-US" sz="1400" dirty="0">
              <a:effectLst/>
              <a:highlight>
                <a:srgbClr val="FFFFFF"/>
              </a:highlight>
              <a:latin typeface="Times New Roman" panose="02020603050405020304" pitchFamily="18" charset="0"/>
              <a:ea typeface="Times New Roman" panose="02020603050405020304" pitchFamily="18" charset="0"/>
            </a:endParaRPr>
          </a:p>
          <a:p>
            <a:pPr marL="342900" marR="304800" lvl="0" indent="-342900">
              <a:spcBef>
                <a:spcPts val="0"/>
              </a:spcBef>
              <a:spcAft>
                <a:spcPts val="0"/>
              </a:spcAft>
              <a:tabLst>
                <a:tab pos="457200" algn="l"/>
              </a:tabLst>
            </a:pPr>
            <a:r>
              <a:rPr lang="en-US" sz="1400" b="1" dirty="0">
                <a:solidFill>
                  <a:srgbClr val="282829"/>
                </a:solidFill>
                <a:effectLst/>
                <a:highlight>
                  <a:srgbClr val="FFFFFF"/>
                </a:highlight>
                <a:latin typeface="Segoe UI" panose="020B0502040204020203" pitchFamily="34" charset="0"/>
                <a:ea typeface="Times New Roman" panose="02020603050405020304" pitchFamily="18" charset="0"/>
              </a:rPr>
              <a:t>Canva</a:t>
            </a:r>
            <a:r>
              <a:rPr lang="en-US" sz="1400" dirty="0">
                <a:solidFill>
                  <a:srgbClr val="282829"/>
                </a:solidFill>
                <a:effectLst/>
                <a:highlight>
                  <a:srgbClr val="FFFFFF"/>
                </a:highlight>
                <a:latin typeface="Segoe UI" panose="020B0502040204020203" pitchFamily="34" charset="0"/>
                <a:ea typeface="Times New Roman" panose="02020603050405020304" pitchFamily="18" charset="0"/>
              </a:rPr>
              <a:t>: Canva is a graphic design platform that allows nonprofits to create high-quality visuals for their social media posts, newsletters, and other communications.</a:t>
            </a:r>
            <a:endParaRPr lang="en-US" sz="1400" dirty="0">
              <a:effectLst/>
              <a:highlight>
                <a:srgbClr val="FFFFFF"/>
              </a:highlight>
              <a:latin typeface="Times New Roman" panose="02020603050405020304" pitchFamily="18" charset="0"/>
              <a:ea typeface="Times New Roman" panose="02020603050405020304" pitchFamily="18" charset="0"/>
            </a:endParaRPr>
          </a:p>
          <a:p>
            <a:pPr marL="342900" marR="304800" lvl="0" indent="-342900">
              <a:spcBef>
                <a:spcPts val="0"/>
              </a:spcBef>
              <a:spcAft>
                <a:spcPts val="0"/>
              </a:spcAft>
              <a:tabLst>
                <a:tab pos="457200" algn="l"/>
              </a:tabLst>
            </a:pPr>
            <a:r>
              <a:rPr lang="en-US" sz="1400" b="1" dirty="0">
                <a:solidFill>
                  <a:srgbClr val="282829"/>
                </a:solidFill>
                <a:effectLst/>
                <a:highlight>
                  <a:srgbClr val="FFFFFF"/>
                </a:highlight>
                <a:latin typeface="Segoe UI" panose="020B0502040204020203" pitchFamily="34" charset="0"/>
                <a:ea typeface="Times New Roman" panose="02020603050405020304" pitchFamily="18" charset="0"/>
              </a:rPr>
              <a:t>Trello</a:t>
            </a:r>
            <a:r>
              <a:rPr lang="en-US" sz="1400" dirty="0">
                <a:solidFill>
                  <a:srgbClr val="282829"/>
                </a:solidFill>
                <a:effectLst/>
                <a:highlight>
                  <a:srgbClr val="FFFFFF"/>
                </a:highlight>
                <a:latin typeface="Segoe UI" panose="020B0502040204020203" pitchFamily="34" charset="0"/>
                <a:ea typeface="Times New Roman" panose="02020603050405020304" pitchFamily="18" charset="0"/>
              </a:rPr>
              <a:t>: Trello is a project management tool that allows nonprofits to manage their tasks and projects in a more organized way.</a:t>
            </a:r>
            <a:endParaRPr lang="en-US" sz="1400" dirty="0">
              <a:effectLst/>
              <a:highlight>
                <a:srgbClr val="FFFFFF"/>
              </a:highlight>
              <a:latin typeface="Times New Roman" panose="02020603050405020304" pitchFamily="18" charset="0"/>
              <a:ea typeface="Times New Roman" panose="02020603050405020304" pitchFamily="18" charset="0"/>
            </a:endParaRPr>
          </a:p>
          <a:p>
            <a:pPr marL="342900" marR="304800" lvl="0" indent="-342900">
              <a:spcBef>
                <a:spcPts val="0"/>
              </a:spcBef>
              <a:spcAft>
                <a:spcPts val="0"/>
              </a:spcAft>
              <a:tabLst>
                <a:tab pos="457200" algn="l"/>
              </a:tabLst>
            </a:pPr>
            <a:r>
              <a:rPr lang="en-US" sz="1400" b="1" dirty="0">
                <a:solidFill>
                  <a:srgbClr val="282829"/>
                </a:solidFill>
                <a:effectLst/>
                <a:highlight>
                  <a:srgbClr val="FFFFFF"/>
                </a:highlight>
                <a:latin typeface="Segoe UI" panose="020B0502040204020203" pitchFamily="34" charset="0"/>
                <a:ea typeface="Times New Roman" panose="02020603050405020304" pitchFamily="18" charset="0"/>
              </a:rPr>
              <a:t>Asana</a:t>
            </a:r>
            <a:r>
              <a:rPr lang="en-US" sz="1400" dirty="0">
                <a:solidFill>
                  <a:srgbClr val="282829"/>
                </a:solidFill>
                <a:effectLst/>
                <a:highlight>
                  <a:srgbClr val="FFFFFF"/>
                </a:highlight>
                <a:latin typeface="Segoe UI" panose="020B0502040204020203" pitchFamily="34" charset="0"/>
                <a:ea typeface="Times New Roman" panose="02020603050405020304" pitchFamily="18" charset="0"/>
              </a:rPr>
              <a:t>: Asana is another project management tool that can help nonprofits to streamline their workflows and improve collaboration among team members.</a:t>
            </a:r>
            <a:endParaRPr lang="en-US" sz="1400" dirty="0">
              <a:effectLst/>
              <a:highlight>
                <a:srgbClr val="FFFFFF"/>
              </a:highlight>
              <a:latin typeface="Times New Roman" panose="02020603050405020304" pitchFamily="18" charset="0"/>
              <a:ea typeface="Times New Roman" panose="02020603050405020304" pitchFamily="18" charset="0"/>
            </a:endParaRPr>
          </a:p>
          <a:p>
            <a:pPr marL="342900" marR="304800" lvl="0" indent="-342900">
              <a:spcBef>
                <a:spcPts val="0"/>
              </a:spcBef>
              <a:spcAft>
                <a:spcPts val="0"/>
              </a:spcAft>
              <a:tabLst>
                <a:tab pos="457200" algn="l"/>
              </a:tabLst>
            </a:pPr>
            <a:r>
              <a:rPr lang="en-US" sz="1400" b="1" dirty="0">
                <a:solidFill>
                  <a:srgbClr val="282829"/>
                </a:solidFill>
                <a:effectLst/>
                <a:highlight>
                  <a:srgbClr val="FFFFFF"/>
                </a:highlight>
                <a:latin typeface="Segoe UI" panose="020B0502040204020203" pitchFamily="34" charset="0"/>
                <a:ea typeface="Times New Roman" panose="02020603050405020304" pitchFamily="18" charset="0"/>
              </a:rPr>
              <a:t>Hootsuite</a:t>
            </a:r>
            <a:r>
              <a:rPr lang="en-US" sz="1400" dirty="0">
                <a:solidFill>
                  <a:srgbClr val="282829"/>
                </a:solidFill>
                <a:effectLst/>
                <a:highlight>
                  <a:srgbClr val="FFFFFF"/>
                </a:highlight>
                <a:latin typeface="Segoe UI" panose="020B0502040204020203" pitchFamily="34" charset="0"/>
                <a:ea typeface="Times New Roman" panose="02020603050405020304" pitchFamily="18" charset="0"/>
              </a:rPr>
              <a:t>: Hootsuite is a social media management tool that allows nonprofits to manage multiple social media accounts, schedule posts, and track their social media analytics.</a:t>
            </a:r>
            <a:endParaRPr lang="en-US" sz="1400" dirty="0">
              <a:effectLst/>
              <a:highlight>
                <a:srgbClr val="FFFFFF"/>
              </a:highlight>
              <a:latin typeface="Times New Roman" panose="02020603050405020304" pitchFamily="18" charset="0"/>
              <a:ea typeface="Times New Roman" panose="02020603050405020304" pitchFamily="18" charset="0"/>
            </a:endParaRPr>
          </a:p>
          <a:p>
            <a:pPr marL="342900" marR="304800" lvl="0" indent="-342900">
              <a:spcBef>
                <a:spcPts val="0"/>
              </a:spcBef>
              <a:spcAft>
                <a:spcPts val="0"/>
              </a:spcAft>
              <a:tabLst>
                <a:tab pos="457200" algn="l"/>
              </a:tabLst>
            </a:pPr>
            <a:r>
              <a:rPr lang="en-US" sz="1400" b="1" dirty="0">
                <a:solidFill>
                  <a:srgbClr val="282829"/>
                </a:solidFill>
                <a:effectLst/>
                <a:highlight>
                  <a:srgbClr val="FFFFFF"/>
                </a:highlight>
                <a:latin typeface="Segoe UI" panose="020B0502040204020203" pitchFamily="34" charset="0"/>
                <a:ea typeface="Times New Roman" panose="02020603050405020304" pitchFamily="18" charset="0"/>
              </a:rPr>
              <a:t>Mailchimp</a:t>
            </a:r>
            <a:r>
              <a:rPr lang="en-US" sz="1400" dirty="0">
                <a:solidFill>
                  <a:srgbClr val="282829"/>
                </a:solidFill>
                <a:effectLst/>
                <a:highlight>
                  <a:srgbClr val="FFFFFF"/>
                </a:highlight>
                <a:latin typeface="Segoe UI" panose="020B0502040204020203" pitchFamily="34" charset="0"/>
                <a:ea typeface="Times New Roman" panose="02020603050405020304" pitchFamily="18" charset="0"/>
              </a:rPr>
              <a:t>: Mailchimp is an email marketing platform that allows nonprofits to send email campaigns to their supporters and track the success of their campaigns.</a:t>
            </a:r>
            <a:endParaRPr lang="en-US" sz="1400" dirty="0">
              <a:effectLst/>
              <a:highlight>
                <a:srgbClr val="FFFFFF"/>
              </a:highlight>
              <a:latin typeface="Times New Roman" panose="02020603050405020304" pitchFamily="18" charset="0"/>
              <a:ea typeface="Times New Roman" panose="02020603050405020304" pitchFamily="18" charset="0"/>
            </a:endParaRPr>
          </a:p>
          <a:p>
            <a:pPr marL="342900" marR="304800" lvl="0" indent="-342900">
              <a:spcBef>
                <a:spcPts val="0"/>
              </a:spcBef>
              <a:spcAft>
                <a:spcPts val="0"/>
              </a:spcAft>
              <a:tabLst>
                <a:tab pos="457200" algn="l"/>
              </a:tabLst>
            </a:pPr>
            <a:r>
              <a:rPr lang="en-US" sz="1400" b="1" dirty="0">
                <a:solidFill>
                  <a:srgbClr val="282829"/>
                </a:solidFill>
                <a:effectLst/>
                <a:highlight>
                  <a:srgbClr val="FFFFFF"/>
                </a:highlight>
                <a:latin typeface="Segoe UI" panose="020B0502040204020203" pitchFamily="34" charset="0"/>
                <a:ea typeface="Times New Roman" panose="02020603050405020304" pitchFamily="18" charset="0"/>
              </a:rPr>
              <a:t>WordPress</a:t>
            </a:r>
            <a:r>
              <a:rPr lang="en-US" sz="1400" dirty="0">
                <a:solidFill>
                  <a:srgbClr val="282829"/>
                </a:solidFill>
                <a:effectLst/>
                <a:highlight>
                  <a:srgbClr val="FFFFFF"/>
                </a:highlight>
                <a:latin typeface="Segoe UI" panose="020B0502040204020203" pitchFamily="34" charset="0"/>
                <a:ea typeface="Times New Roman" panose="02020603050405020304" pitchFamily="18" charset="0"/>
              </a:rPr>
              <a:t>: WordPress is a content management system that allows nonprofits to create a website for their organization.</a:t>
            </a:r>
            <a:endParaRPr lang="en-US" sz="1400" dirty="0">
              <a:effectLst/>
              <a:highlight>
                <a:srgbClr val="FFFFFF"/>
              </a:highlight>
              <a:latin typeface="Times New Roman" panose="02020603050405020304" pitchFamily="18" charset="0"/>
              <a:ea typeface="Times New Roman" panose="02020603050405020304" pitchFamily="18" charset="0"/>
            </a:endParaRPr>
          </a:p>
          <a:p>
            <a:pPr marL="342900" marR="304800" lvl="0" indent="-342900">
              <a:spcBef>
                <a:spcPts val="0"/>
              </a:spcBef>
              <a:spcAft>
                <a:spcPts val="0"/>
              </a:spcAft>
              <a:tabLst>
                <a:tab pos="457200" algn="l"/>
              </a:tabLst>
            </a:pPr>
            <a:r>
              <a:rPr lang="en-US" sz="1400" b="1" dirty="0">
                <a:solidFill>
                  <a:srgbClr val="282829"/>
                </a:solidFill>
                <a:effectLst/>
                <a:highlight>
                  <a:srgbClr val="FFFFFF"/>
                </a:highlight>
                <a:latin typeface="Segoe UI" panose="020B0502040204020203" pitchFamily="34" charset="0"/>
                <a:ea typeface="Times New Roman" panose="02020603050405020304" pitchFamily="18" charset="0"/>
              </a:rPr>
              <a:t>Zoom</a:t>
            </a:r>
            <a:r>
              <a:rPr lang="en-US" sz="1400" dirty="0">
                <a:solidFill>
                  <a:srgbClr val="282829"/>
                </a:solidFill>
                <a:effectLst/>
                <a:highlight>
                  <a:srgbClr val="FFFFFF"/>
                </a:highlight>
                <a:latin typeface="Segoe UI" panose="020B0502040204020203" pitchFamily="34" charset="0"/>
                <a:ea typeface="Times New Roman" panose="02020603050405020304" pitchFamily="18" charset="0"/>
              </a:rPr>
              <a:t>: Zoom is a video conferencing tool that can be used for virtual meetings, webinars, and events.</a:t>
            </a:r>
            <a:endParaRPr lang="en-US" sz="1400" dirty="0">
              <a:effectLst/>
              <a:highlight>
                <a:srgbClr val="FFFFFF"/>
              </a:highlight>
              <a:latin typeface="Times New Roman" panose="02020603050405020304" pitchFamily="18" charset="0"/>
              <a:ea typeface="Times New Roman" panose="02020603050405020304" pitchFamily="18" charset="0"/>
            </a:endParaRPr>
          </a:p>
          <a:p>
            <a:pPr marL="342900" marR="304800" lvl="0" indent="-342900">
              <a:spcBef>
                <a:spcPts val="0"/>
              </a:spcBef>
              <a:spcAft>
                <a:spcPts val="0"/>
              </a:spcAft>
              <a:tabLst>
                <a:tab pos="457200" algn="l"/>
              </a:tabLst>
            </a:pPr>
            <a:r>
              <a:rPr lang="en-US" sz="1400" b="1" dirty="0">
                <a:solidFill>
                  <a:srgbClr val="282829"/>
                </a:solidFill>
                <a:effectLst/>
                <a:highlight>
                  <a:srgbClr val="FFFFFF"/>
                </a:highlight>
                <a:latin typeface="Segoe UI" panose="020B0502040204020203" pitchFamily="34" charset="0"/>
                <a:ea typeface="Times New Roman" panose="02020603050405020304" pitchFamily="18" charset="0"/>
              </a:rPr>
              <a:t>Slack</a:t>
            </a:r>
            <a:r>
              <a:rPr lang="en-US" sz="1400" dirty="0">
                <a:solidFill>
                  <a:srgbClr val="282829"/>
                </a:solidFill>
                <a:effectLst/>
                <a:highlight>
                  <a:srgbClr val="FFFFFF"/>
                </a:highlight>
                <a:latin typeface="Segoe UI" panose="020B0502040204020203" pitchFamily="34" charset="0"/>
                <a:ea typeface="Times New Roman" panose="02020603050405020304" pitchFamily="18" charset="0"/>
              </a:rPr>
              <a:t>: Slack is a communication tool that allows nonprofits to communicate with their team members in real-time.</a:t>
            </a:r>
            <a:endParaRPr lang="en-US" sz="1400" dirty="0">
              <a:effectLst/>
              <a:highlight>
                <a:srgbClr val="FFFFFF"/>
              </a:highlight>
              <a:latin typeface="Times New Roman" panose="02020603050405020304" pitchFamily="18" charset="0"/>
              <a:ea typeface="Times New Roman" panose="02020603050405020304" pitchFamily="18" charset="0"/>
            </a:endParaRPr>
          </a:p>
          <a:p>
            <a:pPr marL="342900" marR="304800" lvl="0" indent="-342900">
              <a:spcBef>
                <a:spcPts val="0"/>
              </a:spcBef>
              <a:spcAft>
                <a:spcPts val="0"/>
              </a:spcAft>
              <a:tabLst>
                <a:tab pos="457200" algn="l"/>
              </a:tabLst>
            </a:pPr>
            <a:r>
              <a:rPr lang="en-US" sz="1400" b="1" dirty="0">
                <a:solidFill>
                  <a:srgbClr val="282829"/>
                </a:solidFill>
                <a:effectLst/>
                <a:highlight>
                  <a:srgbClr val="FFFFFF"/>
                </a:highlight>
                <a:latin typeface="Segoe UI" panose="020B0502040204020203" pitchFamily="34" charset="0"/>
                <a:ea typeface="Times New Roman" panose="02020603050405020304" pitchFamily="18" charset="0"/>
              </a:rPr>
              <a:t>SurveyMonkey</a:t>
            </a:r>
            <a:r>
              <a:rPr lang="en-US" sz="1400" dirty="0">
                <a:solidFill>
                  <a:srgbClr val="282829"/>
                </a:solidFill>
                <a:effectLst/>
                <a:highlight>
                  <a:srgbClr val="FFFFFF"/>
                </a:highlight>
                <a:latin typeface="Segoe UI" panose="020B0502040204020203" pitchFamily="34" charset="0"/>
                <a:ea typeface="Times New Roman" panose="02020603050405020304" pitchFamily="18" charset="0"/>
              </a:rPr>
              <a:t>: SurveyMonkey is an online survey tool that can be used to collect feedback from supporters and stakeholders.</a:t>
            </a:r>
            <a:endParaRPr lang="en-US" sz="1400" dirty="0">
              <a:effectLst/>
              <a:highlight>
                <a:srgbClr val="FFFFFF"/>
              </a:highligh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01258984-05E6-D317-DFB0-7DCE6823CEDB}"/>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58120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C88E-F81D-4605-BC7A-FD0D2C3CEDBD}"/>
              </a:ext>
            </a:extLst>
          </p:cNvPr>
          <p:cNvSpPr>
            <a:spLocks noGrp="1"/>
          </p:cNvSpPr>
          <p:nvPr>
            <p:ph type="title"/>
          </p:nvPr>
        </p:nvSpPr>
        <p:spPr>
          <a:xfrm>
            <a:off x="677334" y="609600"/>
            <a:ext cx="8596668" cy="799750"/>
          </a:xfrm>
        </p:spPr>
        <p:txBody>
          <a:bodyPr/>
          <a:lstStyle/>
          <a:p>
            <a:r>
              <a:rPr lang="en-US"/>
              <a:t>Non-Profit Codes</a:t>
            </a:r>
          </a:p>
        </p:txBody>
      </p:sp>
      <p:sp>
        <p:nvSpPr>
          <p:cNvPr id="6" name="Rectangle 1"/>
          <p:cNvSpPr>
            <a:spLocks noChangeArrowheads="1"/>
          </p:cNvSpPr>
          <p:nvPr/>
        </p:nvSpPr>
        <p:spPr bwMode="auto">
          <a:xfrm>
            <a:off x="2371725" y="2217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42236635-049F-45D3-8841-90AE9BB965B7}"/>
              </a:ext>
            </a:extLst>
          </p:cNvPr>
          <p:cNvPicPr>
            <a:picLocks noChangeAspect="1"/>
          </p:cNvPicPr>
          <p:nvPr/>
        </p:nvPicPr>
        <p:blipFill>
          <a:blip r:embed="rId2"/>
          <a:stretch>
            <a:fillRect/>
          </a:stretch>
        </p:blipFill>
        <p:spPr>
          <a:xfrm>
            <a:off x="677334" y="1178867"/>
            <a:ext cx="7193443" cy="5092978"/>
          </a:xfrm>
          <a:prstGeom prst="rect">
            <a:avLst/>
          </a:prstGeom>
        </p:spPr>
      </p:pic>
      <p:sp>
        <p:nvSpPr>
          <p:cNvPr id="3" name="Footer Placeholder 2">
            <a:extLst>
              <a:ext uri="{FF2B5EF4-FFF2-40B4-BE49-F238E27FC236}">
                <a16:creationId xmlns:a16="http://schemas.microsoft.com/office/drawing/2014/main" id="{A8E22959-1C0F-8FEB-71F3-1FD6A8A6B78A}"/>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8953795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17BDC7-D8C3-1749-3F71-822FCAC68302}"/>
              </a:ext>
            </a:extLst>
          </p:cNvPr>
          <p:cNvSpPr>
            <a:spLocks noGrp="1"/>
          </p:cNvSpPr>
          <p:nvPr>
            <p:ph type="ftr" sz="quarter" idx="11"/>
          </p:nvPr>
        </p:nvSpPr>
        <p:spPr/>
        <p:txBody>
          <a:bodyPr/>
          <a:lstStyle/>
          <a:p>
            <a:r>
              <a:rPr lang="en-US"/>
              <a:t>Copyright O|Miga, Inc 2024</a:t>
            </a:r>
            <a:endParaRPr lang="en-US" dirty="0"/>
          </a:p>
        </p:txBody>
      </p:sp>
      <p:pic>
        <p:nvPicPr>
          <p:cNvPr id="4" name="Picture 3">
            <a:extLst>
              <a:ext uri="{FF2B5EF4-FFF2-40B4-BE49-F238E27FC236}">
                <a16:creationId xmlns:a16="http://schemas.microsoft.com/office/drawing/2014/main" id="{CB48D8C9-2A2A-CFD2-8065-73F9231674DC}"/>
              </a:ext>
            </a:extLst>
          </p:cNvPr>
          <p:cNvPicPr>
            <a:picLocks noChangeAspect="1"/>
          </p:cNvPicPr>
          <p:nvPr/>
        </p:nvPicPr>
        <p:blipFill>
          <a:blip r:embed="rId2"/>
          <a:stretch>
            <a:fillRect/>
          </a:stretch>
        </p:blipFill>
        <p:spPr>
          <a:xfrm>
            <a:off x="4973028" y="481110"/>
            <a:ext cx="4467849" cy="5925377"/>
          </a:xfrm>
          <a:prstGeom prst="rect">
            <a:avLst/>
          </a:prstGeom>
        </p:spPr>
      </p:pic>
      <p:sp>
        <p:nvSpPr>
          <p:cNvPr id="5" name="TextBox 4">
            <a:extLst>
              <a:ext uri="{FF2B5EF4-FFF2-40B4-BE49-F238E27FC236}">
                <a16:creationId xmlns:a16="http://schemas.microsoft.com/office/drawing/2014/main" id="{42934F1F-DDFC-70FE-309A-9B2BC10168F8}"/>
              </a:ext>
            </a:extLst>
          </p:cNvPr>
          <p:cNvSpPr txBox="1"/>
          <p:nvPr/>
        </p:nvSpPr>
        <p:spPr>
          <a:xfrm>
            <a:off x="1303506" y="1215957"/>
            <a:ext cx="2422460" cy="2554545"/>
          </a:xfrm>
          <a:prstGeom prst="rect">
            <a:avLst/>
          </a:prstGeom>
          <a:noFill/>
        </p:spPr>
        <p:txBody>
          <a:bodyPr wrap="square" rtlCol="0">
            <a:spAutoFit/>
          </a:bodyPr>
          <a:lstStyle/>
          <a:p>
            <a:r>
              <a:rPr lang="en-US" sz="3200" dirty="0">
                <a:solidFill>
                  <a:srgbClr val="7030A0"/>
                </a:solidFill>
              </a:rPr>
              <a:t>Thank you for your dedication, vision and hard work!</a:t>
            </a:r>
          </a:p>
        </p:txBody>
      </p:sp>
    </p:spTree>
    <p:extLst>
      <p:ext uri="{BB962C8B-B14F-4D97-AF65-F5344CB8AC3E}">
        <p14:creationId xmlns:p14="http://schemas.microsoft.com/office/powerpoint/2010/main" val="7988649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46AD7C-E30D-9F8A-D0E7-4044340D6E84}"/>
              </a:ext>
            </a:extLst>
          </p:cNvPr>
          <p:cNvSpPr>
            <a:spLocks noGrp="1"/>
          </p:cNvSpPr>
          <p:nvPr>
            <p:ph type="ftr" sz="quarter" idx="11"/>
          </p:nvPr>
        </p:nvSpPr>
        <p:spPr/>
        <p:txBody>
          <a:bodyPr/>
          <a:lstStyle/>
          <a:p>
            <a:r>
              <a:rPr lang="en-US"/>
              <a:t>Copyright O|Miga, Inc 2024</a:t>
            </a:r>
            <a:endParaRPr lang="en-US" dirty="0"/>
          </a:p>
        </p:txBody>
      </p:sp>
      <p:pic>
        <p:nvPicPr>
          <p:cNvPr id="4" name="Picture 3">
            <a:extLst>
              <a:ext uri="{FF2B5EF4-FFF2-40B4-BE49-F238E27FC236}">
                <a16:creationId xmlns:a16="http://schemas.microsoft.com/office/drawing/2014/main" id="{0486DCA8-E9A4-F29C-BE0B-42F64EC2E80A}"/>
              </a:ext>
            </a:extLst>
          </p:cNvPr>
          <p:cNvPicPr>
            <a:picLocks noChangeAspect="1"/>
          </p:cNvPicPr>
          <p:nvPr/>
        </p:nvPicPr>
        <p:blipFill>
          <a:blip r:embed="rId2"/>
          <a:stretch>
            <a:fillRect/>
          </a:stretch>
        </p:blipFill>
        <p:spPr>
          <a:xfrm>
            <a:off x="1137434" y="0"/>
            <a:ext cx="9917131" cy="6858000"/>
          </a:xfrm>
          <a:prstGeom prst="rect">
            <a:avLst/>
          </a:prstGeom>
        </p:spPr>
      </p:pic>
    </p:spTree>
    <p:extLst>
      <p:ext uri="{BB962C8B-B14F-4D97-AF65-F5344CB8AC3E}">
        <p14:creationId xmlns:p14="http://schemas.microsoft.com/office/powerpoint/2010/main" val="7680263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B7375E-A098-AFAB-3BA6-02524129DBC5}"/>
              </a:ext>
            </a:extLst>
          </p:cNvPr>
          <p:cNvPicPr>
            <a:picLocks noChangeAspect="1"/>
          </p:cNvPicPr>
          <p:nvPr/>
        </p:nvPicPr>
        <p:blipFill>
          <a:blip r:embed="rId2"/>
          <a:stretch>
            <a:fillRect/>
          </a:stretch>
        </p:blipFill>
        <p:spPr>
          <a:xfrm>
            <a:off x="1893522" y="1066377"/>
            <a:ext cx="6223550" cy="4604800"/>
          </a:xfrm>
          <a:prstGeom prst="rect">
            <a:avLst/>
          </a:prstGeom>
        </p:spPr>
      </p:pic>
      <p:sp>
        <p:nvSpPr>
          <p:cNvPr id="2" name="Footer Placeholder 1">
            <a:extLst>
              <a:ext uri="{FF2B5EF4-FFF2-40B4-BE49-F238E27FC236}">
                <a16:creationId xmlns:a16="http://schemas.microsoft.com/office/drawing/2014/main" id="{2CDC4F7C-25D0-5D15-BBA5-78374870C667}"/>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42379220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58F704-0962-4210-4856-E52C00672C57}"/>
              </a:ext>
            </a:extLst>
          </p:cNvPr>
          <p:cNvSpPr>
            <a:spLocks noGrp="1"/>
          </p:cNvSpPr>
          <p:nvPr>
            <p:ph type="title"/>
          </p:nvPr>
        </p:nvSpPr>
        <p:spPr>
          <a:xfrm>
            <a:off x="677334" y="609600"/>
            <a:ext cx="3147527" cy="5431762"/>
          </a:xfrm>
        </p:spPr>
        <p:txBody>
          <a:bodyPr vert="horz" lIns="91440" tIns="45720" rIns="91440" bIns="45720" rtlCol="0" anchor="ctr">
            <a:normAutofit/>
          </a:bodyPr>
          <a:lstStyle/>
          <a:p>
            <a:r>
              <a:rPr lang="en-US"/>
              <a:t>Contact Information</a:t>
            </a:r>
            <a:endParaRPr lang="en-US" dirty="0"/>
          </a:p>
        </p:txBody>
      </p:sp>
      <p:pic>
        <p:nvPicPr>
          <p:cNvPr id="2" name="Picture 1" descr="Graphical user interface&#10;&#10;Description automatically generated with medium confidence">
            <a:extLst>
              <a:ext uri="{FF2B5EF4-FFF2-40B4-BE49-F238E27FC236}">
                <a16:creationId xmlns:a16="http://schemas.microsoft.com/office/drawing/2014/main" id="{3B1C1BDB-E20D-F3B0-17B2-1AE63E1D7E64}"/>
              </a:ext>
            </a:extLst>
          </p:cNvPr>
          <p:cNvPicPr>
            <a:picLocks noChangeAspect="1"/>
          </p:cNvPicPr>
          <p:nvPr/>
        </p:nvPicPr>
        <p:blipFill>
          <a:blip r:embed="rId2"/>
          <a:stretch>
            <a:fillRect/>
          </a:stretch>
        </p:blipFill>
        <p:spPr>
          <a:xfrm>
            <a:off x="2654424" y="3982429"/>
            <a:ext cx="6240706" cy="2418271"/>
          </a:xfrm>
          <a:prstGeom prst="rect">
            <a:avLst/>
          </a:prstGeom>
        </p:spPr>
      </p:pic>
      <p:sp>
        <p:nvSpPr>
          <p:cNvPr id="5" name="TextBox 4">
            <a:extLst>
              <a:ext uri="{FF2B5EF4-FFF2-40B4-BE49-F238E27FC236}">
                <a16:creationId xmlns:a16="http://schemas.microsoft.com/office/drawing/2014/main" id="{3E6C0A68-0406-5C12-F1B6-14918AB6FAEC}"/>
              </a:ext>
            </a:extLst>
          </p:cNvPr>
          <p:cNvSpPr txBox="1"/>
          <p:nvPr/>
        </p:nvSpPr>
        <p:spPr>
          <a:xfrm>
            <a:off x="3439055" y="923227"/>
            <a:ext cx="5217539" cy="3205360"/>
          </a:xfrm>
          <a:prstGeom prst="rect">
            <a:avLst/>
          </a:prstGeom>
        </p:spPr>
        <p:txBody>
          <a:bodyPr vert="horz" lIns="91440" tIns="45720" rIns="91440" bIns="45720" rtlCol="0">
            <a:normAutofit/>
          </a:bodyPr>
          <a:lstStyle/>
          <a:p>
            <a:pPr>
              <a:spcBef>
                <a:spcPts val="1000"/>
              </a:spcBef>
              <a:buClr>
                <a:schemeClr val="accent1"/>
              </a:buClr>
              <a:buSzPct val="80000"/>
            </a:pPr>
            <a:r>
              <a:rPr lang="en-US" dirty="0">
                <a:solidFill>
                  <a:schemeClr val="tx1">
                    <a:lumMod val="75000"/>
                    <a:lumOff val="25000"/>
                  </a:schemeClr>
                </a:solidFill>
              </a:rPr>
              <a:t>Dan Sills</a:t>
            </a:r>
          </a:p>
          <a:p>
            <a:pPr>
              <a:spcBef>
                <a:spcPts val="1000"/>
              </a:spcBef>
              <a:buClr>
                <a:schemeClr val="accent1"/>
              </a:buClr>
              <a:buSzPct val="80000"/>
            </a:pPr>
            <a:r>
              <a:rPr lang="en-US" dirty="0">
                <a:solidFill>
                  <a:schemeClr val="tx1">
                    <a:lumMod val="75000"/>
                    <a:lumOff val="25000"/>
                  </a:schemeClr>
                </a:solidFill>
              </a:rPr>
              <a:t>Linda A. Moder</a:t>
            </a:r>
          </a:p>
          <a:p>
            <a:pPr>
              <a:spcBef>
                <a:spcPts val="1000"/>
              </a:spcBef>
              <a:buClr>
                <a:schemeClr val="accent1"/>
              </a:buClr>
              <a:buSzPct val="80000"/>
            </a:pPr>
            <a:r>
              <a:rPr lang="en-US" dirty="0">
                <a:solidFill>
                  <a:schemeClr val="tx1">
                    <a:lumMod val="75000"/>
                    <a:lumOff val="25000"/>
                  </a:schemeClr>
                </a:solidFill>
              </a:rPr>
              <a:t>O|MIGA, Inc</a:t>
            </a:r>
            <a:endParaRPr lang="en-US" dirty="0">
              <a:solidFill>
                <a:schemeClr val="tx1">
                  <a:lumMod val="75000"/>
                  <a:lumOff val="25000"/>
                </a:schemeClr>
              </a:solidFill>
              <a:hlinkClick r:id="rId3"/>
            </a:endParaRPr>
          </a:p>
          <a:p>
            <a:pPr>
              <a:spcBef>
                <a:spcPts val="1000"/>
              </a:spcBef>
              <a:buClr>
                <a:schemeClr val="accent1"/>
              </a:buClr>
              <a:buSzPct val="80000"/>
            </a:pPr>
            <a:r>
              <a:rPr lang="en-US" dirty="0">
                <a:solidFill>
                  <a:schemeClr val="tx1">
                    <a:lumMod val="75000"/>
                    <a:lumOff val="25000"/>
                  </a:schemeClr>
                </a:solidFill>
              </a:rPr>
              <a:t>314.499.8249</a:t>
            </a:r>
          </a:p>
          <a:p>
            <a:pPr>
              <a:spcBef>
                <a:spcPts val="1000"/>
              </a:spcBef>
              <a:buClr>
                <a:schemeClr val="accent1"/>
              </a:buClr>
              <a:buSzPct val="80000"/>
            </a:pPr>
            <a:r>
              <a:rPr lang="en-US" dirty="0">
                <a:solidFill>
                  <a:schemeClr val="tx1">
                    <a:lumMod val="75000"/>
                    <a:lumOff val="25000"/>
                  </a:schemeClr>
                </a:solidFill>
                <a:hlinkClick r:id="rId4"/>
              </a:rPr>
              <a:t>www.o-miga.com</a:t>
            </a:r>
            <a:endParaRPr lang="en-US" dirty="0">
              <a:solidFill>
                <a:schemeClr val="tx1">
                  <a:lumMod val="75000"/>
                  <a:lumOff val="25000"/>
                </a:schemeClr>
              </a:solidFill>
            </a:endParaRP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sp>
        <p:nvSpPr>
          <p:cNvPr id="3" name="Footer Placeholder 2">
            <a:extLst>
              <a:ext uri="{FF2B5EF4-FFF2-40B4-BE49-F238E27FC236}">
                <a16:creationId xmlns:a16="http://schemas.microsoft.com/office/drawing/2014/main" id="{D1883E7B-2BFB-3294-B763-64706E01DEC6}"/>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46941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D5DB6B-B435-41B9-894B-1A7037AE615E}"/>
              </a:ext>
            </a:extLst>
          </p:cNvPr>
          <p:cNvSpPr>
            <a:spLocks noGrp="1"/>
          </p:cNvSpPr>
          <p:nvPr>
            <p:ph type="title"/>
          </p:nvPr>
        </p:nvSpPr>
        <p:spPr>
          <a:xfrm>
            <a:off x="652481" y="1382486"/>
            <a:ext cx="3547581" cy="4093028"/>
          </a:xfrm>
        </p:spPr>
        <p:txBody>
          <a:bodyPr anchor="ctr">
            <a:normAutofit/>
          </a:bodyPr>
          <a:lstStyle/>
          <a:p>
            <a:r>
              <a:rPr lang="en-US" sz="4400">
                <a:ea typeface="+mj-lt"/>
                <a:cs typeface="+mj-lt"/>
              </a:rPr>
              <a:t>What is a Not For Profit (NFPO)</a:t>
            </a:r>
            <a:endParaRPr lang="en-US" sz="4400"/>
          </a:p>
        </p:txBody>
      </p:sp>
      <p:grpSp>
        <p:nvGrpSpPr>
          <p:cNvPr id="20" name="Group 19">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1" name="Straight Connector 20">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1" name="Rectangle 30">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E8B5EFE-561E-BFFA-4E29-F257688B3FBA}"/>
              </a:ext>
            </a:extLst>
          </p:cNvPr>
          <p:cNvGraphicFramePr>
            <a:graphicFrameLocks noGrp="1"/>
          </p:cNvGraphicFramePr>
          <p:nvPr>
            <p:ph idx="1"/>
            <p:extLst>
              <p:ext uri="{D42A27DB-BD31-4B8C-83A1-F6EECF244321}">
                <p14:modId xmlns:p14="http://schemas.microsoft.com/office/powerpoint/2010/main" val="420336007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010605AD-98F5-A7EE-F43A-DD5776C7B218}"/>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4077424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2CA47C-E6DD-DDFF-1B8A-CB4E15629172}"/>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4400"/>
              <a:t>What is a For Profit</a:t>
            </a:r>
          </a:p>
        </p:txBody>
      </p:sp>
      <p:grpSp>
        <p:nvGrpSpPr>
          <p:cNvPr id="24" name="Group 23">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5" name="Straight Connector 24">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5" name="Rectangle 34">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Box 3">
            <a:extLst>
              <a:ext uri="{FF2B5EF4-FFF2-40B4-BE49-F238E27FC236}">
                <a16:creationId xmlns:a16="http://schemas.microsoft.com/office/drawing/2014/main" id="{DB33D3CD-FA1C-3E72-6773-0EAE6A27D727}"/>
              </a:ext>
            </a:extLst>
          </p:cNvPr>
          <p:cNvGraphicFramePr/>
          <p:nvPr>
            <p:extLst>
              <p:ext uri="{D42A27DB-BD31-4B8C-83A1-F6EECF244321}">
                <p14:modId xmlns:p14="http://schemas.microsoft.com/office/powerpoint/2010/main" val="363944496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3F13A5AE-DC89-9E46-8E35-D935F16AE9B8}"/>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45591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08DC-09CE-4328-9F7D-2F234ACF9BE1}"/>
              </a:ext>
            </a:extLst>
          </p:cNvPr>
          <p:cNvSpPr>
            <a:spLocks noGrp="1"/>
          </p:cNvSpPr>
          <p:nvPr>
            <p:ph type="title"/>
          </p:nvPr>
        </p:nvSpPr>
        <p:spPr>
          <a:xfrm>
            <a:off x="523520" y="79883"/>
            <a:ext cx="4889922" cy="2964832"/>
          </a:xfrm>
        </p:spPr>
        <p:txBody>
          <a:bodyPr vert="horz" lIns="91440" tIns="45720" rIns="91440" bIns="45720" rtlCol="0" anchor="ctr">
            <a:normAutofit/>
          </a:bodyPr>
          <a:lstStyle/>
          <a:p>
            <a:r>
              <a:rPr lang="en-US" dirty="0"/>
              <a:t>Comparison Non-Profit and For Profit</a:t>
            </a:r>
          </a:p>
        </p:txBody>
      </p:sp>
      <p:sp>
        <p:nvSpPr>
          <p:cNvPr id="3" name="Content Placeholder 2">
            <a:extLst>
              <a:ext uri="{FF2B5EF4-FFF2-40B4-BE49-F238E27FC236}">
                <a16:creationId xmlns:a16="http://schemas.microsoft.com/office/drawing/2014/main" id="{B488A630-23E5-40B5-8C6B-C9B31B4D284E}"/>
              </a:ext>
            </a:extLst>
          </p:cNvPr>
          <p:cNvSpPr>
            <a:spLocks noGrp="1"/>
          </p:cNvSpPr>
          <p:nvPr>
            <p:ph sz="half" idx="1"/>
          </p:nvPr>
        </p:nvSpPr>
        <p:spPr>
          <a:xfrm>
            <a:off x="294921" y="2121090"/>
            <a:ext cx="5347120" cy="4603900"/>
          </a:xfrm>
        </p:spPr>
        <p:txBody>
          <a:bodyPr vert="horz" lIns="91440" tIns="45720" rIns="91440" bIns="45720" rtlCol="0" anchor="ctr">
            <a:normAutofit/>
          </a:bodyPr>
          <a:lstStyle/>
          <a:p>
            <a:pPr marL="0" indent="0">
              <a:buNone/>
            </a:pPr>
            <a:r>
              <a:rPr lang="en-US" sz="2000" b="1" dirty="0"/>
              <a:t>Non-Profit</a:t>
            </a:r>
            <a:r>
              <a:rPr lang="en-US" dirty="0"/>
              <a:t>	</a:t>
            </a:r>
          </a:p>
          <a:p>
            <a:pPr marL="685800" lvl="1"/>
            <a:r>
              <a:rPr lang="en-US" dirty="0"/>
              <a:t>Aim is to improve society’s well being</a:t>
            </a:r>
          </a:p>
          <a:p>
            <a:pPr marL="685800" lvl="1"/>
            <a:r>
              <a:rPr lang="en-US" dirty="0"/>
              <a:t>Not owned by anyone</a:t>
            </a:r>
          </a:p>
          <a:p>
            <a:pPr marL="685800" lvl="1"/>
            <a:r>
              <a:rPr lang="en-US" dirty="0"/>
              <a:t>Does not pay out dividends or profit</a:t>
            </a:r>
          </a:p>
          <a:p>
            <a:pPr marL="685800" lvl="1"/>
            <a:r>
              <a:rPr lang="en-US" dirty="0"/>
              <a:t>Income utilized to pay for organization’s activities and meet expenses</a:t>
            </a:r>
          </a:p>
          <a:p>
            <a:pPr marL="685800" lvl="1"/>
            <a:r>
              <a:rPr lang="en-US" dirty="0"/>
              <a:t>Exempt from income taxes</a:t>
            </a:r>
          </a:p>
          <a:p>
            <a:pPr marL="685800" lvl="1"/>
            <a:endParaRPr lang="en-US" dirty="0"/>
          </a:p>
        </p:txBody>
      </p:sp>
      <p:sp>
        <p:nvSpPr>
          <p:cNvPr id="4" name="TextBox 3">
            <a:extLst>
              <a:ext uri="{FF2B5EF4-FFF2-40B4-BE49-F238E27FC236}">
                <a16:creationId xmlns:a16="http://schemas.microsoft.com/office/drawing/2014/main" id="{A374A15F-EF6B-F8CA-A61F-963F4DC172BE}"/>
              </a:ext>
            </a:extLst>
          </p:cNvPr>
          <p:cNvSpPr txBox="1"/>
          <p:nvPr/>
        </p:nvSpPr>
        <p:spPr>
          <a:xfrm>
            <a:off x="5115409" y="3044715"/>
            <a:ext cx="5642043" cy="2421176"/>
          </a:xfrm>
          <a:prstGeom prst="rect">
            <a:avLst/>
          </a:prstGeom>
          <a:noFill/>
        </p:spPr>
        <p:txBody>
          <a:bodyPr wrap="square" rtlCol="0">
            <a:spAutoFit/>
          </a:bodyPr>
          <a:lstStyle/>
          <a:p>
            <a:r>
              <a:rPr lang="en-US" sz="2000" b="1" dirty="0"/>
              <a:t>For Profit</a:t>
            </a:r>
          </a:p>
          <a:p>
            <a:pPr marL="685800" lvl="1" indent="-285750">
              <a:spcBef>
                <a:spcPts val="1000"/>
              </a:spcBef>
              <a:buClr>
                <a:schemeClr val="accent1"/>
              </a:buClr>
              <a:buSzPct val="80000"/>
              <a:buFont typeface="Wingdings 3" charset="2"/>
              <a:buChar char=""/>
            </a:pPr>
            <a:r>
              <a:rPr lang="en-US" sz="1600" dirty="0">
                <a:solidFill>
                  <a:schemeClr val="tx1">
                    <a:lumMod val="75000"/>
                    <a:lumOff val="25000"/>
                  </a:schemeClr>
                </a:solidFill>
              </a:rPr>
              <a:t>Aim is to maximize profits</a:t>
            </a:r>
          </a:p>
          <a:p>
            <a:pPr marL="685800" lvl="1" indent="-285750">
              <a:spcBef>
                <a:spcPts val="1000"/>
              </a:spcBef>
              <a:buClr>
                <a:schemeClr val="accent1"/>
              </a:buClr>
              <a:buSzPct val="80000"/>
              <a:buFont typeface="Wingdings 3" charset="2"/>
              <a:buChar char=""/>
            </a:pPr>
            <a:r>
              <a:rPr lang="en-US" sz="1600" dirty="0">
                <a:solidFill>
                  <a:schemeClr val="tx1">
                    <a:lumMod val="75000"/>
                    <a:lumOff val="25000"/>
                  </a:schemeClr>
                </a:solidFill>
              </a:rPr>
              <a:t>Owned by shareholders/partners/members</a:t>
            </a:r>
          </a:p>
          <a:p>
            <a:pPr marL="685800" lvl="1" indent="-285750">
              <a:spcBef>
                <a:spcPts val="1000"/>
              </a:spcBef>
              <a:buClr>
                <a:schemeClr val="accent1"/>
              </a:buClr>
              <a:buSzPct val="80000"/>
              <a:buFont typeface="Wingdings 3" charset="2"/>
              <a:buChar char=""/>
            </a:pPr>
            <a:r>
              <a:rPr lang="en-US" sz="1600" dirty="0">
                <a:solidFill>
                  <a:schemeClr val="tx1">
                    <a:lumMod val="75000"/>
                    <a:lumOff val="25000"/>
                  </a:schemeClr>
                </a:solidFill>
              </a:rPr>
              <a:t>Can pay out dividends to shareholders/profit sharing to employees</a:t>
            </a:r>
          </a:p>
          <a:p>
            <a:pPr marL="685800" lvl="1" indent="-285750">
              <a:spcBef>
                <a:spcPts val="1000"/>
              </a:spcBef>
              <a:buClr>
                <a:schemeClr val="accent1"/>
              </a:buClr>
              <a:buSzPct val="80000"/>
              <a:buFont typeface="Wingdings 3" charset="2"/>
              <a:buChar char=""/>
            </a:pPr>
            <a:r>
              <a:rPr lang="en-US" sz="1600" dirty="0">
                <a:solidFill>
                  <a:schemeClr val="tx1">
                    <a:lumMod val="75000"/>
                    <a:lumOff val="25000"/>
                  </a:schemeClr>
                </a:solidFill>
              </a:rPr>
              <a:t>Pay taxes</a:t>
            </a:r>
          </a:p>
          <a:p>
            <a:endParaRPr lang="en-US" dirty="0"/>
          </a:p>
        </p:txBody>
      </p:sp>
      <p:sp>
        <p:nvSpPr>
          <p:cNvPr id="5" name="Footer Placeholder 4">
            <a:extLst>
              <a:ext uri="{FF2B5EF4-FFF2-40B4-BE49-F238E27FC236}">
                <a16:creationId xmlns:a16="http://schemas.microsoft.com/office/drawing/2014/main" id="{86777DC7-D231-3BB9-1F88-47673DF0F601}"/>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6179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2121-607D-5E48-D525-BEB2577D3E6B}"/>
              </a:ext>
            </a:extLst>
          </p:cNvPr>
          <p:cNvSpPr>
            <a:spLocks noGrp="1"/>
          </p:cNvSpPr>
          <p:nvPr>
            <p:ph type="title"/>
          </p:nvPr>
        </p:nvSpPr>
        <p:spPr/>
        <p:txBody>
          <a:bodyPr/>
          <a:lstStyle/>
          <a:p>
            <a:r>
              <a:rPr lang="en-US"/>
              <a:t>Unrelated Business Income</a:t>
            </a:r>
            <a:endParaRPr lang="en-US" dirty="0"/>
          </a:p>
        </p:txBody>
      </p:sp>
      <p:sp>
        <p:nvSpPr>
          <p:cNvPr id="3" name="Footer Placeholder 2">
            <a:extLst>
              <a:ext uri="{FF2B5EF4-FFF2-40B4-BE49-F238E27FC236}">
                <a16:creationId xmlns:a16="http://schemas.microsoft.com/office/drawing/2014/main" id="{6B4A67CF-3224-51F1-4A52-EA51A884400A}"/>
              </a:ext>
            </a:extLst>
          </p:cNvPr>
          <p:cNvSpPr>
            <a:spLocks noGrp="1"/>
          </p:cNvSpPr>
          <p:nvPr>
            <p:ph type="ftr" sz="quarter" idx="11"/>
          </p:nvPr>
        </p:nvSpPr>
        <p:spPr>
          <a:xfrm>
            <a:off x="677334" y="6065837"/>
            <a:ext cx="6297612" cy="365125"/>
          </a:xfrm>
        </p:spPr>
        <p:txBody>
          <a:bodyPr/>
          <a:lstStyle/>
          <a:p>
            <a:r>
              <a:rPr lang="en-US" dirty="0"/>
              <a:t>Copyright </a:t>
            </a:r>
            <a:r>
              <a:rPr lang="en-US" dirty="0" err="1"/>
              <a:t>O|Miga</a:t>
            </a:r>
            <a:r>
              <a:rPr lang="en-US" dirty="0"/>
              <a:t>, Inc 2024</a:t>
            </a:r>
          </a:p>
        </p:txBody>
      </p:sp>
      <p:sp>
        <p:nvSpPr>
          <p:cNvPr id="5" name="TextBox 4">
            <a:extLst>
              <a:ext uri="{FF2B5EF4-FFF2-40B4-BE49-F238E27FC236}">
                <a16:creationId xmlns:a16="http://schemas.microsoft.com/office/drawing/2014/main" id="{C78F7C5C-0AB4-1FA5-6332-F11F98B6EE45}"/>
              </a:ext>
            </a:extLst>
          </p:cNvPr>
          <p:cNvSpPr txBox="1"/>
          <p:nvPr/>
        </p:nvSpPr>
        <p:spPr>
          <a:xfrm>
            <a:off x="1032168" y="1657883"/>
            <a:ext cx="8171654" cy="2687531"/>
          </a:xfrm>
          <a:prstGeom prst="rect">
            <a:avLst/>
          </a:prstGeom>
          <a:noFill/>
        </p:spPr>
        <p:txBody>
          <a:bodyPr wrap="square">
            <a:spAutoFit/>
          </a:bodyPr>
          <a:lstStyle/>
          <a:p>
            <a:pPr marL="0" marR="0">
              <a:lnSpc>
                <a:spcPct val="107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Many nonprofit organizations have embraced more diverse revenue streams in recent years in an effort to diversify. While a significant net positive for many, this move may open your organization up to </a:t>
            </a:r>
            <a:r>
              <a:rPr lang="en-US" sz="2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Unrelated Business Income Tax (UBIT)</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Determining whether an activity qualifies as UBI demands that your organization understands the facts and circumstances of the activity. There are no specific rules: an activity considered UBI in one organization may not be considered UBI in another due to differing facts and circumstances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99673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A398-E977-9B46-36F0-CE05A5346BF8}"/>
              </a:ext>
            </a:extLst>
          </p:cNvPr>
          <p:cNvSpPr>
            <a:spLocks noGrp="1"/>
          </p:cNvSpPr>
          <p:nvPr>
            <p:ph type="title"/>
          </p:nvPr>
        </p:nvSpPr>
        <p:spPr>
          <a:xfrm>
            <a:off x="677334" y="609600"/>
            <a:ext cx="7526630" cy="365125"/>
          </a:xfrm>
        </p:spPr>
        <p:txBody>
          <a:bodyPr>
            <a:normAutofit fontScale="90000"/>
          </a:bodyPr>
          <a:lstStyle/>
          <a:p>
            <a:pPr marL="0" marR="0">
              <a:lnSpc>
                <a:spcPct val="107000"/>
              </a:lnSpc>
              <a:spcBef>
                <a:spcPts val="0"/>
              </a:spcBef>
              <a:spcAft>
                <a:spcPts val="800"/>
              </a:spcAft>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Three criteria determine whether the income from an activity is considered taxable:</a:t>
            </a:r>
            <a:b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br>
            <a:b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br>
            <a:endParaRPr lang="en-US" dirty="0">
              <a:solidFill>
                <a:schemeClr val="tx1"/>
              </a:solidFill>
            </a:endParaRPr>
          </a:p>
        </p:txBody>
      </p:sp>
      <p:sp>
        <p:nvSpPr>
          <p:cNvPr id="3" name="Footer Placeholder 2">
            <a:extLst>
              <a:ext uri="{FF2B5EF4-FFF2-40B4-BE49-F238E27FC236}">
                <a16:creationId xmlns:a16="http://schemas.microsoft.com/office/drawing/2014/main" id="{E87DAB57-BB62-7166-7F55-3EC9643F7263}"/>
              </a:ext>
            </a:extLst>
          </p:cNvPr>
          <p:cNvSpPr>
            <a:spLocks noGrp="1"/>
          </p:cNvSpPr>
          <p:nvPr>
            <p:ph type="ftr" sz="quarter" idx="11"/>
          </p:nvPr>
        </p:nvSpPr>
        <p:spPr/>
        <p:txBody>
          <a:bodyPr/>
          <a:lstStyle/>
          <a:p>
            <a:r>
              <a:rPr lang="en-US"/>
              <a:t>Copyright O|Miga, Inc 2024</a:t>
            </a:r>
            <a:endParaRPr lang="en-US" dirty="0"/>
          </a:p>
        </p:txBody>
      </p:sp>
      <p:sp>
        <p:nvSpPr>
          <p:cNvPr id="12" name="TextBox 11">
            <a:extLst>
              <a:ext uri="{FF2B5EF4-FFF2-40B4-BE49-F238E27FC236}">
                <a16:creationId xmlns:a16="http://schemas.microsoft.com/office/drawing/2014/main" id="{3321485B-23F1-E8AA-E06D-D598F5EAB8FF}"/>
              </a:ext>
            </a:extLst>
          </p:cNvPr>
          <p:cNvSpPr txBox="1"/>
          <p:nvPr/>
        </p:nvSpPr>
        <p:spPr>
          <a:xfrm>
            <a:off x="897309" y="1187865"/>
            <a:ext cx="6708449" cy="4031873"/>
          </a:xfrm>
          <a:prstGeom prst="rect">
            <a:avLst/>
          </a:prstGeom>
          <a:noFill/>
        </p:spPr>
        <p:txBody>
          <a:bodyPr wrap="square" rtlCol="0">
            <a:spAutoFit/>
          </a:bodyPr>
          <a:lstStyle/>
          <a:p>
            <a:r>
              <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Is the income from a trade or business?</a:t>
            </a:r>
            <a: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b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br>
            <a: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The activity has to generate income. If an activity consistently generates losses and the organization does not expect it to be profitable, it’s not considered a trade or business and is therefore not UBI. </a:t>
            </a:r>
            <a:b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br>
            <a:b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br>
            <a:r>
              <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Is the activity regularly carried on?</a:t>
            </a:r>
            <a: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b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br>
            <a: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If an organization devotes the same amount of time to an activity that a for-profit business would spend, it may be considered UBI. </a:t>
            </a:r>
            <a:b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br>
            <a:b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br>
            <a:r>
              <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Is the activity related to your exempt purpose?</a:t>
            </a:r>
            <a: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b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br>
            <a: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Some activities, such as selling replicas of artwork in a museum gift shop, are typically considered to be related to the organization’s tax-exempt purpose and would not be considered UBI. </a:t>
            </a:r>
            <a:b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br>
            <a: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Others, such as renting out a parking lot for a nearby event, are not related and are therefore typically considered UBI. </a:t>
            </a:r>
            <a:b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br>
            <a:endParaRPr lang="en-US" sz="1600" dirty="0"/>
          </a:p>
        </p:txBody>
      </p:sp>
    </p:spTree>
    <p:extLst>
      <p:ext uri="{BB962C8B-B14F-4D97-AF65-F5344CB8AC3E}">
        <p14:creationId xmlns:p14="http://schemas.microsoft.com/office/powerpoint/2010/main" val="2863281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AD359F-B616-AB33-9C8B-3E0A4FF8D19E}"/>
              </a:ext>
            </a:extLst>
          </p:cNvPr>
          <p:cNvSpPr>
            <a:spLocks noGrp="1"/>
          </p:cNvSpPr>
          <p:nvPr>
            <p:ph type="ftr" sz="quarter" idx="11"/>
          </p:nvPr>
        </p:nvSpPr>
        <p:spPr/>
        <p:txBody>
          <a:bodyPr/>
          <a:lstStyle/>
          <a:p>
            <a:r>
              <a:rPr lang="en-US"/>
              <a:t>Copyright O|Miga, Inc 2024</a:t>
            </a:r>
            <a:endParaRPr lang="en-US" dirty="0"/>
          </a:p>
        </p:txBody>
      </p:sp>
      <p:sp>
        <p:nvSpPr>
          <p:cNvPr id="4" name="TextBox 3">
            <a:extLst>
              <a:ext uri="{FF2B5EF4-FFF2-40B4-BE49-F238E27FC236}">
                <a16:creationId xmlns:a16="http://schemas.microsoft.com/office/drawing/2014/main" id="{AA101693-1346-5C62-755E-9B6CC1310004}"/>
              </a:ext>
            </a:extLst>
          </p:cNvPr>
          <p:cNvSpPr txBox="1"/>
          <p:nvPr/>
        </p:nvSpPr>
        <p:spPr>
          <a:xfrm>
            <a:off x="1025495" y="1093862"/>
            <a:ext cx="8127050" cy="3046988"/>
          </a:xfrm>
          <a:prstGeom prst="rect">
            <a:avLst/>
          </a:prstGeom>
          <a:noFill/>
        </p:spPr>
        <p:txBody>
          <a:bodyPr wrap="square">
            <a:spAutoFit/>
          </a:bodyPr>
          <a:lstStyle/>
          <a:p>
            <a:pPr algn="l"/>
            <a:r>
              <a:rPr lang="en-US" sz="2400" b="1" i="0" dirty="0">
                <a:solidFill>
                  <a:srgbClr val="860038"/>
                </a:solidFill>
                <a:effectLst/>
                <a:latin typeface="Roboto Slab" pitchFamily="2" charset="0"/>
              </a:rPr>
              <a:t>The IRS defines UBI</a:t>
            </a:r>
          </a:p>
          <a:p>
            <a:pPr algn="l"/>
            <a:endParaRPr lang="en-US" sz="2400" b="0" i="0" dirty="0">
              <a:solidFill>
                <a:srgbClr val="860038"/>
              </a:solidFill>
              <a:effectLst/>
              <a:latin typeface="Roboto Slab" pitchFamily="2" charset="0"/>
            </a:endParaRPr>
          </a:p>
          <a:p>
            <a:pPr algn="l"/>
            <a:r>
              <a:rPr lang="en-US" sz="2400" b="0" i="0" dirty="0">
                <a:solidFill>
                  <a:srgbClr val="6D6C6C"/>
                </a:solidFill>
                <a:effectLst/>
                <a:latin typeface="Nunito Sans" pitchFamily="2" charset="0"/>
              </a:rPr>
              <a:t>According to the IRS, an activity generally is an unrelated business and its income, therefore, is subject to UBI tax if the activity is a</a:t>
            </a:r>
            <a:r>
              <a:rPr lang="en-US" sz="2400" b="0" i="1" dirty="0">
                <a:solidFill>
                  <a:srgbClr val="6D6C6C"/>
                </a:solidFill>
                <a:effectLst/>
                <a:latin typeface="Nunito Sans" pitchFamily="2" charset="0"/>
              </a:rPr>
              <a:t> </a:t>
            </a:r>
            <a:r>
              <a:rPr lang="en-US" sz="2400" b="0" i="1" u="sng" dirty="0">
                <a:solidFill>
                  <a:srgbClr val="6D6C6C"/>
                </a:solidFill>
                <a:effectLst/>
                <a:latin typeface="Nunito Sans" pitchFamily="2" charset="0"/>
              </a:rPr>
              <a:t>trade or business</a:t>
            </a:r>
            <a:r>
              <a:rPr lang="en-US" sz="2400" b="0" i="0" u="sng" dirty="0">
                <a:solidFill>
                  <a:srgbClr val="6D6C6C"/>
                </a:solidFill>
                <a:effectLst/>
                <a:latin typeface="Nunito Sans" pitchFamily="2" charset="0"/>
              </a:rPr>
              <a:t> </a:t>
            </a:r>
            <a:r>
              <a:rPr lang="en-US" sz="2400" b="0" i="0" dirty="0">
                <a:solidFill>
                  <a:srgbClr val="6D6C6C"/>
                </a:solidFill>
                <a:effectLst/>
                <a:latin typeface="Nunito Sans" pitchFamily="2" charset="0"/>
              </a:rPr>
              <a:t>carried on </a:t>
            </a:r>
            <a:r>
              <a:rPr lang="en-US" sz="2400" b="0" i="1" u="sng" dirty="0">
                <a:solidFill>
                  <a:srgbClr val="6D6C6C"/>
                </a:solidFill>
                <a:effectLst/>
                <a:latin typeface="Nunito Sans" pitchFamily="2" charset="0"/>
              </a:rPr>
              <a:t>regularly</a:t>
            </a:r>
            <a:r>
              <a:rPr lang="en-US" sz="2400" b="0" i="0" u="sng" dirty="0">
                <a:solidFill>
                  <a:srgbClr val="6D6C6C"/>
                </a:solidFill>
                <a:effectLst/>
                <a:latin typeface="Nunito Sans" pitchFamily="2" charset="0"/>
              </a:rPr>
              <a:t>,</a:t>
            </a:r>
            <a:r>
              <a:rPr lang="en-US" sz="2400" b="0" i="0" dirty="0">
                <a:solidFill>
                  <a:srgbClr val="6D6C6C"/>
                </a:solidFill>
                <a:effectLst/>
                <a:latin typeface="Nunito Sans" pitchFamily="2" charset="0"/>
              </a:rPr>
              <a:t> and </a:t>
            </a:r>
            <a:r>
              <a:rPr lang="en-US" sz="2400" b="0" i="1" u="sng" dirty="0">
                <a:solidFill>
                  <a:srgbClr val="6D6C6C"/>
                </a:solidFill>
                <a:effectLst/>
                <a:latin typeface="Nunito Sans" pitchFamily="2" charset="0"/>
              </a:rPr>
              <a:t>not substantially related</a:t>
            </a:r>
            <a:r>
              <a:rPr lang="en-US" sz="2400" b="0" i="0" u="sng" dirty="0">
                <a:solidFill>
                  <a:srgbClr val="6D6C6C"/>
                </a:solidFill>
                <a:effectLst/>
                <a:latin typeface="Nunito Sans" pitchFamily="2" charset="0"/>
              </a:rPr>
              <a:t> </a:t>
            </a:r>
            <a:r>
              <a:rPr lang="en-US" sz="2400" b="0" i="0" dirty="0">
                <a:solidFill>
                  <a:srgbClr val="6D6C6C"/>
                </a:solidFill>
                <a:effectLst/>
                <a:latin typeface="Nunito Sans" pitchFamily="2" charset="0"/>
              </a:rPr>
              <a:t>to furthering your nonprofit’s exempt purpose. Typically, all three factors must exist for the income to be considered UBI.</a:t>
            </a:r>
          </a:p>
        </p:txBody>
      </p:sp>
    </p:spTree>
    <p:extLst>
      <p:ext uri="{BB962C8B-B14F-4D97-AF65-F5344CB8AC3E}">
        <p14:creationId xmlns:p14="http://schemas.microsoft.com/office/powerpoint/2010/main" val="365827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DDACAE0-3044-6310-8AE2-A7A6BF539E95}"/>
              </a:ext>
            </a:extLst>
          </p:cNvPr>
          <p:cNvSpPr>
            <a:spLocks noGrp="1"/>
          </p:cNvSpPr>
          <p:nvPr>
            <p:ph type="ftr" sz="quarter" idx="11"/>
          </p:nvPr>
        </p:nvSpPr>
        <p:spPr>
          <a:xfrm>
            <a:off x="653889" y="6411619"/>
            <a:ext cx="6297612" cy="365125"/>
          </a:xfrm>
        </p:spPr>
        <p:txBody>
          <a:bodyPr>
            <a:normAutofit/>
          </a:bodyPr>
          <a:lstStyle/>
          <a:p>
            <a:pPr>
              <a:spcAft>
                <a:spcPts val="600"/>
              </a:spcAft>
            </a:pPr>
            <a:r>
              <a:rPr lang="en-US">
                <a:solidFill>
                  <a:srgbClr val="FFFFFF"/>
                </a:solidFill>
              </a:rPr>
              <a:t>Copyright O|Miga, Inc 2024</a:t>
            </a:r>
          </a:p>
        </p:txBody>
      </p:sp>
      <p:pic>
        <p:nvPicPr>
          <p:cNvPr id="5" name="Picture 4" descr="Cartoon of people sitting at a table talking to each other&#10;&#10;Description automatically generated">
            <a:extLst>
              <a:ext uri="{FF2B5EF4-FFF2-40B4-BE49-F238E27FC236}">
                <a16:creationId xmlns:a16="http://schemas.microsoft.com/office/drawing/2014/main" id="{3C0C8132-165C-D1F0-4040-555EAC5B9929}"/>
              </a:ext>
            </a:extLst>
          </p:cNvPr>
          <p:cNvPicPr>
            <a:picLocks noChangeAspect="1"/>
          </p:cNvPicPr>
          <p:nvPr/>
        </p:nvPicPr>
        <p:blipFill>
          <a:blip r:embed="rId2"/>
          <a:stretch>
            <a:fillRect/>
          </a:stretch>
        </p:blipFill>
        <p:spPr>
          <a:xfrm>
            <a:off x="3152394" y="1179406"/>
            <a:ext cx="5943600" cy="4490720"/>
          </a:xfrm>
          <a:prstGeom prst="rect">
            <a:avLst/>
          </a:prstGeom>
        </p:spPr>
      </p:pic>
    </p:spTree>
    <p:extLst>
      <p:ext uri="{BB962C8B-B14F-4D97-AF65-F5344CB8AC3E}">
        <p14:creationId xmlns:p14="http://schemas.microsoft.com/office/powerpoint/2010/main" val="294008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F1A7-7419-4FDF-BFA2-936534A1A24B}"/>
              </a:ext>
            </a:extLst>
          </p:cNvPr>
          <p:cNvSpPr>
            <a:spLocks noGrp="1"/>
          </p:cNvSpPr>
          <p:nvPr>
            <p:ph type="title"/>
          </p:nvPr>
        </p:nvSpPr>
        <p:spPr>
          <a:xfrm>
            <a:off x="828147" y="2863850"/>
            <a:ext cx="8596668" cy="1320800"/>
          </a:xfrm>
        </p:spPr>
        <p:txBody>
          <a:bodyPr>
            <a:normAutofit/>
          </a:bodyPr>
          <a:lstStyle/>
          <a:p>
            <a:pPr algn="ctr"/>
            <a:r>
              <a:rPr lang="en-US" sz="7200" dirty="0"/>
              <a:t>Introductions</a:t>
            </a:r>
          </a:p>
        </p:txBody>
      </p:sp>
      <p:sp>
        <p:nvSpPr>
          <p:cNvPr id="3" name="Content Placeholder 2">
            <a:extLst>
              <a:ext uri="{FF2B5EF4-FFF2-40B4-BE49-F238E27FC236}">
                <a16:creationId xmlns:a16="http://schemas.microsoft.com/office/drawing/2014/main" id="{11B51477-5854-4A88-B52E-D4F41D6A34C9}"/>
              </a:ext>
            </a:extLst>
          </p:cNvPr>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endParaRPr lang="en-US" sz="2400" dirty="0"/>
          </a:p>
        </p:txBody>
      </p:sp>
      <p:sp>
        <p:nvSpPr>
          <p:cNvPr id="4" name="Footer Placeholder 3">
            <a:extLst>
              <a:ext uri="{FF2B5EF4-FFF2-40B4-BE49-F238E27FC236}">
                <a16:creationId xmlns:a16="http://schemas.microsoft.com/office/drawing/2014/main" id="{8896E80B-2B3C-FB6E-E770-41449CC2781A}"/>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853721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7C50-ADEF-EA7A-0C1E-1185A892696D}"/>
              </a:ext>
            </a:extLst>
          </p:cNvPr>
          <p:cNvSpPr>
            <a:spLocks noGrp="1"/>
          </p:cNvSpPr>
          <p:nvPr>
            <p:ph type="title"/>
          </p:nvPr>
        </p:nvSpPr>
        <p:spPr/>
        <p:txBody>
          <a:bodyPr/>
          <a:lstStyle/>
          <a:p>
            <a:r>
              <a:rPr lang="en-US" dirty="0"/>
              <a:t>Governance</a:t>
            </a:r>
          </a:p>
        </p:txBody>
      </p:sp>
      <p:pic>
        <p:nvPicPr>
          <p:cNvPr id="4" name="Picture 3">
            <a:extLst>
              <a:ext uri="{FF2B5EF4-FFF2-40B4-BE49-F238E27FC236}">
                <a16:creationId xmlns:a16="http://schemas.microsoft.com/office/drawing/2014/main" id="{E15E8BE4-2D1B-0094-423A-B5F05B0ECC95}"/>
              </a:ext>
            </a:extLst>
          </p:cNvPr>
          <p:cNvPicPr>
            <a:picLocks noChangeAspect="1"/>
          </p:cNvPicPr>
          <p:nvPr/>
        </p:nvPicPr>
        <p:blipFill>
          <a:blip r:embed="rId2"/>
          <a:stretch>
            <a:fillRect/>
          </a:stretch>
        </p:blipFill>
        <p:spPr>
          <a:xfrm>
            <a:off x="2093953" y="1371809"/>
            <a:ext cx="5763429" cy="3896269"/>
          </a:xfrm>
          <a:prstGeom prst="rect">
            <a:avLst/>
          </a:prstGeom>
        </p:spPr>
      </p:pic>
      <p:sp>
        <p:nvSpPr>
          <p:cNvPr id="3" name="Footer Placeholder 2">
            <a:extLst>
              <a:ext uri="{FF2B5EF4-FFF2-40B4-BE49-F238E27FC236}">
                <a16:creationId xmlns:a16="http://schemas.microsoft.com/office/drawing/2014/main" id="{DFDBEB73-4C33-B7B1-BBF8-43478D876847}"/>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64133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7C50-ADEF-EA7A-0C1E-1185A892696D}"/>
              </a:ext>
            </a:extLst>
          </p:cNvPr>
          <p:cNvSpPr>
            <a:spLocks noGrp="1"/>
          </p:cNvSpPr>
          <p:nvPr>
            <p:ph type="title"/>
          </p:nvPr>
        </p:nvSpPr>
        <p:spPr/>
        <p:txBody>
          <a:bodyPr/>
          <a:lstStyle/>
          <a:p>
            <a:r>
              <a:rPr lang="en-US" dirty="0"/>
              <a:t>Governance</a:t>
            </a:r>
          </a:p>
        </p:txBody>
      </p:sp>
      <p:sp>
        <p:nvSpPr>
          <p:cNvPr id="5" name="TextBox 4">
            <a:extLst>
              <a:ext uri="{FF2B5EF4-FFF2-40B4-BE49-F238E27FC236}">
                <a16:creationId xmlns:a16="http://schemas.microsoft.com/office/drawing/2014/main" id="{C498F4AD-DC4C-0FB5-A4D0-AF4858591824}"/>
              </a:ext>
            </a:extLst>
          </p:cNvPr>
          <p:cNvSpPr txBox="1"/>
          <p:nvPr/>
        </p:nvSpPr>
        <p:spPr>
          <a:xfrm>
            <a:off x="677334" y="1197287"/>
            <a:ext cx="7198423" cy="4770537"/>
          </a:xfrm>
          <a:prstGeom prst="rect">
            <a:avLst/>
          </a:prstGeom>
          <a:noFill/>
        </p:spPr>
        <p:txBody>
          <a:bodyPr wrap="square">
            <a:spAutoFit/>
          </a:bodyPr>
          <a:lstStyle/>
          <a:p>
            <a:r>
              <a:rPr lang="en-US" sz="1600" b="0" i="0" dirty="0">
                <a:solidFill>
                  <a:srgbClr val="222222"/>
                </a:solidFill>
                <a:effectLst/>
                <a:latin typeface="Museo Sans"/>
              </a:rPr>
              <a:t>Nonprofit governance simply means how the nonprofit is administered. </a:t>
            </a:r>
          </a:p>
          <a:p>
            <a:endParaRPr lang="en-US" sz="1600" b="0" i="0" dirty="0">
              <a:solidFill>
                <a:srgbClr val="222222"/>
              </a:solidFill>
              <a:effectLst/>
              <a:latin typeface="Museo Sans"/>
            </a:endParaRPr>
          </a:p>
          <a:p>
            <a:r>
              <a:rPr lang="en-US" sz="1600" b="0" i="0" dirty="0">
                <a:solidFill>
                  <a:srgbClr val="222222"/>
                </a:solidFill>
                <a:effectLst/>
                <a:latin typeface="Museo Sans"/>
              </a:rPr>
              <a:t>The key players in a nonprofit organization are </a:t>
            </a:r>
          </a:p>
          <a:p>
            <a:pPr marL="742950" lvl="1" indent="-285750">
              <a:buFont typeface="Arial" panose="020B0604020202020204" pitchFamily="34" charset="0"/>
              <a:buChar char="•"/>
            </a:pPr>
            <a:r>
              <a:rPr lang="en-US" sz="1600" b="0" i="0" dirty="0">
                <a:solidFill>
                  <a:srgbClr val="222222"/>
                </a:solidFill>
                <a:effectLst/>
                <a:latin typeface="Museo Sans"/>
              </a:rPr>
              <a:t>the directors, </a:t>
            </a:r>
          </a:p>
          <a:p>
            <a:pPr marL="742950" lvl="1" indent="-285750">
              <a:buFont typeface="Arial" panose="020B0604020202020204" pitchFamily="34" charset="0"/>
              <a:buChar char="•"/>
            </a:pPr>
            <a:r>
              <a:rPr lang="en-US" sz="1600" b="0" i="0" dirty="0">
                <a:solidFill>
                  <a:srgbClr val="222222"/>
                </a:solidFill>
                <a:effectLst/>
                <a:latin typeface="Museo Sans"/>
              </a:rPr>
              <a:t>officers, </a:t>
            </a:r>
          </a:p>
          <a:p>
            <a:pPr marL="742950" lvl="1" indent="-285750">
              <a:buFont typeface="Arial" panose="020B0604020202020204" pitchFamily="34" charset="0"/>
              <a:buChar char="•"/>
            </a:pPr>
            <a:r>
              <a:rPr lang="en-US" sz="1600" b="0" i="0" dirty="0">
                <a:solidFill>
                  <a:srgbClr val="222222"/>
                </a:solidFill>
                <a:effectLst/>
                <a:latin typeface="Museo Sans"/>
              </a:rPr>
              <a:t>committees, </a:t>
            </a:r>
          </a:p>
          <a:p>
            <a:pPr marL="742950" lvl="1" indent="-285750">
              <a:buFont typeface="Arial" panose="020B0604020202020204" pitchFamily="34" charset="0"/>
              <a:buChar char="•"/>
            </a:pPr>
            <a:r>
              <a:rPr lang="en-US" sz="1600" b="0" i="0" dirty="0">
                <a:solidFill>
                  <a:srgbClr val="222222"/>
                </a:solidFill>
                <a:effectLst/>
                <a:latin typeface="Museo Sans"/>
              </a:rPr>
              <a:t>members, </a:t>
            </a:r>
          </a:p>
          <a:p>
            <a:pPr marL="742950" lvl="1" indent="-285750">
              <a:buFont typeface="Arial" panose="020B0604020202020204" pitchFamily="34" charset="0"/>
              <a:buChar char="•"/>
            </a:pPr>
            <a:r>
              <a:rPr lang="en-US" sz="1600" b="0" i="0" dirty="0">
                <a:solidFill>
                  <a:srgbClr val="222222"/>
                </a:solidFill>
                <a:effectLst/>
                <a:latin typeface="Museo Sans"/>
              </a:rPr>
              <a:t>executive director, </a:t>
            </a:r>
          </a:p>
          <a:p>
            <a:pPr marL="742950" lvl="1" indent="-285750">
              <a:buFont typeface="Arial" panose="020B0604020202020204" pitchFamily="34" charset="0"/>
              <a:buChar char="•"/>
            </a:pPr>
            <a:r>
              <a:rPr lang="en-US" sz="1600" b="0" i="0" dirty="0">
                <a:solidFill>
                  <a:srgbClr val="222222"/>
                </a:solidFill>
                <a:effectLst/>
                <a:latin typeface="Museo Sans"/>
              </a:rPr>
              <a:t>staff </a:t>
            </a:r>
          </a:p>
          <a:p>
            <a:pPr marL="742950" lvl="1" indent="-285750">
              <a:buFont typeface="Arial" panose="020B0604020202020204" pitchFamily="34" charset="0"/>
              <a:buChar char="•"/>
            </a:pPr>
            <a:r>
              <a:rPr lang="en-US" sz="1600" b="0" i="0" dirty="0">
                <a:solidFill>
                  <a:srgbClr val="222222"/>
                </a:solidFill>
                <a:effectLst/>
                <a:latin typeface="Museo Sans"/>
              </a:rPr>
              <a:t>volunteers, </a:t>
            </a:r>
          </a:p>
          <a:p>
            <a:pPr marL="742950" lvl="1" indent="-285750">
              <a:buFont typeface="Arial" panose="020B0604020202020204" pitchFamily="34" charset="0"/>
              <a:buChar char="•"/>
            </a:pPr>
            <a:r>
              <a:rPr lang="en-US" sz="1600" b="0" i="0" dirty="0">
                <a:solidFill>
                  <a:srgbClr val="222222"/>
                </a:solidFill>
                <a:effectLst/>
                <a:latin typeface="Museo Sans"/>
              </a:rPr>
              <a:t>any existing advisory boards or friends’ groups. </a:t>
            </a:r>
          </a:p>
          <a:p>
            <a:endParaRPr lang="en-US" sz="1600" dirty="0">
              <a:solidFill>
                <a:srgbClr val="222222"/>
              </a:solidFill>
              <a:latin typeface="Museo Sans"/>
            </a:endParaRPr>
          </a:p>
          <a:p>
            <a:r>
              <a:rPr lang="en-US" sz="1600" b="0" i="0" dirty="0">
                <a:solidFill>
                  <a:srgbClr val="222222"/>
                </a:solidFill>
                <a:effectLst/>
                <a:latin typeface="Museo Sans"/>
              </a:rPr>
              <a:t>Each plays an important role in carrying out a nonprofit corporation’s mission.</a:t>
            </a:r>
          </a:p>
          <a:p>
            <a:r>
              <a:rPr lang="en-US" sz="1600" b="0" i="0" dirty="0">
                <a:solidFill>
                  <a:srgbClr val="222222"/>
                </a:solidFill>
                <a:effectLst/>
                <a:latin typeface="Museo Sans"/>
              </a:rPr>
              <a:t>In the eyes of the law, a corporation is a legal entity. </a:t>
            </a:r>
          </a:p>
          <a:p>
            <a:r>
              <a:rPr lang="en-US" sz="1600" b="0" i="0" dirty="0">
                <a:solidFill>
                  <a:srgbClr val="222222"/>
                </a:solidFill>
                <a:effectLst/>
                <a:latin typeface="Museo Sans"/>
              </a:rPr>
              <a:t>It is separate and distinct from the people who run it. </a:t>
            </a:r>
          </a:p>
          <a:p>
            <a:endParaRPr lang="en-US" sz="1600" dirty="0">
              <a:solidFill>
                <a:srgbClr val="222222"/>
              </a:solidFill>
              <a:latin typeface="Museo Sans"/>
            </a:endParaRPr>
          </a:p>
          <a:p>
            <a:r>
              <a:rPr lang="en-US" sz="1600" b="0" i="0" dirty="0">
                <a:solidFill>
                  <a:srgbClr val="222222"/>
                </a:solidFill>
                <a:effectLst/>
                <a:latin typeface="Museo Sans"/>
              </a:rPr>
              <a:t>The corporation can enter into contracts, be sued, and perform other powers permitted by state law. These activities are carried out exclusively through the actions of the corporation’s board of directors or designee.</a:t>
            </a:r>
            <a:endParaRPr lang="en-US" sz="1600" dirty="0"/>
          </a:p>
        </p:txBody>
      </p:sp>
      <p:sp>
        <p:nvSpPr>
          <p:cNvPr id="3" name="Footer Placeholder 2">
            <a:extLst>
              <a:ext uri="{FF2B5EF4-FFF2-40B4-BE49-F238E27FC236}">
                <a16:creationId xmlns:a16="http://schemas.microsoft.com/office/drawing/2014/main" id="{3BD587FC-1C80-2F84-4882-544AB5F340DA}"/>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805359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Title 3">
            <a:extLst>
              <a:ext uri="{FF2B5EF4-FFF2-40B4-BE49-F238E27FC236}">
                <a16:creationId xmlns:a16="http://schemas.microsoft.com/office/drawing/2014/main" id="{264FCDCD-3372-027E-80DF-C053B90C01A2}"/>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Accounting 101</a:t>
            </a:r>
          </a:p>
        </p:txBody>
      </p:sp>
      <p:sp>
        <p:nvSpPr>
          <p:cNvPr id="23" name="Isosceles Triangle 22">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Graphic 7" descr="Money">
            <a:extLst>
              <a:ext uri="{FF2B5EF4-FFF2-40B4-BE49-F238E27FC236}">
                <a16:creationId xmlns:a16="http://schemas.microsoft.com/office/drawing/2014/main" id="{C737D673-A4BE-0823-F5C4-566A614C2C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
        <p:nvSpPr>
          <p:cNvPr id="2" name="Footer Placeholder 1">
            <a:extLst>
              <a:ext uri="{FF2B5EF4-FFF2-40B4-BE49-F238E27FC236}">
                <a16:creationId xmlns:a16="http://schemas.microsoft.com/office/drawing/2014/main" id="{9DEF52D3-FBFF-3D8B-AD59-194180EC1032}"/>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4116683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4" name="Picture 3" descr="Graph on document with pen">
            <a:extLst>
              <a:ext uri="{FF2B5EF4-FFF2-40B4-BE49-F238E27FC236}">
                <a16:creationId xmlns:a16="http://schemas.microsoft.com/office/drawing/2014/main" id="{C093F0F7-8F39-6999-8696-6F722A1D678C}"/>
              </a:ext>
            </a:extLst>
          </p:cNvPr>
          <p:cNvPicPr>
            <a:picLocks noChangeAspect="1"/>
          </p:cNvPicPr>
          <p:nvPr/>
        </p:nvPicPr>
        <p:blipFill rotWithShape="1">
          <a:blip r:embed="rId2">
            <a:duotone>
              <a:prstClr val="black"/>
              <a:prstClr val="white"/>
            </a:duotone>
          </a:blip>
          <a:srcRect l="26066" r="5165" b="-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B60236D-663F-44C3-9054-FD709E3EDBE2}"/>
              </a:ext>
            </a:extLst>
          </p:cNvPr>
          <p:cNvSpPr>
            <a:spLocks noGrp="1"/>
          </p:cNvSpPr>
          <p:nvPr>
            <p:ph type="title"/>
          </p:nvPr>
        </p:nvSpPr>
        <p:spPr>
          <a:xfrm>
            <a:off x="668866" y="1678666"/>
            <a:ext cx="5123515" cy="2369093"/>
          </a:xfrm>
        </p:spPr>
        <p:txBody>
          <a:bodyPr vert="horz" lIns="91440" tIns="45720" rIns="91440" bIns="45720" rtlCol="0" anchor="b">
            <a:normAutofit/>
          </a:bodyPr>
          <a:lstStyle/>
          <a:p>
            <a:pPr algn="r">
              <a:lnSpc>
                <a:spcPct val="90000"/>
              </a:lnSpc>
            </a:pPr>
            <a:r>
              <a:rPr lang="en-US" sz="4100"/>
              <a:t>Accounting Basics and Financial Statements </a:t>
            </a:r>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Footer Placeholder 2">
            <a:extLst>
              <a:ext uri="{FF2B5EF4-FFF2-40B4-BE49-F238E27FC236}">
                <a16:creationId xmlns:a16="http://schemas.microsoft.com/office/drawing/2014/main" id="{0FB8A66B-8294-0312-241A-0F0A7499E67A}"/>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055497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4" name="Rectangle 2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3E7707-F034-7E7E-F6DC-D837A2D60C33}"/>
              </a:ext>
            </a:extLst>
          </p:cNvPr>
          <p:cNvPicPr>
            <a:picLocks noChangeAspect="1"/>
          </p:cNvPicPr>
          <p:nvPr/>
        </p:nvPicPr>
        <p:blipFill>
          <a:blip r:embed="rId2"/>
          <a:stretch>
            <a:fillRect/>
          </a:stretch>
        </p:blipFill>
        <p:spPr>
          <a:xfrm>
            <a:off x="4231532" y="673817"/>
            <a:ext cx="3842425" cy="5671479"/>
          </a:xfrm>
          <a:prstGeom prst="rect">
            <a:avLst/>
          </a:prstGeom>
        </p:spPr>
      </p:pic>
      <p:sp>
        <p:nvSpPr>
          <p:cNvPr id="4" name="Footer Placeholder 3">
            <a:extLst>
              <a:ext uri="{FF2B5EF4-FFF2-40B4-BE49-F238E27FC236}">
                <a16:creationId xmlns:a16="http://schemas.microsoft.com/office/drawing/2014/main" id="{C50D192E-C991-660E-83ED-AA7BF2C4F9AB}"/>
              </a:ext>
            </a:extLst>
          </p:cNvPr>
          <p:cNvSpPr>
            <a:spLocks noGrp="1"/>
          </p:cNvSpPr>
          <p:nvPr>
            <p:ph type="ftr" sz="quarter" idx="11"/>
          </p:nvPr>
        </p:nvSpPr>
        <p:spPr>
          <a:xfrm>
            <a:off x="653889" y="6411619"/>
            <a:ext cx="6297612" cy="365125"/>
          </a:xfrm>
        </p:spPr>
        <p:txBody>
          <a:bodyPr>
            <a:normAutofit/>
          </a:bodyPr>
          <a:lstStyle/>
          <a:p>
            <a:pPr>
              <a:spcAft>
                <a:spcPts val="600"/>
              </a:spcAft>
            </a:pPr>
            <a:r>
              <a:rPr lang="en-US">
                <a:solidFill>
                  <a:srgbClr val="FFFFFF"/>
                </a:solidFill>
              </a:rPr>
              <a:t>Copyright O|Miga, Inc 2024</a:t>
            </a:r>
          </a:p>
        </p:txBody>
      </p:sp>
    </p:spTree>
    <p:extLst>
      <p:ext uri="{BB962C8B-B14F-4D97-AF65-F5344CB8AC3E}">
        <p14:creationId xmlns:p14="http://schemas.microsoft.com/office/powerpoint/2010/main" val="2898109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A10A-FB95-63C5-84A0-409A1B81867B}"/>
              </a:ext>
            </a:extLst>
          </p:cNvPr>
          <p:cNvSpPr>
            <a:spLocks noGrp="1"/>
          </p:cNvSpPr>
          <p:nvPr>
            <p:ph type="title"/>
          </p:nvPr>
        </p:nvSpPr>
        <p:spPr>
          <a:xfrm>
            <a:off x="2786047" y="609600"/>
            <a:ext cx="6487955" cy="1320800"/>
          </a:xfrm>
        </p:spPr>
        <p:txBody>
          <a:bodyPr>
            <a:normAutofit/>
          </a:bodyPr>
          <a:lstStyle/>
          <a:p>
            <a:r>
              <a:rPr lang="en-US" dirty="0"/>
              <a:t>What is Accounting</a:t>
            </a:r>
          </a:p>
        </p:txBody>
      </p:sp>
      <p:pic>
        <p:nvPicPr>
          <p:cNvPr id="5" name="Picture 4" descr="Graph on document with pen">
            <a:extLst>
              <a:ext uri="{FF2B5EF4-FFF2-40B4-BE49-F238E27FC236}">
                <a16:creationId xmlns:a16="http://schemas.microsoft.com/office/drawing/2014/main" id="{AB714441-85C0-0384-97FA-D47A664476D9}"/>
              </a:ext>
            </a:extLst>
          </p:cNvPr>
          <p:cNvPicPr>
            <a:picLocks noChangeAspect="1"/>
          </p:cNvPicPr>
          <p:nvPr/>
        </p:nvPicPr>
        <p:blipFill rotWithShape="1">
          <a:blip r:embed="rId2">
            <a:duotone>
              <a:prstClr val="black"/>
              <a:schemeClr val="tx2">
                <a:tint val="45000"/>
                <a:satMod val="400000"/>
              </a:schemeClr>
            </a:duotone>
          </a:blip>
          <a:srcRect l="43590" r="29870"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82DA2DF-5677-0056-FCD3-21CE2EB7E654}"/>
              </a:ext>
            </a:extLst>
          </p:cNvPr>
          <p:cNvSpPr>
            <a:spLocks noGrp="1"/>
          </p:cNvSpPr>
          <p:nvPr>
            <p:ph idx="1"/>
          </p:nvPr>
        </p:nvSpPr>
        <p:spPr>
          <a:xfrm>
            <a:off x="2786047" y="2160589"/>
            <a:ext cx="6487955" cy="3880773"/>
          </a:xfrm>
        </p:spPr>
        <p:txBody>
          <a:bodyPr>
            <a:normAutofit/>
          </a:bodyPr>
          <a:lstStyle/>
          <a:p>
            <a:r>
              <a:rPr lang="en-US" b="0" i="0">
                <a:effectLst/>
                <a:latin typeface="Verdana" panose="020B0604030504040204" pitchFamily="34" charset="0"/>
              </a:rPr>
              <a:t>Accounting allows organizations to identify how much money is coming in and being spent. </a:t>
            </a:r>
          </a:p>
          <a:p>
            <a:r>
              <a:rPr lang="en-US" b="0" i="0">
                <a:effectLst/>
                <a:latin typeface="Verdana" panose="020B0604030504040204" pitchFamily="34" charset="0"/>
              </a:rPr>
              <a:t>Without accounting there is no way to accurately predict cash flows, raise money for projects, or know if you can afford to purchase equipment or hire new staff. </a:t>
            </a:r>
          </a:p>
          <a:p>
            <a:r>
              <a:rPr lang="en-US" b="0" i="0">
                <a:effectLst/>
                <a:latin typeface="Verdana" panose="020B0604030504040204" pitchFamily="34" charset="0"/>
              </a:rPr>
              <a:t>Good accounting also allows for grant applications to be more accurate in requesting funding for projects. </a:t>
            </a:r>
          </a:p>
          <a:p>
            <a:r>
              <a:rPr lang="en-US" b="0" i="0">
                <a:effectLst/>
                <a:latin typeface="Verdana" panose="020B0604030504040204" pitchFamily="34" charset="0"/>
              </a:rPr>
              <a:t>The end product of accounting allows the user to generate reports to show the organization's monetary transactions and net worth. </a:t>
            </a:r>
            <a:endParaRPr lang="en-US"/>
          </a:p>
        </p:txBody>
      </p:sp>
      <p:sp>
        <p:nvSpPr>
          <p:cNvPr id="4" name="Footer Placeholder 3">
            <a:extLst>
              <a:ext uri="{FF2B5EF4-FFF2-40B4-BE49-F238E27FC236}">
                <a16:creationId xmlns:a16="http://schemas.microsoft.com/office/drawing/2014/main" id="{93946433-BD84-F087-856E-5F865892C2CC}"/>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247889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D7730C2-A872-0119-2F6A-A7784CE0C054}"/>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dirty="0"/>
              <a:t>Bookkeeping vs Accounting</a:t>
            </a:r>
          </a:p>
        </p:txBody>
      </p:sp>
      <p:sp>
        <p:nvSpPr>
          <p:cNvPr id="3" name="TextBox 2">
            <a:extLst>
              <a:ext uri="{FF2B5EF4-FFF2-40B4-BE49-F238E27FC236}">
                <a16:creationId xmlns:a16="http://schemas.microsoft.com/office/drawing/2014/main" id="{A5C39A6B-7AFB-6F9C-DCB6-5F032303DF63}"/>
              </a:ext>
            </a:extLst>
          </p:cNvPr>
          <p:cNvSpPr txBox="1"/>
          <p:nvPr/>
        </p:nvSpPr>
        <p:spPr>
          <a:xfrm>
            <a:off x="4472783" y="816637"/>
            <a:ext cx="4801218" cy="5544405"/>
          </a:xfrm>
          <a:prstGeom prst="rect">
            <a:avLst/>
          </a:prstGeom>
        </p:spPr>
        <p:txBody>
          <a:bodyPr vert="horz" lIns="91440" tIns="45720" rIns="91440" bIns="45720" rtlCol="0" anchor="ctr">
            <a:normAutofit/>
          </a:bodyPr>
          <a:lstStyle/>
          <a:p>
            <a:pPr marL="0" marR="0" lvl="0" indent="0" fontAlgn="base">
              <a:lnSpc>
                <a:spcPct val="90000"/>
              </a:lnSpc>
              <a:spcBef>
                <a:spcPts val="1000"/>
              </a:spcBef>
              <a:buClr>
                <a:schemeClr val="accent1"/>
              </a:buClr>
              <a:buSzPct val="80000"/>
              <a:tabLst/>
            </a:pPr>
            <a:r>
              <a:rPr kumimoji="0" lang="en-US" altLang="en-US" sz="1300" b="1" i="0" u="none" strike="noStrike" cap="none" normalizeH="0" baseline="0" dirty="0">
                <a:ln>
                  <a:noFill/>
                </a:ln>
                <a:solidFill>
                  <a:schemeClr val="tx1">
                    <a:lumMod val="75000"/>
                    <a:lumOff val="25000"/>
                  </a:schemeClr>
                </a:solidFill>
                <a:effectLst/>
              </a:rPr>
              <a:t>Bookkeeping is the upkeep of everyday financial activities </a:t>
            </a:r>
          </a:p>
          <a:p>
            <a:pPr marL="285750" marR="0" lvl="0" indent="-285750" fontAlgn="base">
              <a:lnSpc>
                <a:spcPct val="90000"/>
              </a:lnSpc>
              <a:spcBef>
                <a:spcPts val="1000"/>
              </a:spcBef>
              <a:buClr>
                <a:schemeClr val="accent1"/>
              </a:buClr>
              <a:buSzPct val="80000"/>
              <a:buFont typeface="Wingdings 3" charset="2"/>
              <a:buChar char=""/>
              <a:tabLst/>
            </a:pPr>
            <a:r>
              <a:rPr kumimoji="0" lang="en-US" altLang="en-US" sz="1300" b="0" i="0" u="none" strike="noStrike" cap="none" normalizeH="0" baseline="0" dirty="0">
                <a:ln>
                  <a:noFill/>
                </a:ln>
                <a:solidFill>
                  <a:schemeClr val="tx1">
                    <a:lumMod val="75000"/>
                    <a:lumOff val="25000"/>
                  </a:schemeClr>
                </a:solidFill>
                <a:effectLst/>
              </a:rPr>
              <a:t>Inputting data</a:t>
            </a:r>
          </a:p>
          <a:p>
            <a:pPr marL="285750" marR="0" lvl="0" indent="-285750" fontAlgn="base">
              <a:lnSpc>
                <a:spcPct val="90000"/>
              </a:lnSpc>
              <a:spcBef>
                <a:spcPts val="1000"/>
              </a:spcBef>
              <a:buClr>
                <a:schemeClr val="accent1"/>
              </a:buClr>
              <a:buSzPct val="80000"/>
              <a:buFont typeface="Wingdings 3" charset="2"/>
              <a:buChar char=""/>
              <a:tabLst/>
            </a:pPr>
            <a:r>
              <a:rPr kumimoji="0" lang="en-US" altLang="en-US" sz="1300" b="0" i="0" u="none" strike="noStrike" cap="none" normalizeH="0" baseline="0" dirty="0">
                <a:ln>
                  <a:noFill/>
                </a:ln>
                <a:solidFill>
                  <a:schemeClr val="tx1">
                    <a:lumMod val="75000"/>
                    <a:lumOff val="25000"/>
                  </a:schemeClr>
                </a:solidFill>
                <a:effectLst/>
              </a:rPr>
              <a:t>Recording one side of transactions</a:t>
            </a:r>
          </a:p>
          <a:p>
            <a:pPr marL="285750" marR="0" lvl="0" indent="-285750" fontAlgn="base">
              <a:lnSpc>
                <a:spcPct val="90000"/>
              </a:lnSpc>
              <a:spcBef>
                <a:spcPts val="1000"/>
              </a:spcBef>
              <a:buClr>
                <a:schemeClr val="accent1"/>
              </a:buClr>
              <a:buSzPct val="80000"/>
              <a:buFont typeface="Wingdings 3" charset="2"/>
              <a:buChar char=""/>
              <a:tabLst/>
            </a:pPr>
            <a:r>
              <a:rPr kumimoji="0" lang="en-US" altLang="en-US" sz="1300" b="0" i="0" u="none" strike="noStrike" cap="none" normalizeH="0" baseline="0" dirty="0">
                <a:ln>
                  <a:noFill/>
                </a:ln>
                <a:solidFill>
                  <a:schemeClr val="tx1">
                    <a:lumMod val="75000"/>
                    <a:lumOff val="25000"/>
                  </a:schemeClr>
                </a:solidFill>
                <a:effectLst/>
              </a:rPr>
              <a:t>Processing payroll</a:t>
            </a:r>
          </a:p>
          <a:p>
            <a:pPr marL="285750" marR="0" lvl="0" indent="-285750" fontAlgn="base">
              <a:lnSpc>
                <a:spcPct val="90000"/>
              </a:lnSpc>
              <a:spcBef>
                <a:spcPts val="1000"/>
              </a:spcBef>
              <a:buClr>
                <a:schemeClr val="accent1"/>
              </a:buClr>
              <a:buSzPct val="80000"/>
              <a:buFont typeface="Wingdings 3" charset="2"/>
              <a:buChar char=""/>
              <a:tabLst/>
            </a:pPr>
            <a:r>
              <a:rPr kumimoji="0" lang="en-US" altLang="en-US" sz="1300" b="0" i="0" u="none" strike="noStrike" cap="none" normalizeH="0" baseline="0" dirty="0">
                <a:ln>
                  <a:noFill/>
                </a:ln>
                <a:solidFill>
                  <a:schemeClr val="tx1">
                    <a:lumMod val="75000"/>
                    <a:lumOff val="25000"/>
                  </a:schemeClr>
                </a:solidFill>
                <a:effectLst/>
              </a:rPr>
              <a:t>Allocating expenses</a:t>
            </a:r>
          </a:p>
          <a:p>
            <a:pPr marL="285750" marR="0" lvl="0" indent="-285750" fontAlgn="base">
              <a:lnSpc>
                <a:spcPct val="90000"/>
              </a:lnSpc>
              <a:spcBef>
                <a:spcPts val="1000"/>
              </a:spcBef>
              <a:buClr>
                <a:schemeClr val="accent1"/>
              </a:buClr>
              <a:buSzPct val="80000"/>
              <a:buFont typeface="Wingdings 3" charset="2"/>
              <a:buChar char=""/>
              <a:tabLst/>
            </a:pPr>
            <a:r>
              <a:rPr kumimoji="0" lang="en-US" altLang="en-US" sz="1300" b="0" i="0" u="none" strike="noStrike" cap="none" normalizeH="0" baseline="0" dirty="0">
                <a:ln>
                  <a:noFill/>
                </a:ln>
                <a:solidFill>
                  <a:schemeClr val="tx1">
                    <a:lumMod val="75000"/>
                    <a:lumOff val="25000"/>
                  </a:schemeClr>
                </a:solidFill>
                <a:effectLst/>
              </a:rPr>
              <a:t>Writing checks</a:t>
            </a:r>
          </a:p>
          <a:p>
            <a:pPr marL="285750" marR="0" lvl="0" indent="-285750" fontAlgn="base">
              <a:lnSpc>
                <a:spcPct val="90000"/>
              </a:lnSpc>
              <a:spcBef>
                <a:spcPts val="1000"/>
              </a:spcBef>
              <a:buClr>
                <a:schemeClr val="accent1"/>
              </a:buClr>
              <a:buSzPct val="80000"/>
              <a:buFont typeface="Wingdings 3" charset="2"/>
              <a:buChar char=""/>
              <a:tabLst/>
            </a:pPr>
            <a:r>
              <a:rPr kumimoji="0" lang="en-US" altLang="en-US" sz="1300" b="0" i="0" u="none" strike="noStrike" cap="none" normalizeH="0" baseline="0" dirty="0">
                <a:ln>
                  <a:noFill/>
                </a:ln>
                <a:solidFill>
                  <a:schemeClr val="tx1">
                    <a:lumMod val="75000"/>
                    <a:lumOff val="25000"/>
                  </a:schemeClr>
                </a:solidFill>
                <a:effectLst/>
              </a:rPr>
              <a:t>Making deposits</a:t>
            </a:r>
          </a:p>
          <a:p>
            <a:pPr marL="0" marR="0" lvl="0" indent="0" fontAlgn="base">
              <a:lnSpc>
                <a:spcPct val="90000"/>
              </a:lnSpc>
              <a:spcBef>
                <a:spcPts val="1000"/>
              </a:spcBef>
              <a:buClr>
                <a:schemeClr val="accent1"/>
              </a:buClr>
              <a:buSzPct val="80000"/>
              <a:tabLst/>
            </a:pPr>
            <a:endParaRPr kumimoji="0" lang="en-US" altLang="en-US" sz="1300" b="1" i="0" u="none" strike="noStrike" cap="none" normalizeH="0" baseline="0" dirty="0">
              <a:ln>
                <a:noFill/>
              </a:ln>
              <a:solidFill>
                <a:schemeClr val="tx1">
                  <a:lumMod val="75000"/>
                  <a:lumOff val="25000"/>
                </a:schemeClr>
              </a:solidFill>
              <a:effectLst/>
            </a:endParaRPr>
          </a:p>
          <a:p>
            <a:pPr marL="0" marR="0" lvl="0" indent="0" fontAlgn="base">
              <a:lnSpc>
                <a:spcPct val="90000"/>
              </a:lnSpc>
              <a:spcBef>
                <a:spcPts val="1000"/>
              </a:spcBef>
              <a:buClr>
                <a:schemeClr val="accent1"/>
              </a:buClr>
              <a:buSzPct val="80000"/>
              <a:tabLst/>
            </a:pPr>
            <a:r>
              <a:rPr kumimoji="0" lang="en-US" altLang="en-US" sz="1300" b="1" i="0" u="none" strike="noStrike" cap="none" normalizeH="0" baseline="0" dirty="0">
                <a:ln>
                  <a:noFill/>
                </a:ln>
                <a:solidFill>
                  <a:schemeClr val="tx1">
                    <a:lumMod val="75000"/>
                    <a:lumOff val="25000"/>
                  </a:schemeClr>
                </a:solidFill>
                <a:effectLst/>
              </a:rPr>
              <a:t>Accounting is the process of compiling reports and analyzing key information to inform strategic decisions. </a:t>
            </a:r>
            <a:endParaRPr kumimoji="0" lang="en-US" altLang="en-US" sz="1300" b="0" i="0" u="none" strike="noStrike" cap="none" normalizeH="0" baseline="0" dirty="0">
              <a:ln>
                <a:noFill/>
              </a:ln>
              <a:solidFill>
                <a:schemeClr val="tx1">
                  <a:lumMod val="75000"/>
                  <a:lumOff val="25000"/>
                </a:schemeClr>
              </a:solidFill>
              <a:effectLst/>
            </a:endParaRPr>
          </a:p>
          <a:p>
            <a:pPr marL="285750" marR="0" lvl="0" indent="-285750" fontAlgn="base">
              <a:lnSpc>
                <a:spcPct val="90000"/>
              </a:lnSpc>
              <a:spcBef>
                <a:spcPts val="1000"/>
              </a:spcBef>
              <a:buClr>
                <a:schemeClr val="accent1"/>
              </a:buClr>
              <a:buSzPct val="80000"/>
              <a:buFont typeface="Wingdings 3" charset="2"/>
              <a:buChar char=""/>
              <a:tabLst/>
            </a:pPr>
            <a:r>
              <a:rPr kumimoji="0" lang="en-US" altLang="en-US" sz="1300" b="0" i="0" u="none" strike="noStrike" cap="none" normalizeH="0" baseline="0" dirty="0">
                <a:ln>
                  <a:noFill/>
                </a:ln>
                <a:solidFill>
                  <a:schemeClr val="tx1">
                    <a:lumMod val="75000"/>
                    <a:lumOff val="25000"/>
                  </a:schemeClr>
                </a:solidFill>
                <a:effectLst/>
              </a:rPr>
              <a:t>Reviewing accounts</a:t>
            </a:r>
          </a:p>
          <a:p>
            <a:pPr marL="285750" marR="0" lvl="0" indent="-285750" fontAlgn="base">
              <a:lnSpc>
                <a:spcPct val="90000"/>
              </a:lnSpc>
              <a:spcBef>
                <a:spcPts val="1000"/>
              </a:spcBef>
              <a:buClr>
                <a:schemeClr val="accent1"/>
              </a:buClr>
              <a:buSzPct val="80000"/>
              <a:buFont typeface="Wingdings 3" charset="2"/>
              <a:buChar char=""/>
              <a:tabLst/>
            </a:pPr>
            <a:r>
              <a:rPr kumimoji="0" lang="en-US" altLang="en-US" sz="1300" b="0" i="0" u="none" strike="noStrike" cap="none" normalizeH="0" baseline="0" dirty="0">
                <a:ln>
                  <a:noFill/>
                </a:ln>
                <a:solidFill>
                  <a:schemeClr val="tx1">
                    <a:lumMod val="75000"/>
                    <a:lumOff val="25000"/>
                  </a:schemeClr>
                </a:solidFill>
                <a:effectLst/>
              </a:rPr>
              <a:t>Understanding the purpose behind decisions</a:t>
            </a:r>
          </a:p>
          <a:p>
            <a:pPr marL="285750" marR="0" lvl="0" indent="-285750" fontAlgn="base">
              <a:lnSpc>
                <a:spcPct val="90000"/>
              </a:lnSpc>
              <a:spcBef>
                <a:spcPts val="1000"/>
              </a:spcBef>
              <a:buClr>
                <a:schemeClr val="accent1"/>
              </a:buClr>
              <a:buSzPct val="80000"/>
              <a:buFont typeface="Wingdings 3" charset="2"/>
              <a:buChar char=""/>
              <a:tabLst/>
            </a:pPr>
            <a:r>
              <a:rPr kumimoji="0" lang="en-US" altLang="en-US" sz="1300" b="0" i="0" u="none" strike="noStrike" cap="none" normalizeH="0" baseline="0" dirty="0">
                <a:ln>
                  <a:noFill/>
                </a:ln>
                <a:solidFill>
                  <a:schemeClr val="tx1">
                    <a:lumMod val="75000"/>
                    <a:lumOff val="25000"/>
                  </a:schemeClr>
                </a:solidFill>
                <a:effectLst/>
              </a:rPr>
              <a:t>Preparing reports</a:t>
            </a:r>
          </a:p>
          <a:p>
            <a:pPr marL="285750" marR="0" lvl="0" indent="-285750" fontAlgn="base">
              <a:lnSpc>
                <a:spcPct val="90000"/>
              </a:lnSpc>
              <a:spcBef>
                <a:spcPts val="1000"/>
              </a:spcBef>
              <a:buClr>
                <a:schemeClr val="accent1"/>
              </a:buClr>
              <a:buSzPct val="80000"/>
              <a:buFont typeface="Wingdings 3" charset="2"/>
              <a:buChar char=""/>
              <a:tabLst/>
            </a:pPr>
            <a:r>
              <a:rPr kumimoji="0" lang="en-US" altLang="en-US" sz="1300" b="0" i="0" u="none" strike="noStrike" cap="none" normalizeH="0" baseline="0" dirty="0">
                <a:ln>
                  <a:noFill/>
                </a:ln>
                <a:solidFill>
                  <a:schemeClr val="tx1">
                    <a:lumMod val="75000"/>
                    <a:lumOff val="25000"/>
                  </a:schemeClr>
                </a:solidFill>
                <a:effectLst/>
              </a:rPr>
              <a:t>Preparing for an audit</a:t>
            </a:r>
          </a:p>
          <a:p>
            <a:pPr marL="285750" marR="0" lvl="0" indent="-285750" fontAlgn="base">
              <a:lnSpc>
                <a:spcPct val="90000"/>
              </a:lnSpc>
              <a:spcBef>
                <a:spcPts val="1000"/>
              </a:spcBef>
              <a:buClr>
                <a:schemeClr val="accent1"/>
              </a:buClr>
              <a:buSzPct val="80000"/>
              <a:buFont typeface="Wingdings 3" charset="2"/>
              <a:buChar char=""/>
              <a:tabLst/>
            </a:pPr>
            <a:r>
              <a:rPr kumimoji="0" lang="en-US" altLang="en-US" sz="1300" b="0" i="0" u="none" strike="noStrike" cap="none" normalizeH="0" baseline="0" dirty="0">
                <a:ln>
                  <a:noFill/>
                </a:ln>
                <a:solidFill>
                  <a:schemeClr val="tx1">
                    <a:lumMod val="75000"/>
                    <a:lumOff val="25000"/>
                  </a:schemeClr>
                </a:solidFill>
                <a:effectLst/>
              </a:rPr>
              <a:t>Filing your Form 990</a:t>
            </a:r>
          </a:p>
          <a:p>
            <a:pPr marL="285750" marR="0" lvl="0" indent="-285750" fontAlgn="base">
              <a:lnSpc>
                <a:spcPct val="90000"/>
              </a:lnSpc>
              <a:spcBef>
                <a:spcPts val="1000"/>
              </a:spcBef>
              <a:buClr>
                <a:schemeClr val="accent1"/>
              </a:buClr>
              <a:buSzPct val="80000"/>
              <a:buFont typeface="Wingdings 3" charset="2"/>
              <a:buChar char=""/>
              <a:tabLst/>
            </a:pPr>
            <a:r>
              <a:rPr kumimoji="0" lang="en-US" altLang="en-US" sz="1300" b="0" i="0" u="none" strike="noStrike" cap="none" normalizeH="0" baseline="0" dirty="0">
                <a:ln>
                  <a:noFill/>
                </a:ln>
                <a:solidFill>
                  <a:schemeClr val="tx1">
                    <a:lumMod val="75000"/>
                    <a:lumOff val="25000"/>
                  </a:schemeClr>
                </a:solidFill>
                <a:effectLst/>
              </a:rPr>
              <a:t>Reconciling accounts</a:t>
            </a:r>
          </a:p>
          <a:p>
            <a:pPr marL="285750" marR="0" lvl="0" indent="-285750" fontAlgn="base">
              <a:lnSpc>
                <a:spcPct val="90000"/>
              </a:lnSpc>
              <a:spcBef>
                <a:spcPts val="1000"/>
              </a:spcBef>
              <a:buClr>
                <a:schemeClr val="accent1"/>
              </a:buClr>
              <a:buSzPct val="80000"/>
              <a:buFont typeface="Wingdings 3" charset="2"/>
              <a:buChar char=""/>
              <a:tabLst/>
            </a:pPr>
            <a:r>
              <a:rPr kumimoji="0" lang="en-US" altLang="en-US" sz="1300" b="0" i="0" u="none" strike="noStrike" cap="none" normalizeH="0" baseline="0" dirty="0">
                <a:ln>
                  <a:noFill/>
                </a:ln>
                <a:solidFill>
                  <a:schemeClr val="tx1">
                    <a:lumMod val="75000"/>
                    <a:lumOff val="25000"/>
                  </a:schemeClr>
                </a:solidFill>
                <a:effectLst/>
              </a:rPr>
              <a:t>Ensuring GAAP standards are met</a:t>
            </a:r>
          </a:p>
          <a:p>
            <a:pPr marL="285750" marR="0" lvl="0" indent="-285750" fontAlgn="base">
              <a:lnSpc>
                <a:spcPct val="90000"/>
              </a:lnSpc>
              <a:spcBef>
                <a:spcPts val="1000"/>
              </a:spcBef>
              <a:buClr>
                <a:schemeClr val="accent1"/>
              </a:buClr>
              <a:buSzPct val="80000"/>
              <a:buFont typeface="Wingdings 3" charset="2"/>
              <a:buChar char=""/>
              <a:tabLst/>
            </a:pPr>
            <a:endParaRPr kumimoji="0" lang="en-US" altLang="en-US" sz="1300" b="0" i="0" u="none" strike="noStrike" cap="none" normalizeH="0" baseline="0" dirty="0">
              <a:ln>
                <a:noFill/>
              </a:ln>
              <a:solidFill>
                <a:schemeClr val="tx1">
                  <a:lumMod val="75000"/>
                  <a:lumOff val="25000"/>
                </a:schemeClr>
              </a:solidFill>
              <a:effectLst/>
            </a:endParaRPr>
          </a:p>
          <a:p>
            <a:pPr>
              <a:lnSpc>
                <a:spcPct val="90000"/>
              </a:lnSpc>
              <a:spcBef>
                <a:spcPts val="1000"/>
              </a:spcBef>
              <a:buClr>
                <a:schemeClr val="accent1"/>
              </a:buClr>
              <a:buSzPct val="80000"/>
              <a:buFont typeface="Wingdings 3" charset="2"/>
              <a:buChar char=""/>
            </a:pPr>
            <a:endParaRPr lang="en-US" sz="1300" dirty="0">
              <a:solidFill>
                <a:schemeClr val="tx1">
                  <a:lumMod val="75000"/>
                  <a:lumOff val="25000"/>
                </a:schemeClr>
              </a:solidFill>
            </a:endParaRPr>
          </a:p>
        </p:txBody>
      </p:sp>
      <p:sp>
        <p:nvSpPr>
          <p:cNvPr id="4" name="Footer Placeholder 3">
            <a:extLst>
              <a:ext uri="{FF2B5EF4-FFF2-40B4-BE49-F238E27FC236}">
                <a16:creationId xmlns:a16="http://schemas.microsoft.com/office/drawing/2014/main" id="{B45AEFD0-A106-B77A-B3B5-9DBFC4EBD1A5}"/>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90130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D5DD-3481-F6DA-A7EF-7FABE226A92C}"/>
              </a:ext>
            </a:extLst>
          </p:cNvPr>
          <p:cNvSpPr>
            <a:spLocks noGrp="1"/>
          </p:cNvSpPr>
          <p:nvPr>
            <p:ph type="title"/>
          </p:nvPr>
        </p:nvSpPr>
        <p:spPr/>
        <p:txBody>
          <a:bodyPr/>
          <a:lstStyle/>
          <a:p>
            <a:r>
              <a:rPr lang="en-US" dirty="0"/>
              <a:t>GAAP Generally Accepted Accounting Principles</a:t>
            </a:r>
          </a:p>
        </p:txBody>
      </p:sp>
      <p:sp>
        <p:nvSpPr>
          <p:cNvPr id="3" name="Content Placeholder 2">
            <a:extLst>
              <a:ext uri="{FF2B5EF4-FFF2-40B4-BE49-F238E27FC236}">
                <a16:creationId xmlns:a16="http://schemas.microsoft.com/office/drawing/2014/main" id="{7FEFA2EF-AD0B-BC68-FA2C-B00A7D23218F}"/>
              </a:ext>
            </a:extLst>
          </p:cNvPr>
          <p:cNvSpPr>
            <a:spLocks noGrp="1"/>
          </p:cNvSpPr>
          <p:nvPr>
            <p:ph idx="1"/>
          </p:nvPr>
        </p:nvSpPr>
        <p:spPr/>
        <p:txBody>
          <a:bodyPr>
            <a:normAutofit/>
          </a:bodyPr>
          <a:lstStyle/>
          <a:p>
            <a:pPr algn="l"/>
            <a:r>
              <a:rPr lang="en-US" b="0" i="0" dirty="0">
                <a:solidFill>
                  <a:srgbClr val="000000"/>
                </a:solidFill>
                <a:effectLst/>
                <a:latin typeface="Verdana" panose="020B0604030504040204" pitchFamily="34" charset="0"/>
              </a:rPr>
              <a:t>GAAP is an acronym for Generally Accepted Accounting Principles. These principles constitute preferred accounting treatment.</a:t>
            </a:r>
          </a:p>
          <a:p>
            <a:r>
              <a:rPr lang="en-US" dirty="0">
                <a:solidFill>
                  <a:srgbClr val="000000"/>
                </a:solidFill>
                <a:latin typeface="Verdana" panose="020B0604030504040204" pitchFamily="34" charset="0"/>
              </a:rPr>
              <a:t>Generally accepted accounting principles (GAAP) refer to a common set of accounting rules, standards, and procedures issued by the </a:t>
            </a:r>
            <a:r>
              <a:rPr lang="en-US" dirty="0">
                <a:solidFill>
                  <a:srgbClr val="000000"/>
                </a:solidFill>
                <a:latin typeface="Verdana" panose="020B0604030504040204" pitchFamily="34" charset="0"/>
                <a:hlinkClick r:id="rId2">
                  <a:extLst>
                    <a:ext uri="{A12FA001-AC4F-418D-AE19-62706E023703}">
                      <ahyp:hlinkClr xmlns:ahyp="http://schemas.microsoft.com/office/drawing/2018/hyperlinkcolor" val="tx"/>
                    </a:ext>
                  </a:extLst>
                </a:hlinkClick>
              </a:rPr>
              <a:t>Financial Accounting Standards Board</a:t>
            </a:r>
            <a:r>
              <a:rPr lang="en-US" dirty="0">
                <a:solidFill>
                  <a:srgbClr val="000000"/>
                </a:solidFill>
                <a:latin typeface="Verdana" panose="020B0604030504040204" pitchFamily="34" charset="0"/>
              </a:rPr>
              <a:t> (FASB). </a:t>
            </a:r>
          </a:p>
          <a:p>
            <a:r>
              <a:rPr lang="en-US" dirty="0">
                <a:solidFill>
                  <a:srgbClr val="000000"/>
                </a:solidFill>
                <a:latin typeface="Verdana" panose="020B0604030504040204" pitchFamily="34" charset="0"/>
              </a:rPr>
              <a:t>Public companies in the U.S. must follow GAAP when their accountants compile their financial statements</a:t>
            </a:r>
          </a:p>
          <a:p>
            <a:r>
              <a:rPr lang="en-US" b="0" i="0" dirty="0">
                <a:solidFill>
                  <a:srgbClr val="000000"/>
                </a:solidFill>
                <a:effectLst/>
                <a:latin typeface="Verdana" panose="020B0604030504040204" pitchFamily="34" charset="0"/>
              </a:rPr>
              <a:t>GAAP rules for nonprofits are intended to create transparency for donors, including grant-makers, as well as helping the government monitor whether an organization should retain its tax-exempt status.</a:t>
            </a:r>
            <a:r>
              <a:rPr lang="en-US" b="1" i="0" dirty="0">
                <a:solidFill>
                  <a:srgbClr val="111111"/>
                </a:solidFill>
                <a:effectLst/>
                <a:latin typeface="Cabin-semi-bold"/>
              </a:rPr>
              <a:t> </a:t>
            </a:r>
          </a:p>
          <a:p>
            <a:endParaRPr lang="en-US" dirty="0">
              <a:solidFill>
                <a:srgbClr val="000000"/>
              </a:solidFill>
              <a:latin typeface="Verdana" panose="020B0604030504040204" pitchFamily="34" charset="0"/>
            </a:endParaRPr>
          </a:p>
          <a:p>
            <a:pPr marL="0" indent="0" algn="l">
              <a:buNone/>
            </a:pPr>
            <a:endParaRPr lang="en-US" b="0" i="0" dirty="0">
              <a:solidFill>
                <a:srgbClr val="111111"/>
              </a:solidFill>
              <a:effectLst/>
              <a:latin typeface="SourceSansPro"/>
            </a:endParaRPr>
          </a:p>
          <a:p>
            <a:pPr algn="l"/>
            <a:endParaRPr lang="en-US" b="0" i="0" dirty="0">
              <a:solidFill>
                <a:srgbClr val="000000"/>
              </a:solidFill>
              <a:effectLst/>
              <a:latin typeface="Verdana" panose="020B0604030504040204" pitchFamily="34" charset="0"/>
            </a:endParaRPr>
          </a:p>
          <a:p>
            <a:endParaRPr lang="en-US" dirty="0"/>
          </a:p>
        </p:txBody>
      </p:sp>
      <p:sp>
        <p:nvSpPr>
          <p:cNvPr id="4" name="Footer Placeholder 3">
            <a:extLst>
              <a:ext uri="{FF2B5EF4-FFF2-40B4-BE49-F238E27FC236}">
                <a16:creationId xmlns:a16="http://schemas.microsoft.com/office/drawing/2014/main" id="{0D1DE31F-B1D7-878C-3016-D00ECAB42634}"/>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135613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931C56-F172-68A9-7E9F-AE203DB7175A}"/>
              </a:ext>
            </a:extLst>
          </p:cNvPr>
          <p:cNvSpPr txBox="1"/>
          <p:nvPr/>
        </p:nvSpPr>
        <p:spPr>
          <a:xfrm>
            <a:off x="1189160" y="1512892"/>
            <a:ext cx="7970808" cy="4031873"/>
          </a:xfrm>
          <a:prstGeom prst="rect">
            <a:avLst/>
          </a:prstGeom>
          <a:noFill/>
        </p:spPr>
        <p:txBody>
          <a:bodyPr wrap="square">
            <a:spAutoFit/>
          </a:bodyPr>
          <a:lstStyle/>
          <a:p>
            <a:pPr algn="l"/>
            <a:r>
              <a:rPr lang="en-US" sz="1600" b="0" i="0" dirty="0">
                <a:solidFill>
                  <a:srgbClr val="000000"/>
                </a:solidFill>
                <a:effectLst/>
                <a:latin typeface="Verdana" panose="020B0604030504040204" pitchFamily="34" charset="0"/>
              </a:rPr>
              <a:t>In addition to general GAAP principles, the rules that apply only to nonprofits include:</a:t>
            </a:r>
          </a:p>
          <a:p>
            <a:pPr algn="l"/>
            <a:endParaRPr lang="en-US" sz="1600" b="0" i="0" dirty="0">
              <a:solidFill>
                <a:srgbClr val="000000"/>
              </a:solidFill>
              <a:effectLst/>
              <a:latin typeface="Verdana" panose="020B0604030504040204" pitchFamily="34" charset="0"/>
            </a:endParaRPr>
          </a:p>
          <a:p>
            <a:pPr marL="285750" indent="-285750" algn="l">
              <a:buFont typeface="Wingdings" panose="05000000000000000000" pitchFamily="2" charset="2"/>
              <a:buChar char="Ø"/>
            </a:pPr>
            <a:r>
              <a:rPr lang="en-US" sz="1600" b="1" i="0" dirty="0">
                <a:solidFill>
                  <a:srgbClr val="000000"/>
                </a:solidFill>
                <a:effectLst/>
                <a:latin typeface="Verdana" panose="020B0604030504040204" pitchFamily="34" charset="0"/>
              </a:rPr>
              <a:t>Labeling net assets:</a:t>
            </a:r>
            <a:r>
              <a:rPr lang="en-US" sz="1600" b="0" i="0" dirty="0">
                <a:solidFill>
                  <a:srgbClr val="000000"/>
                </a:solidFill>
                <a:effectLst/>
                <a:latin typeface="Verdana" panose="020B0604030504040204" pitchFamily="34" charset="0"/>
              </a:rPr>
              <a:t> </a:t>
            </a:r>
          </a:p>
          <a:p>
            <a:pPr marL="742950" lvl="1" indent="-285750">
              <a:buFont typeface="Wingdings" panose="05000000000000000000" pitchFamily="2" charset="2"/>
              <a:buChar char="Ø"/>
            </a:pPr>
            <a:r>
              <a:rPr lang="en-US" sz="1600" b="0" i="0" dirty="0">
                <a:solidFill>
                  <a:srgbClr val="000000"/>
                </a:solidFill>
                <a:effectLst/>
                <a:latin typeface="Verdana" panose="020B0604030504040204" pitchFamily="34" charset="0"/>
              </a:rPr>
              <a:t>Net assets should be labeled according to whether they are donor restricted or without donor restrictions.  </a:t>
            </a:r>
          </a:p>
          <a:p>
            <a:pPr marL="742950" lvl="1" indent="-285750">
              <a:buFont typeface="Wingdings" panose="05000000000000000000" pitchFamily="2" charset="2"/>
              <a:buChar char="Ø"/>
            </a:pPr>
            <a:endParaRPr lang="en-US" sz="1600" b="0" i="0" dirty="0">
              <a:solidFill>
                <a:srgbClr val="000000"/>
              </a:solidFill>
              <a:effectLst/>
              <a:latin typeface="Verdana" panose="020B0604030504040204" pitchFamily="34" charset="0"/>
            </a:endParaRPr>
          </a:p>
          <a:p>
            <a:pPr marL="742950" lvl="1" indent="-285750">
              <a:buFont typeface="Wingdings" panose="05000000000000000000" pitchFamily="2" charset="2"/>
              <a:buChar char="Ø"/>
            </a:pPr>
            <a:r>
              <a:rPr lang="en-US" sz="1600" b="0" i="0" dirty="0">
                <a:solidFill>
                  <a:srgbClr val="000000"/>
                </a:solidFill>
                <a:effectLst/>
                <a:latin typeface="Verdana" panose="020B0604030504040204" pitchFamily="34" charset="0"/>
              </a:rPr>
              <a:t>The donor restrictions can be imposed by the terms of a grant or other document received from the donor.</a:t>
            </a:r>
          </a:p>
          <a:p>
            <a:pPr marL="285750" indent="-285750" algn="l">
              <a:buFont typeface="Wingdings" panose="05000000000000000000" pitchFamily="2" charset="2"/>
              <a:buChar char="Ø"/>
            </a:pPr>
            <a:endParaRPr lang="en-US" sz="1600" b="1" i="0" dirty="0">
              <a:solidFill>
                <a:srgbClr val="000000"/>
              </a:solidFill>
              <a:effectLst/>
              <a:latin typeface="Verdana" panose="020B0604030504040204" pitchFamily="34" charset="0"/>
            </a:endParaRPr>
          </a:p>
          <a:p>
            <a:pPr marL="285750" indent="-285750" algn="l">
              <a:buFont typeface="Wingdings" panose="05000000000000000000" pitchFamily="2" charset="2"/>
              <a:buChar char="Ø"/>
            </a:pPr>
            <a:r>
              <a:rPr lang="en-US" sz="1600" b="1" i="0" dirty="0">
                <a:solidFill>
                  <a:srgbClr val="000000"/>
                </a:solidFill>
                <a:effectLst/>
                <a:latin typeface="Verdana" panose="020B0604030504040204" pitchFamily="34" charset="0"/>
              </a:rPr>
              <a:t>Describing cash flow:</a:t>
            </a:r>
            <a:r>
              <a:rPr lang="en-US" sz="1600" b="0" i="0" dirty="0">
                <a:solidFill>
                  <a:srgbClr val="000000"/>
                </a:solidFill>
                <a:effectLst/>
                <a:latin typeface="Verdana" panose="020B0604030504040204" pitchFamily="34" charset="0"/>
              </a:rPr>
              <a:t> </a:t>
            </a:r>
          </a:p>
          <a:p>
            <a:pPr marL="742950" lvl="1" indent="-285750">
              <a:buFont typeface="Wingdings" panose="05000000000000000000" pitchFamily="2" charset="2"/>
              <a:buChar char="Ø"/>
            </a:pPr>
            <a:r>
              <a:rPr lang="en-US" sz="1600" b="0" i="0" dirty="0">
                <a:solidFill>
                  <a:srgbClr val="000000"/>
                </a:solidFill>
                <a:effectLst/>
                <a:latin typeface="Verdana" panose="020B0604030504040204" pitchFamily="34" charset="0"/>
              </a:rPr>
              <a:t>Nonprofits must provide qualitative information that describes how they manage their liquid resources to meet everyday expenses.  </a:t>
            </a:r>
          </a:p>
          <a:p>
            <a:pPr marL="742950" lvl="1" indent="-285750">
              <a:buFont typeface="Wingdings" panose="05000000000000000000" pitchFamily="2" charset="2"/>
              <a:buChar char="Ø"/>
            </a:pPr>
            <a:endParaRPr lang="en-US" sz="1600" b="0" i="0" dirty="0">
              <a:solidFill>
                <a:srgbClr val="000000"/>
              </a:solidFill>
              <a:effectLst/>
              <a:latin typeface="Verdana" panose="020B0604030504040204" pitchFamily="34" charset="0"/>
            </a:endParaRPr>
          </a:p>
          <a:p>
            <a:pPr marL="742950" lvl="1" indent="-285750">
              <a:buFont typeface="Wingdings" panose="05000000000000000000" pitchFamily="2" charset="2"/>
              <a:buChar char="Ø"/>
            </a:pPr>
            <a:r>
              <a:rPr lang="en-US" sz="1600" b="0" i="0" dirty="0">
                <a:solidFill>
                  <a:srgbClr val="000000"/>
                </a:solidFill>
                <a:effectLst/>
                <a:latin typeface="Verdana" panose="020B0604030504040204" pitchFamily="34" charset="0"/>
              </a:rPr>
              <a:t>Nonprofits must show any limitations or restrictions that impact their cash flow.</a:t>
            </a:r>
          </a:p>
        </p:txBody>
      </p:sp>
      <p:sp>
        <p:nvSpPr>
          <p:cNvPr id="2" name="Title 1">
            <a:extLst>
              <a:ext uri="{FF2B5EF4-FFF2-40B4-BE49-F238E27FC236}">
                <a16:creationId xmlns:a16="http://schemas.microsoft.com/office/drawing/2014/main" id="{6A22315F-6309-9B27-3CB1-3D3361394F30}"/>
              </a:ext>
            </a:extLst>
          </p:cNvPr>
          <p:cNvSpPr>
            <a:spLocks noGrp="1"/>
          </p:cNvSpPr>
          <p:nvPr>
            <p:ph type="title"/>
          </p:nvPr>
        </p:nvSpPr>
        <p:spPr/>
        <p:txBody>
          <a:bodyPr/>
          <a:lstStyle/>
          <a:p>
            <a:r>
              <a:rPr lang="en-US" dirty="0"/>
              <a:t>More Guidelines</a:t>
            </a:r>
          </a:p>
        </p:txBody>
      </p:sp>
      <p:sp>
        <p:nvSpPr>
          <p:cNvPr id="3" name="Footer Placeholder 2">
            <a:extLst>
              <a:ext uri="{FF2B5EF4-FFF2-40B4-BE49-F238E27FC236}">
                <a16:creationId xmlns:a16="http://schemas.microsoft.com/office/drawing/2014/main" id="{10E68A3A-343B-88C7-A15A-4BC48E142500}"/>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55225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931C56-F172-68A9-7E9F-AE203DB7175A}"/>
              </a:ext>
            </a:extLst>
          </p:cNvPr>
          <p:cNvSpPr txBox="1"/>
          <p:nvPr/>
        </p:nvSpPr>
        <p:spPr>
          <a:xfrm>
            <a:off x="990264" y="1485136"/>
            <a:ext cx="7970808" cy="3785652"/>
          </a:xfrm>
          <a:prstGeom prst="rect">
            <a:avLst/>
          </a:prstGeom>
          <a:noFill/>
        </p:spPr>
        <p:txBody>
          <a:bodyPr wrap="square">
            <a:spAutoFit/>
          </a:bodyPr>
          <a:lstStyle/>
          <a:p>
            <a:pPr marL="285750" indent="-285750" algn="l">
              <a:buFont typeface="Wingdings" panose="05000000000000000000" pitchFamily="2" charset="2"/>
              <a:buChar char="Ø"/>
            </a:pPr>
            <a:r>
              <a:rPr lang="en-US" sz="1600" b="1" i="0" dirty="0">
                <a:solidFill>
                  <a:srgbClr val="000000"/>
                </a:solidFill>
                <a:effectLst/>
                <a:latin typeface="Verdana" panose="020B0604030504040204" pitchFamily="34" charset="0"/>
              </a:rPr>
              <a:t>Investments:</a:t>
            </a:r>
            <a:r>
              <a:rPr lang="en-US" sz="1600" b="0" i="0" dirty="0">
                <a:solidFill>
                  <a:srgbClr val="000000"/>
                </a:solidFill>
                <a:effectLst/>
                <a:latin typeface="Verdana" panose="020B0604030504040204" pitchFamily="34" charset="0"/>
              </a:rPr>
              <a:t> </a:t>
            </a:r>
          </a:p>
          <a:p>
            <a:pPr marL="742950" lvl="1" indent="-285750">
              <a:buFont typeface="Wingdings" panose="05000000000000000000" pitchFamily="2" charset="2"/>
              <a:buChar char="Ø"/>
            </a:pPr>
            <a:r>
              <a:rPr lang="en-US" sz="1600" b="0" i="0" dirty="0">
                <a:solidFill>
                  <a:srgbClr val="000000"/>
                </a:solidFill>
                <a:effectLst/>
                <a:latin typeface="Verdana" panose="020B0604030504040204" pitchFamily="34" charset="0"/>
              </a:rPr>
              <a:t>Nonprofits should be aware of any management fees related to their investments, as they do not need to report these separately. </a:t>
            </a:r>
          </a:p>
          <a:p>
            <a:pPr marL="742950" lvl="1" indent="-285750">
              <a:buFont typeface="Wingdings" panose="05000000000000000000" pitchFamily="2" charset="2"/>
              <a:buChar char="Ø"/>
            </a:pPr>
            <a:endParaRPr lang="en-US" sz="1600" dirty="0">
              <a:solidFill>
                <a:srgbClr val="000000"/>
              </a:solidFill>
              <a:latin typeface="Verdana" panose="020B0604030504040204" pitchFamily="34" charset="0"/>
            </a:endParaRPr>
          </a:p>
          <a:p>
            <a:pPr marL="742950" lvl="1" indent="-285750">
              <a:buFont typeface="Wingdings" panose="05000000000000000000" pitchFamily="2" charset="2"/>
              <a:buChar char="Ø"/>
            </a:pPr>
            <a:r>
              <a:rPr lang="en-US" sz="1600" dirty="0">
                <a:solidFill>
                  <a:srgbClr val="000000"/>
                </a:solidFill>
                <a:latin typeface="Verdana" panose="020B0604030504040204" pitchFamily="34" charset="0"/>
              </a:rPr>
              <a:t>N</a:t>
            </a:r>
            <a:r>
              <a:rPr lang="en-US" sz="1600" b="0" i="0" dirty="0">
                <a:solidFill>
                  <a:srgbClr val="000000"/>
                </a:solidFill>
                <a:effectLst/>
                <a:latin typeface="Verdana" panose="020B0604030504040204" pitchFamily="34" charset="0"/>
              </a:rPr>
              <a:t>onprofits are required to report investment income net of related external and internal expenses.</a:t>
            </a:r>
          </a:p>
          <a:p>
            <a:pPr marL="285750" indent="-285750" algn="l">
              <a:buFont typeface="Wingdings" panose="05000000000000000000" pitchFamily="2" charset="2"/>
              <a:buChar char="Ø"/>
            </a:pPr>
            <a:endParaRPr lang="en-US" sz="1600" b="1" i="0" dirty="0">
              <a:solidFill>
                <a:srgbClr val="000000"/>
              </a:solidFill>
              <a:effectLst/>
              <a:latin typeface="Verdana" panose="020B0604030504040204" pitchFamily="34" charset="0"/>
            </a:endParaRPr>
          </a:p>
          <a:p>
            <a:pPr marL="285750" indent="-285750" algn="l">
              <a:buFont typeface="Wingdings" panose="05000000000000000000" pitchFamily="2" charset="2"/>
              <a:buChar char="Ø"/>
            </a:pPr>
            <a:r>
              <a:rPr lang="en-US" sz="1600" b="1" i="0" dirty="0">
                <a:solidFill>
                  <a:srgbClr val="000000"/>
                </a:solidFill>
                <a:effectLst/>
                <a:latin typeface="Verdana" panose="020B0604030504040204" pitchFamily="34" charset="0"/>
              </a:rPr>
              <a:t>Contributions</a:t>
            </a:r>
            <a:r>
              <a:rPr lang="en-US" sz="1600" b="0" i="0" dirty="0">
                <a:solidFill>
                  <a:srgbClr val="000000"/>
                </a:solidFill>
                <a:effectLst/>
                <a:latin typeface="Verdana" panose="020B0604030504040204" pitchFamily="34" charset="0"/>
              </a:rPr>
              <a:t>:  </a:t>
            </a:r>
          </a:p>
          <a:p>
            <a:pPr marL="742950" lvl="1" indent="-285750">
              <a:buFont typeface="Wingdings" panose="05000000000000000000" pitchFamily="2" charset="2"/>
              <a:buChar char="Ø"/>
            </a:pPr>
            <a:r>
              <a:rPr lang="en-US" sz="1600" b="0" i="0" dirty="0">
                <a:solidFill>
                  <a:srgbClr val="000000"/>
                </a:solidFill>
                <a:effectLst/>
                <a:latin typeface="Verdana" panose="020B0604030504040204" pitchFamily="34" charset="0"/>
              </a:rPr>
              <a:t>closely monitor and record all contributions, including amounts received from individuals, corporations, or other nonprofits, in compliance with GAAP. </a:t>
            </a:r>
          </a:p>
          <a:p>
            <a:pPr marL="742950" lvl="1" indent="-285750">
              <a:buFont typeface="Wingdings" panose="05000000000000000000" pitchFamily="2" charset="2"/>
              <a:buChar char="Ø"/>
            </a:pPr>
            <a:endParaRPr lang="en-US" sz="1600" b="0" i="0" dirty="0">
              <a:solidFill>
                <a:srgbClr val="000000"/>
              </a:solidFill>
              <a:effectLst/>
              <a:latin typeface="Verdana" panose="020B0604030504040204" pitchFamily="34" charset="0"/>
            </a:endParaRPr>
          </a:p>
          <a:p>
            <a:pPr marL="742950" lvl="1" indent="-285750">
              <a:buFont typeface="Wingdings" panose="05000000000000000000" pitchFamily="2" charset="2"/>
              <a:buChar char="Ø"/>
            </a:pPr>
            <a:r>
              <a:rPr lang="en-US" sz="1600" b="0" i="0" dirty="0">
                <a:solidFill>
                  <a:srgbClr val="000000"/>
                </a:solidFill>
                <a:effectLst/>
                <a:latin typeface="Verdana" panose="020B0604030504040204" pitchFamily="34" charset="0"/>
              </a:rPr>
              <a:t>must record promises to give future donations as pledges receivable when you receive the pledge, rather than when your nonprofit receives the actual donation.</a:t>
            </a:r>
          </a:p>
        </p:txBody>
      </p:sp>
      <p:sp>
        <p:nvSpPr>
          <p:cNvPr id="2" name="Title 1">
            <a:extLst>
              <a:ext uri="{FF2B5EF4-FFF2-40B4-BE49-F238E27FC236}">
                <a16:creationId xmlns:a16="http://schemas.microsoft.com/office/drawing/2014/main" id="{6A22315F-6309-9B27-3CB1-3D3361394F30}"/>
              </a:ext>
            </a:extLst>
          </p:cNvPr>
          <p:cNvSpPr>
            <a:spLocks noGrp="1"/>
          </p:cNvSpPr>
          <p:nvPr>
            <p:ph type="title"/>
          </p:nvPr>
        </p:nvSpPr>
        <p:spPr/>
        <p:txBody>
          <a:bodyPr/>
          <a:lstStyle/>
          <a:p>
            <a:r>
              <a:rPr lang="en-US" dirty="0"/>
              <a:t>More Guidelines</a:t>
            </a:r>
          </a:p>
        </p:txBody>
      </p:sp>
      <p:sp>
        <p:nvSpPr>
          <p:cNvPr id="3" name="Footer Placeholder 2">
            <a:extLst>
              <a:ext uri="{FF2B5EF4-FFF2-40B4-BE49-F238E27FC236}">
                <a16:creationId xmlns:a16="http://schemas.microsoft.com/office/drawing/2014/main" id="{32297E71-4F8D-E53D-04C9-2271D2F06CC4}"/>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927041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7FE83C-197D-AD44-5739-843224A474B2}"/>
              </a:ext>
            </a:extLst>
          </p:cNvPr>
          <p:cNvPicPr>
            <a:picLocks noChangeAspect="1"/>
          </p:cNvPicPr>
          <p:nvPr/>
        </p:nvPicPr>
        <p:blipFill>
          <a:blip r:embed="rId3"/>
          <a:stretch>
            <a:fillRect/>
          </a:stretch>
        </p:blipFill>
        <p:spPr>
          <a:xfrm>
            <a:off x="6707368" y="4129040"/>
            <a:ext cx="2441070" cy="2728960"/>
          </a:xfrm>
          <a:prstGeom prst="rect">
            <a:avLst/>
          </a:prstGeom>
        </p:spPr>
      </p:pic>
      <p:sp>
        <p:nvSpPr>
          <p:cNvPr id="2" name="TextBox 1">
            <a:extLst>
              <a:ext uri="{FF2B5EF4-FFF2-40B4-BE49-F238E27FC236}">
                <a16:creationId xmlns:a16="http://schemas.microsoft.com/office/drawing/2014/main" id="{7E0D241D-A3F0-4FF9-9BA7-73EB92A6997D}"/>
              </a:ext>
            </a:extLst>
          </p:cNvPr>
          <p:cNvSpPr txBox="1"/>
          <p:nvPr/>
        </p:nvSpPr>
        <p:spPr>
          <a:xfrm>
            <a:off x="1325546" y="1291516"/>
            <a:ext cx="6162675" cy="1323439"/>
          </a:xfrm>
          <a:prstGeom prst="rect">
            <a:avLst/>
          </a:prstGeom>
          <a:noFill/>
        </p:spPr>
        <p:txBody>
          <a:bodyPr wrap="square" rtlCol="0">
            <a:spAutoFit/>
          </a:bodyPr>
          <a:lstStyle/>
          <a:p>
            <a:pPr algn="ctr"/>
            <a:r>
              <a:rPr lang="en-US" sz="4000" dirty="0"/>
              <a:t>Dan Sills</a:t>
            </a:r>
          </a:p>
          <a:p>
            <a:pPr algn="ctr"/>
            <a:endParaRPr lang="en-US" sz="4000" dirty="0"/>
          </a:p>
        </p:txBody>
      </p:sp>
      <p:sp>
        <p:nvSpPr>
          <p:cNvPr id="5" name="TextBox 4">
            <a:extLst>
              <a:ext uri="{FF2B5EF4-FFF2-40B4-BE49-F238E27FC236}">
                <a16:creationId xmlns:a16="http://schemas.microsoft.com/office/drawing/2014/main" id="{76EC7B62-810D-87CD-13A4-4EB8E18A9040}"/>
              </a:ext>
            </a:extLst>
          </p:cNvPr>
          <p:cNvSpPr txBox="1"/>
          <p:nvPr/>
        </p:nvSpPr>
        <p:spPr>
          <a:xfrm>
            <a:off x="1828661" y="2152955"/>
            <a:ext cx="6099242" cy="2031325"/>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Ø"/>
            </a:pPr>
            <a:r>
              <a:rPr lang="en-US" sz="1800" dirty="0">
                <a:ea typeface="+mn-lt"/>
                <a:cs typeface="+mn-lt"/>
              </a:rPr>
              <a:t>President and CEO of </a:t>
            </a:r>
            <a:r>
              <a:rPr lang="en-US" sz="1800" dirty="0" err="1">
                <a:ea typeface="+mn-lt"/>
                <a:cs typeface="+mn-lt"/>
              </a:rPr>
              <a:t>O|Miga</a:t>
            </a:r>
            <a:r>
              <a:rPr lang="en-US" sz="1800" dirty="0">
                <a:ea typeface="+mn-lt"/>
                <a:cs typeface="+mn-lt"/>
              </a:rPr>
              <a:t>  </a:t>
            </a:r>
          </a:p>
          <a:p>
            <a:pPr marL="285750" indent="-285750">
              <a:buFont typeface="Wingdings" panose="05000000000000000000" pitchFamily="2" charset="2"/>
              <a:buChar char="Ø"/>
            </a:pPr>
            <a:r>
              <a:rPr lang="en-US" sz="1800" dirty="0">
                <a:ea typeface="+mn-lt"/>
                <a:cs typeface="+mn-lt"/>
              </a:rPr>
              <a:t>More than </a:t>
            </a:r>
            <a:r>
              <a:rPr lang="en-US" dirty="0">
                <a:ea typeface="+mn-lt"/>
                <a:cs typeface="+mn-lt"/>
              </a:rPr>
              <a:t>forty</a:t>
            </a:r>
            <a:r>
              <a:rPr lang="en-US" sz="1800" dirty="0">
                <a:ea typeface="+mn-lt"/>
                <a:cs typeface="+mn-lt"/>
              </a:rPr>
              <a:t> years of finance and accounting experience in various roles and industries</a:t>
            </a:r>
          </a:p>
          <a:p>
            <a:pPr marL="285750" indent="-285750">
              <a:buFont typeface="Wingdings" panose="05000000000000000000" pitchFamily="2" charset="2"/>
              <a:buChar char="Ø"/>
            </a:pPr>
            <a:r>
              <a:rPr lang="en-US" sz="1800" dirty="0">
                <a:ea typeface="+mn-lt"/>
                <a:cs typeface="+mn-lt"/>
              </a:rPr>
              <a:t>Co-founder of Community Value Alliance</a:t>
            </a:r>
          </a:p>
          <a:p>
            <a:pPr marL="285750" indent="-285750">
              <a:buFont typeface="Wingdings" panose="05000000000000000000" pitchFamily="2" charset="2"/>
              <a:buChar char="Ø"/>
            </a:pPr>
            <a:r>
              <a:rPr lang="en-US" dirty="0">
                <a:ea typeface="+mn-lt"/>
                <a:cs typeface="+mn-lt"/>
              </a:rPr>
              <a:t>Credentials</a:t>
            </a:r>
            <a:endParaRPr lang="en-US" sz="1800" dirty="0">
              <a:ea typeface="+mn-lt"/>
              <a:cs typeface="+mn-lt"/>
            </a:endParaRPr>
          </a:p>
          <a:p>
            <a:pPr marL="742950" lvl="1" indent="-285750">
              <a:buFont typeface="Wingdings" panose="05000000000000000000" pitchFamily="2" charset="2"/>
              <a:buChar char="Ø"/>
            </a:pPr>
            <a:r>
              <a:rPr lang="en-US" dirty="0">
                <a:ea typeface="+mn-lt"/>
                <a:cs typeface="+mn-lt"/>
              </a:rPr>
              <a:t>BA in Business from University of Notre Dame</a:t>
            </a:r>
          </a:p>
          <a:p>
            <a:pPr marL="742950" lvl="1" indent="-285750">
              <a:buFont typeface="Wingdings" panose="05000000000000000000" pitchFamily="2" charset="2"/>
              <a:buChar char="Ø"/>
            </a:pPr>
            <a:r>
              <a:rPr lang="en-US" dirty="0">
                <a:ea typeface="+mn-lt"/>
                <a:cs typeface="+mn-lt"/>
              </a:rPr>
              <a:t>Certified Public Accountant</a:t>
            </a:r>
          </a:p>
        </p:txBody>
      </p:sp>
      <p:sp>
        <p:nvSpPr>
          <p:cNvPr id="6" name="Footer Placeholder 5">
            <a:extLst>
              <a:ext uri="{FF2B5EF4-FFF2-40B4-BE49-F238E27FC236}">
                <a16:creationId xmlns:a16="http://schemas.microsoft.com/office/drawing/2014/main" id="{F2F78BE4-41F5-CAF1-7DCC-C9EE0054FC58}"/>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770612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8C9A18C-48B7-773C-1FBA-0CC08DA8B08D}"/>
              </a:ext>
            </a:extLst>
          </p:cNvPr>
          <p:cNvSpPr>
            <a:spLocks noGrp="1"/>
          </p:cNvSpPr>
          <p:nvPr>
            <p:ph type="ftr" sz="quarter" idx="11"/>
          </p:nvPr>
        </p:nvSpPr>
        <p:spPr/>
        <p:txBody>
          <a:bodyPr/>
          <a:lstStyle/>
          <a:p>
            <a:r>
              <a:rPr lang="en-US"/>
              <a:t>Copyright O|Miga, Inc 2024</a:t>
            </a:r>
            <a:endParaRPr lang="en-US" dirty="0"/>
          </a:p>
        </p:txBody>
      </p:sp>
      <p:sp>
        <p:nvSpPr>
          <p:cNvPr id="2" name="Title 1">
            <a:extLst>
              <a:ext uri="{FF2B5EF4-FFF2-40B4-BE49-F238E27FC236}">
                <a16:creationId xmlns:a16="http://schemas.microsoft.com/office/drawing/2014/main" id="{81B22D0D-77F5-7E68-7084-53E4EBA67C2E}"/>
              </a:ext>
            </a:extLst>
          </p:cNvPr>
          <p:cNvSpPr>
            <a:spLocks noGrp="1"/>
          </p:cNvSpPr>
          <p:nvPr>
            <p:ph type="title" idx="4294967295"/>
          </p:nvPr>
        </p:nvSpPr>
        <p:spPr>
          <a:xfrm>
            <a:off x="0" y="609600"/>
            <a:ext cx="8596313" cy="1320800"/>
          </a:xfrm>
        </p:spPr>
        <p:txBody>
          <a:bodyPr>
            <a:normAutofit/>
          </a:bodyPr>
          <a:lstStyle/>
          <a:p>
            <a:r>
              <a:rPr lang="en-US" dirty="0"/>
              <a:t>More Guidelines</a:t>
            </a:r>
          </a:p>
        </p:txBody>
      </p:sp>
      <p:sp>
        <p:nvSpPr>
          <p:cNvPr id="6" name="TextBox 5">
            <a:extLst>
              <a:ext uri="{FF2B5EF4-FFF2-40B4-BE49-F238E27FC236}">
                <a16:creationId xmlns:a16="http://schemas.microsoft.com/office/drawing/2014/main" id="{63678C72-CC2D-1DCA-1C5D-D66325FDE596}"/>
              </a:ext>
            </a:extLst>
          </p:cNvPr>
          <p:cNvSpPr txBox="1"/>
          <p:nvPr/>
        </p:nvSpPr>
        <p:spPr>
          <a:xfrm>
            <a:off x="564022" y="1427146"/>
            <a:ext cx="8280874" cy="3970318"/>
          </a:xfrm>
          <a:prstGeom prst="rect">
            <a:avLst/>
          </a:prstGeom>
          <a:noFill/>
        </p:spPr>
        <p:txBody>
          <a:bodyPr wrap="square">
            <a:spAutoFit/>
          </a:bodyPr>
          <a:lstStyle/>
          <a:p>
            <a:pPr marL="285750" indent="-285750" algn="l" fontAlgn="base">
              <a:buFont typeface="Wingdings" panose="05000000000000000000" pitchFamily="2" charset="2"/>
              <a:buChar char="Ø"/>
            </a:pPr>
            <a:r>
              <a:rPr lang="en-US" b="1" i="0" dirty="0">
                <a:effectLst/>
                <a:latin typeface="Roboto" panose="02000000000000000000" pitchFamily="2" charset="0"/>
              </a:rPr>
              <a:t>Restricted Funds</a:t>
            </a:r>
            <a:r>
              <a:rPr lang="en-US" b="1" i="0" dirty="0">
                <a:solidFill>
                  <a:srgbClr val="316BF2"/>
                </a:solidFill>
                <a:effectLst/>
                <a:latin typeface="Roboto" panose="02000000000000000000" pitchFamily="2" charset="0"/>
              </a:rPr>
              <a:t>?</a:t>
            </a:r>
          </a:p>
          <a:p>
            <a:pPr marL="742950" lvl="1" indent="-285750" fontAlgn="base">
              <a:buFont typeface="Wingdings" panose="05000000000000000000" pitchFamily="2" charset="2"/>
              <a:buChar char="Ø"/>
            </a:pPr>
            <a:r>
              <a:rPr lang="en-US" b="0" i="0" dirty="0">
                <a:solidFill>
                  <a:srgbClr val="646464"/>
                </a:solidFill>
                <a:effectLst/>
                <a:latin typeface="Roboto" panose="02000000000000000000" pitchFamily="2" charset="0"/>
              </a:rPr>
              <a:t>Nonprofits receive two types of funds: restricted and unrestricted. </a:t>
            </a:r>
          </a:p>
          <a:p>
            <a:pPr lvl="1" fontAlgn="base"/>
            <a:endParaRPr lang="en-US" b="0" i="0" dirty="0">
              <a:solidFill>
                <a:srgbClr val="646464"/>
              </a:solidFill>
              <a:effectLst/>
              <a:latin typeface="Roboto" panose="02000000000000000000" pitchFamily="2" charset="0"/>
            </a:endParaRPr>
          </a:p>
          <a:p>
            <a:pPr marL="742950" lvl="1" indent="-285750" fontAlgn="base">
              <a:buFont typeface="Wingdings" panose="05000000000000000000" pitchFamily="2" charset="2"/>
              <a:buChar char="Ø"/>
            </a:pPr>
            <a:r>
              <a:rPr lang="en-US" b="0" i="0" dirty="0">
                <a:solidFill>
                  <a:srgbClr val="646464"/>
                </a:solidFill>
                <a:effectLst/>
                <a:latin typeface="Roboto" panose="02000000000000000000" pitchFamily="2" charset="0"/>
              </a:rPr>
              <a:t>Restricted funds </a:t>
            </a:r>
            <a:r>
              <a:rPr lang="en-US" b="1" i="0" dirty="0">
                <a:solidFill>
                  <a:srgbClr val="646464"/>
                </a:solidFill>
                <a:effectLst/>
                <a:latin typeface="Roboto" panose="02000000000000000000" pitchFamily="2" charset="0"/>
              </a:rPr>
              <a:t>are meant for a specific purpose of the donor’s choosing</a:t>
            </a:r>
            <a:r>
              <a:rPr lang="en-US" b="0" i="0" dirty="0">
                <a:solidFill>
                  <a:srgbClr val="646464"/>
                </a:solidFill>
                <a:effectLst/>
                <a:latin typeface="Roboto" panose="02000000000000000000" pitchFamily="2" charset="0"/>
              </a:rPr>
              <a:t>. </a:t>
            </a:r>
          </a:p>
          <a:p>
            <a:pPr marL="1200150" lvl="2" indent="-285750" fontAlgn="base">
              <a:buFont typeface="Wingdings" panose="05000000000000000000" pitchFamily="2" charset="2"/>
              <a:buChar char="Ø"/>
            </a:pPr>
            <a:r>
              <a:rPr lang="en-US" b="0" i="0" dirty="0">
                <a:solidFill>
                  <a:srgbClr val="646464"/>
                </a:solidFill>
                <a:effectLst/>
                <a:latin typeface="Roboto" panose="02000000000000000000" pitchFamily="2" charset="0"/>
              </a:rPr>
              <a:t>These funds must be used for that purpose and that purpose only. Failure to do so can result in litigation and even the loss of nonprofit status. </a:t>
            </a:r>
          </a:p>
          <a:p>
            <a:pPr lvl="2" fontAlgn="base"/>
            <a:endParaRPr lang="en-US" b="0" i="0" dirty="0">
              <a:solidFill>
                <a:srgbClr val="646464"/>
              </a:solidFill>
              <a:effectLst/>
              <a:latin typeface="Roboto" panose="02000000000000000000" pitchFamily="2" charset="0"/>
            </a:endParaRPr>
          </a:p>
          <a:p>
            <a:pPr marL="742950" lvl="1" indent="-285750" fontAlgn="base">
              <a:buFont typeface="Wingdings" panose="05000000000000000000" pitchFamily="2" charset="2"/>
              <a:buChar char="Ø"/>
            </a:pPr>
            <a:r>
              <a:rPr lang="en-US" b="0" i="0" dirty="0">
                <a:solidFill>
                  <a:srgbClr val="646464"/>
                </a:solidFill>
                <a:effectLst/>
                <a:latin typeface="Roboto" panose="02000000000000000000" pitchFamily="2" charset="0"/>
              </a:rPr>
              <a:t>Unrestricted funds for any purpose. </a:t>
            </a:r>
          </a:p>
          <a:p>
            <a:pPr marL="1200150" lvl="2" indent="-285750" fontAlgn="base">
              <a:buFont typeface="Wingdings" panose="05000000000000000000" pitchFamily="2" charset="2"/>
              <a:buChar char="Ø"/>
            </a:pPr>
            <a:r>
              <a:rPr lang="en-US" b="0" i="0" dirty="0">
                <a:solidFill>
                  <a:srgbClr val="646464"/>
                </a:solidFill>
                <a:effectLst/>
                <a:latin typeface="Roboto" panose="02000000000000000000" pitchFamily="2" charset="0"/>
              </a:rPr>
              <a:t>They often help organizations with administrative expenses, such as payroll and rent. Restricted funds are frequently not</a:t>
            </a:r>
            <a:r>
              <a:rPr lang="en-US" b="0" i="1" dirty="0">
                <a:solidFill>
                  <a:srgbClr val="646464"/>
                </a:solidFill>
                <a:effectLst/>
                <a:latin typeface="Roboto" panose="02000000000000000000" pitchFamily="2" charset="0"/>
              </a:rPr>
              <a:t> </a:t>
            </a:r>
            <a:r>
              <a:rPr lang="en-US" b="0" i="0" dirty="0">
                <a:solidFill>
                  <a:srgbClr val="646464"/>
                </a:solidFill>
                <a:effectLst/>
                <a:latin typeface="Roboto" panose="02000000000000000000" pitchFamily="2" charset="0"/>
              </a:rPr>
              <a:t>endowed to cover these costs, so unrestricted donations can be a welcome departure from that level of oversight. </a:t>
            </a:r>
          </a:p>
        </p:txBody>
      </p:sp>
    </p:spTree>
    <p:extLst>
      <p:ext uri="{BB962C8B-B14F-4D97-AF65-F5344CB8AC3E}">
        <p14:creationId xmlns:p14="http://schemas.microsoft.com/office/powerpoint/2010/main" val="628853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E1211-7F6F-4252-852A-F66C1232B560}"/>
              </a:ext>
            </a:extLst>
          </p:cNvPr>
          <p:cNvSpPr>
            <a:spLocks noGrp="1"/>
          </p:cNvSpPr>
          <p:nvPr>
            <p:ph type="title"/>
          </p:nvPr>
        </p:nvSpPr>
        <p:spPr>
          <a:xfrm>
            <a:off x="677334" y="609600"/>
            <a:ext cx="8596668" cy="1320800"/>
          </a:xfrm>
        </p:spPr>
        <p:txBody>
          <a:bodyPr>
            <a:normAutofit/>
          </a:bodyPr>
          <a:lstStyle/>
          <a:p>
            <a:r>
              <a:rPr lang="en-US"/>
              <a:t>Cash Basis vs. Accrual Basis</a:t>
            </a:r>
          </a:p>
        </p:txBody>
      </p:sp>
      <p:graphicFrame>
        <p:nvGraphicFramePr>
          <p:cNvPr id="5" name="Content Placeholder 2">
            <a:extLst>
              <a:ext uri="{FF2B5EF4-FFF2-40B4-BE49-F238E27FC236}">
                <a16:creationId xmlns:a16="http://schemas.microsoft.com/office/drawing/2014/main" id="{08CC5773-7F5C-4615-9FCD-DEA6EF3900E0}"/>
              </a:ext>
            </a:extLst>
          </p:cNvPr>
          <p:cNvGraphicFramePr>
            <a:graphicFrameLocks noGrp="1"/>
          </p:cNvGraphicFramePr>
          <p:nvPr>
            <p:ph idx="1"/>
          </p:nvPr>
        </p:nvGraphicFramePr>
        <p:xfrm>
          <a:off x="722687" y="1488235"/>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a:extLst>
              <a:ext uri="{FF2B5EF4-FFF2-40B4-BE49-F238E27FC236}">
                <a16:creationId xmlns:a16="http://schemas.microsoft.com/office/drawing/2014/main" id="{933949B0-DDC6-48B0-BBD5-C6CB87F32B2E}"/>
              </a:ext>
            </a:extLst>
          </p:cNvPr>
          <p:cNvSpPr txBox="1"/>
          <p:nvPr/>
        </p:nvSpPr>
        <p:spPr>
          <a:xfrm>
            <a:off x="954997" y="5118032"/>
            <a:ext cx="804134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specific basis used to create a set of financial statements will be disclosed either on the face of the statement itself or in the footnotes to the financial statements</a:t>
            </a:r>
          </a:p>
        </p:txBody>
      </p:sp>
      <p:sp>
        <p:nvSpPr>
          <p:cNvPr id="3" name="Footer Placeholder 2">
            <a:extLst>
              <a:ext uri="{FF2B5EF4-FFF2-40B4-BE49-F238E27FC236}">
                <a16:creationId xmlns:a16="http://schemas.microsoft.com/office/drawing/2014/main" id="{0B00112A-BEC3-14C3-DF0A-07E26C7B5573}"/>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83263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F2D1-6270-05BE-7009-BA3EADC01AE5}"/>
              </a:ext>
            </a:extLst>
          </p:cNvPr>
          <p:cNvSpPr>
            <a:spLocks noGrp="1"/>
          </p:cNvSpPr>
          <p:nvPr>
            <p:ph type="title"/>
          </p:nvPr>
        </p:nvSpPr>
        <p:spPr/>
        <p:txBody>
          <a:bodyPr/>
          <a:lstStyle/>
          <a:p>
            <a:r>
              <a:rPr lang="en-US" dirty="0"/>
              <a:t>Cash Basis</a:t>
            </a:r>
          </a:p>
        </p:txBody>
      </p:sp>
      <p:sp>
        <p:nvSpPr>
          <p:cNvPr id="4" name="TextBox 3">
            <a:extLst>
              <a:ext uri="{FF2B5EF4-FFF2-40B4-BE49-F238E27FC236}">
                <a16:creationId xmlns:a16="http://schemas.microsoft.com/office/drawing/2014/main" id="{4418AAA9-F8DF-2BE8-B057-FBF441D66B25}"/>
              </a:ext>
            </a:extLst>
          </p:cNvPr>
          <p:cNvSpPr txBox="1"/>
          <p:nvPr/>
        </p:nvSpPr>
        <p:spPr>
          <a:xfrm>
            <a:off x="993913" y="2286000"/>
            <a:ext cx="8160026" cy="2862322"/>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0000"/>
                </a:solidFill>
                <a:effectLst/>
                <a:latin typeface="Verdana" panose="020B0604030504040204" pitchFamily="34" charset="0"/>
              </a:rPr>
              <a:t>Focused on the inflows and outflows of cash. </a:t>
            </a:r>
          </a:p>
          <a:p>
            <a:pPr marL="285750" indent="-285750">
              <a:buFont typeface="Arial" panose="020B0604020202020204" pitchFamily="34" charset="0"/>
              <a:buChar char="•"/>
            </a:pPr>
            <a:endParaRPr lang="en-US" b="0" i="0" dirty="0">
              <a:solidFill>
                <a:srgbClr val="000000"/>
              </a:solidFill>
              <a:effectLst/>
              <a:latin typeface="Verdana" panose="020B0604030504040204" pitchFamily="34" charset="0"/>
            </a:endParaRPr>
          </a:p>
          <a:p>
            <a:pPr marL="285750" indent="-285750">
              <a:buFont typeface="Arial" panose="020B0604020202020204" pitchFamily="34" charset="0"/>
              <a:buChar char="•"/>
            </a:pPr>
            <a:r>
              <a:rPr lang="en-US" b="0" i="0" dirty="0">
                <a:solidFill>
                  <a:srgbClr val="000000"/>
                </a:solidFill>
                <a:effectLst/>
                <a:latin typeface="Verdana" panose="020B0604030504040204" pitchFamily="34" charset="0"/>
              </a:rPr>
              <a:t>Much like your personal finances, </a:t>
            </a:r>
          </a:p>
          <a:p>
            <a:pPr marL="742950" lvl="1" indent="-285750">
              <a:buFont typeface="Arial" panose="020B0604020202020204" pitchFamily="34" charset="0"/>
              <a:buChar char="•"/>
            </a:pPr>
            <a:r>
              <a:rPr lang="en-US" b="0" i="0" dirty="0">
                <a:solidFill>
                  <a:srgbClr val="000000"/>
                </a:solidFill>
                <a:effectLst/>
                <a:latin typeface="Verdana" panose="020B0604030504040204" pitchFamily="34" charset="0"/>
              </a:rPr>
              <a:t>revenue when a deposit is made</a:t>
            </a:r>
          </a:p>
          <a:p>
            <a:pPr marL="742950" lvl="1" indent="-285750">
              <a:buFont typeface="Arial" panose="020B0604020202020204" pitchFamily="34" charset="0"/>
              <a:buChar char="•"/>
            </a:pPr>
            <a:r>
              <a:rPr lang="en-US" b="0" i="0" dirty="0">
                <a:solidFill>
                  <a:srgbClr val="000000"/>
                </a:solidFill>
                <a:effectLst/>
                <a:latin typeface="Verdana" panose="020B0604030504040204" pitchFamily="34" charset="0"/>
              </a:rPr>
              <a:t>expense when a check</a:t>
            </a:r>
            <a:r>
              <a:rPr lang="en-US" dirty="0">
                <a:solidFill>
                  <a:srgbClr val="000000"/>
                </a:solidFill>
                <a:latin typeface="Verdana" panose="020B0604030504040204" pitchFamily="34" charset="0"/>
              </a:rPr>
              <a:t> is cut</a:t>
            </a:r>
            <a:endParaRPr lang="en-US" b="0" i="0" dirty="0">
              <a:solidFill>
                <a:srgbClr val="000000"/>
              </a:solidFill>
              <a:effectLst/>
              <a:latin typeface="Verdana" panose="020B0604030504040204" pitchFamily="34" charset="0"/>
            </a:endParaRPr>
          </a:p>
          <a:p>
            <a:pPr marL="285750" indent="-285750">
              <a:buFont typeface="Arial" panose="020B0604020202020204" pitchFamily="34" charset="0"/>
              <a:buChar char="•"/>
            </a:pPr>
            <a:endParaRPr lang="en-US" dirty="0">
              <a:solidFill>
                <a:srgbClr val="000000"/>
              </a:solidFill>
              <a:latin typeface="Verdana" panose="020B0604030504040204" pitchFamily="34" charset="0"/>
            </a:endParaRPr>
          </a:p>
          <a:p>
            <a:pPr marL="285750" indent="-285750">
              <a:buFont typeface="Arial" panose="020B0604020202020204" pitchFamily="34" charset="0"/>
              <a:buChar char="•"/>
            </a:pPr>
            <a:r>
              <a:rPr lang="en-US" b="0" i="0" dirty="0">
                <a:solidFill>
                  <a:srgbClr val="000000"/>
                </a:solidFill>
                <a:effectLst/>
                <a:latin typeface="Verdana" panose="020B0604030504040204" pitchFamily="34" charset="0"/>
              </a:rPr>
              <a:t>Little regard to when the revenue is actually earned, or the expense is actually incurred</a:t>
            </a:r>
          </a:p>
          <a:p>
            <a:pPr marL="285750" indent="-285750">
              <a:buFont typeface="Arial" panose="020B0604020202020204" pitchFamily="34" charset="0"/>
              <a:buChar char="•"/>
            </a:pPr>
            <a:endParaRPr lang="en-US" dirty="0">
              <a:solidFill>
                <a:srgbClr val="000000"/>
              </a:solidFill>
              <a:latin typeface="Verdana" panose="020B0604030504040204" pitchFamily="34" charset="0"/>
            </a:endParaRPr>
          </a:p>
          <a:p>
            <a:pPr marL="285750" indent="-285750">
              <a:buFont typeface="Arial" panose="020B0604020202020204" pitchFamily="34" charset="0"/>
              <a:buChar char="•"/>
            </a:pPr>
            <a:r>
              <a:rPr lang="en-US" dirty="0">
                <a:solidFill>
                  <a:srgbClr val="000000"/>
                </a:solidFill>
                <a:latin typeface="Verdana" panose="020B0604030504040204" pitchFamily="34" charset="0"/>
              </a:rPr>
              <a:t>C</a:t>
            </a:r>
            <a:r>
              <a:rPr lang="en-US" b="0" i="0" dirty="0">
                <a:solidFill>
                  <a:srgbClr val="000000"/>
                </a:solidFill>
                <a:effectLst/>
                <a:latin typeface="Verdana" panose="020B0604030504040204" pitchFamily="34" charset="0"/>
              </a:rPr>
              <a:t>ash flows.</a:t>
            </a:r>
            <a:endParaRPr lang="en-US" dirty="0"/>
          </a:p>
        </p:txBody>
      </p:sp>
      <p:sp>
        <p:nvSpPr>
          <p:cNvPr id="3" name="Footer Placeholder 2">
            <a:extLst>
              <a:ext uri="{FF2B5EF4-FFF2-40B4-BE49-F238E27FC236}">
                <a16:creationId xmlns:a16="http://schemas.microsoft.com/office/drawing/2014/main" id="{CC6F31F5-9815-3344-B3C1-A9570C4490C2}"/>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552487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F2D1-6270-05BE-7009-BA3EADC01AE5}"/>
              </a:ext>
            </a:extLst>
          </p:cNvPr>
          <p:cNvSpPr>
            <a:spLocks noGrp="1"/>
          </p:cNvSpPr>
          <p:nvPr>
            <p:ph type="title"/>
          </p:nvPr>
        </p:nvSpPr>
        <p:spPr/>
        <p:txBody>
          <a:bodyPr/>
          <a:lstStyle/>
          <a:p>
            <a:r>
              <a:rPr lang="en-US" dirty="0"/>
              <a:t>Accrual Basis</a:t>
            </a:r>
          </a:p>
        </p:txBody>
      </p:sp>
      <p:sp>
        <p:nvSpPr>
          <p:cNvPr id="4" name="TextBox 3">
            <a:extLst>
              <a:ext uri="{FF2B5EF4-FFF2-40B4-BE49-F238E27FC236}">
                <a16:creationId xmlns:a16="http://schemas.microsoft.com/office/drawing/2014/main" id="{4418AAA9-F8DF-2BE8-B057-FBF441D66B25}"/>
              </a:ext>
            </a:extLst>
          </p:cNvPr>
          <p:cNvSpPr txBox="1"/>
          <p:nvPr/>
        </p:nvSpPr>
        <p:spPr>
          <a:xfrm>
            <a:off x="1023730" y="1500809"/>
            <a:ext cx="8160026" cy="4247317"/>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0000"/>
                </a:solidFill>
                <a:effectLst/>
                <a:latin typeface="Verdana" panose="020B0604030504040204" pitchFamily="34" charset="0"/>
              </a:rPr>
              <a:t>Focuses on when revenue are </a:t>
            </a:r>
            <a:r>
              <a:rPr lang="en-US" i="0" dirty="0">
                <a:solidFill>
                  <a:srgbClr val="000000"/>
                </a:solidFill>
                <a:effectLst/>
                <a:latin typeface="Verdana" panose="020B0604030504040204" pitchFamily="34" charset="0"/>
              </a:rPr>
              <a:t>actually earned </a:t>
            </a:r>
            <a:r>
              <a:rPr lang="en-US" b="0" i="0" dirty="0">
                <a:solidFill>
                  <a:srgbClr val="000000"/>
                </a:solidFill>
                <a:effectLst/>
                <a:latin typeface="Verdana" panose="020B0604030504040204" pitchFamily="34" charset="0"/>
              </a:rPr>
              <a:t>and when expenses are actually incurred. </a:t>
            </a:r>
          </a:p>
          <a:p>
            <a:pPr marL="742950" lvl="1" indent="-285750">
              <a:buFont typeface="Arial" panose="020B0604020202020204" pitchFamily="34" charset="0"/>
              <a:buChar char="•"/>
            </a:pPr>
            <a:r>
              <a:rPr lang="en-US" b="0" i="0" dirty="0">
                <a:solidFill>
                  <a:srgbClr val="000000"/>
                </a:solidFill>
                <a:effectLst/>
                <a:latin typeface="Verdana" panose="020B0604030504040204" pitchFamily="34" charset="0"/>
              </a:rPr>
              <a:t>For example, </a:t>
            </a:r>
          </a:p>
          <a:p>
            <a:pPr marL="1200150" lvl="2" indent="-285750">
              <a:buFont typeface="Arial" panose="020B0604020202020204" pitchFamily="34" charset="0"/>
              <a:buChar char="•"/>
            </a:pPr>
            <a:r>
              <a:rPr lang="en-US" b="0" i="0" dirty="0">
                <a:solidFill>
                  <a:srgbClr val="000000"/>
                </a:solidFill>
                <a:effectLst/>
                <a:latin typeface="Verdana" panose="020B0604030504040204" pitchFamily="34" charset="0"/>
              </a:rPr>
              <a:t>Purchase of office supplies in the month of April on a credit card and pay for the purchase in May when the credit card bill is paid. </a:t>
            </a:r>
          </a:p>
          <a:p>
            <a:pPr marL="1200150" lvl="2" indent="-285750">
              <a:buFont typeface="Arial" panose="020B0604020202020204" pitchFamily="34" charset="0"/>
              <a:buChar char="•"/>
            </a:pPr>
            <a:r>
              <a:rPr lang="en-US" b="0" i="0" dirty="0">
                <a:solidFill>
                  <a:srgbClr val="000000"/>
                </a:solidFill>
                <a:effectLst/>
                <a:latin typeface="Verdana" panose="020B0604030504040204" pitchFamily="34" charset="0"/>
              </a:rPr>
              <a:t>Under the accrual method of accounting the expense for supplies is recorded in April.</a:t>
            </a:r>
          </a:p>
          <a:p>
            <a:pPr marL="742950" lvl="1" indent="-285750">
              <a:buFont typeface="Arial" panose="020B0604020202020204" pitchFamily="34" charset="0"/>
              <a:buChar char="•"/>
            </a:pPr>
            <a:endParaRPr lang="en-US" dirty="0">
              <a:solidFill>
                <a:srgbClr val="000000"/>
              </a:solidFill>
              <a:latin typeface="Verdana" panose="020B0604030504040204" pitchFamily="34" charset="0"/>
            </a:endParaRPr>
          </a:p>
          <a:p>
            <a:pPr marL="285750" indent="-285750">
              <a:buFont typeface="Arial" panose="020B0604020202020204" pitchFamily="34" charset="0"/>
              <a:buChar char="•"/>
            </a:pPr>
            <a:r>
              <a:rPr lang="en-US" b="0" i="0" dirty="0">
                <a:solidFill>
                  <a:srgbClr val="000000"/>
                </a:solidFill>
                <a:effectLst/>
                <a:latin typeface="Verdana" panose="020B0604030504040204" pitchFamily="34" charset="0"/>
              </a:rPr>
              <a:t>Allows for better budgeting and planning</a:t>
            </a:r>
          </a:p>
          <a:p>
            <a:endParaRPr lang="en-US" b="0" i="0" dirty="0">
              <a:solidFill>
                <a:srgbClr val="000000"/>
              </a:solidFill>
              <a:effectLst/>
              <a:latin typeface="Verdana" panose="020B0604030504040204" pitchFamily="34" charset="0"/>
            </a:endParaRPr>
          </a:p>
          <a:p>
            <a:pPr marL="285750" indent="-285750">
              <a:buFont typeface="Arial" panose="020B0604020202020204" pitchFamily="34" charset="0"/>
              <a:buChar char="•"/>
            </a:pPr>
            <a:r>
              <a:rPr lang="en-US" b="0" i="0" dirty="0">
                <a:solidFill>
                  <a:srgbClr val="000000"/>
                </a:solidFill>
                <a:effectLst/>
                <a:latin typeface="Verdana" panose="020B0604030504040204" pitchFamily="34" charset="0"/>
              </a:rPr>
              <a:t>GAAP also require the use of the accrual method of accounting. </a:t>
            </a:r>
          </a:p>
          <a:p>
            <a:pPr marL="285750" indent="-285750">
              <a:buFont typeface="Arial" panose="020B0604020202020204" pitchFamily="34" charset="0"/>
              <a:buChar char="•"/>
            </a:pPr>
            <a:endParaRPr lang="en-US" dirty="0">
              <a:solidFill>
                <a:srgbClr val="000000"/>
              </a:solidFill>
              <a:latin typeface="Verdana" panose="020B0604030504040204" pitchFamily="34" charset="0"/>
            </a:endParaRPr>
          </a:p>
          <a:p>
            <a:pPr marL="285750" indent="-285750">
              <a:buFont typeface="Arial" panose="020B0604020202020204" pitchFamily="34" charset="0"/>
              <a:buChar char="•"/>
            </a:pPr>
            <a:r>
              <a:rPr lang="en-US" b="0" i="0" dirty="0">
                <a:solidFill>
                  <a:srgbClr val="000000"/>
                </a:solidFill>
                <a:effectLst/>
                <a:latin typeface="Verdana" panose="020B0604030504040204" pitchFamily="34" charset="0"/>
              </a:rPr>
              <a:t>If wish to have an audit done under GAAP should use the accrual method of accounting.</a:t>
            </a:r>
            <a:endParaRPr lang="en-US" dirty="0"/>
          </a:p>
        </p:txBody>
      </p:sp>
      <p:sp>
        <p:nvSpPr>
          <p:cNvPr id="3" name="Footer Placeholder 2">
            <a:extLst>
              <a:ext uri="{FF2B5EF4-FFF2-40B4-BE49-F238E27FC236}">
                <a16:creationId xmlns:a16="http://schemas.microsoft.com/office/drawing/2014/main" id="{872FE7B5-F151-E4DA-1162-0873FDE9FC62}"/>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308258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3060C7-D025-DF89-D949-543F1294F0C9}"/>
              </a:ext>
            </a:extLst>
          </p:cNvPr>
          <p:cNvSpPr txBox="1"/>
          <p:nvPr/>
        </p:nvSpPr>
        <p:spPr>
          <a:xfrm>
            <a:off x="1337490" y="1776092"/>
            <a:ext cx="7504981" cy="2585323"/>
          </a:xfrm>
          <a:prstGeom prst="rect">
            <a:avLst/>
          </a:prstGeom>
          <a:noFill/>
        </p:spPr>
        <p:txBody>
          <a:bodyPr wrap="square">
            <a:spAutoFit/>
          </a:bodyPr>
          <a:lstStyle/>
          <a:p>
            <a:r>
              <a:rPr lang="en-US" b="0" i="0" dirty="0">
                <a:solidFill>
                  <a:srgbClr val="292929"/>
                </a:solidFill>
                <a:effectLst/>
                <a:latin typeface="meta-serif"/>
              </a:rPr>
              <a:t>Nonprofit accounting focuses on the </a:t>
            </a:r>
            <a:r>
              <a:rPr lang="en-US" b="0" i="1" dirty="0">
                <a:solidFill>
                  <a:srgbClr val="292929"/>
                </a:solidFill>
                <a:effectLst/>
                <a:latin typeface="meta-serif"/>
              </a:rPr>
              <a:t>accountability</a:t>
            </a:r>
            <a:r>
              <a:rPr lang="en-US" b="0" i="0" dirty="0">
                <a:solidFill>
                  <a:srgbClr val="292929"/>
                </a:solidFill>
                <a:effectLst/>
                <a:latin typeface="meta-serif"/>
              </a:rPr>
              <a:t> aspect of finances. </a:t>
            </a:r>
          </a:p>
          <a:p>
            <a:endParaRPr lang="en-US" b="0" i="0" dirty="0">
              <a:solidFill>
                <a:srgbClr val="292929"/>
              </a:solidFill>
              <a:effectLst/>
              <a:latin typeface="meta-serif"/>
            </a:endParaRPr>
          </a:p>
          <a:p>
            <a:r>
              <a:rPr lang="en-US" b="0" i="0" dirty="0">
                <a:solidFill>
                  <a:srgbClr val="292929"/>
                </a:solidFill>
                <a:effectLst/>
                <a:latin typeface="meta-serif"/>
              </a:rPr>
              <a:t>Nonprofit’s donors have the right to set restrictions on the donations they contribute to your organization and grant funders want to make sure their funds are spent on the agreed-upon programs. </a:t>
            </a:r>
          </a:p>
          <a:p>
            <a:endParaRPr lang="en-US" b="0" i="0" dirty="0">
              <a:solidFill>
                <a:srgbClr val="292929"/>
              </a:solidFill>
              <a:effectLst/>
              <a:latin typeface="meta-serif"/>
            </a:endParaRPr>
          </a:p>
          <a:p>
            <a:r>
              <a:rPr lang="en-US" b="0" i="0" dirty="0">
                <a:solidFill>
                  <a:srgbClr val="292929"/>
                </a:solidFill>
                <a:effectLst/>
                <a:latin typeface="meta-serif"/>
              </a:rPr>
              <a:t>These restrictions mean that you have to ensure their funds are spent in a way that the supporters approve of. </a:t>
            </a:r>
          </a:p>
          <a:p>
            <a:endParaRPr lang="en-US" dirty="0">
              <a:solidFill>
                <a:srgbClr val="292929"/>
              </a:solidFill>
              <a:latin typeface="meta-serif"/>
            </a:endParaRPr>
          </a:p>
        </p:txBody>
      </p:sp>
      <p:sp>
        <p:nvSpPr>
          <p:cNvPr id="4" name="Title 3">
            <a:extLst>
              <a:ext uri="{FF2B5EF4-FFF2-40B4-BE49-F238E27FC236}">
                <a16:creationId xmlns:a16="http://schemas.microsoft.com/office/drawing/2014/main" id="{32C54E6B-F6AA-F05A-1EC2-2282C81C9018}"/>
              </a:ext>
            </a:extLst>
          </p:cNvPr>
          <p:cNvSpPr>
            <a:spLocks noGrp="1"/>
          </p:cNvSpPr>
          <p:nvPr>
            <p:ph type="title"/>
          </p:nvPr>
        </p:nvSpPr>
        <p:spPr/>
        <p:txBody>
          <a:bodyPr/>
          <a:lstStyle/>
          <a:p>
            <a:r>
              <a:rPr lang="en-US" b="0" i="0">
                <a:solidFill>
                  <a:srgbClr val="292929"/>
                </a:solidFill>
                <a:effectLst/>
                <a:latin typeface="meta-serif"/>
              </a:rPr>
              <a:t>Nonprofit accounting</a:t>
            </a:r>
            <a:endParaRPr lang="en-US" dirty="0"/>
          </a:p>
        </p:txBody>
      </p:sp>
      <p:sp>
        <p:nvSpPr>
          <p:cNvPr id="2" name="Footer Placeholder 1">
            <a:extLst>
              <a:ext uri="{FF2B5EF4-FFF2-40B4-BE49-F238E27FC236}">
                <a16:creationId xmlns:a16="http://schemas.microsoft.com/office/drawing/2014/main" id="{F94D4FFF-B1BD-28A8-CDA2-E04C21072877}"/>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361228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F13A76-ADD1-4129-301C-83B94C71F9A6}"/>
              </a:ext>
            </a:extLst>
          </p:cNvPr>
          <p:cNvSpPr txBox="1"/>
          <p:nvPr/>
        </p:nvSpPr>
        <p:spPr>
          <a:xfrm>
            <a:off x="690113" y="1913622"/>
            <a:ext cx="8471140" cy="2862322"/>
          </a:xfrm>
          <a:prstGeom prst="rect">
            <a:avLst/>
          </a:prstGeom>
          <a:noFill/>
        </p:spPr>
        <p:txBody>
          <a:bodyPr wrap="square">
            <a:spAutoFit/>
          </a:bodyPr>
          <a:lstStyle/>
          <a:p>
            <a:pPr algn="l"/>
            <a:r>
              <a:rPr lang="en-US" b="0" i="0" dirty="0">
                <a:solidFill>
                  <a:srgbClr val="292929"/>
                </a:solidFill>
                <a:effectLst/>
                <a:latin typeface="meta-serif"/>
              </a:rPr>
              <a:t>Another aspect of nonprofit accounting that helps organizations stay </a:t>
            </a:r>
            <a:r>
              <a:rPr lang="en-US" b="0" i="1" dirty="0">
                <a:solidFill>
                  <a:srgbClr val="292929"/>
                </a:solidFill>
                <a:effectLst/>
                <a:latin typeface="meta-serif"/>
              </a:rPr>
              <a:t>accountable</a:t>
            </a:r>
            <a:r>
              <a:rPr lang="en-US" b="0" i="0" dirty="0">
                <a:solidFill>
                  <a:srgbClr val="292929"/>
                </a:solidFill>
                <a:effectLst/>
                <a:latin typeface="meta-serif"/>
              </a:rPr>
              <a:t> to their finances is the </a:t>
            </a:r>
            <a:r>
              <a:rPr lang="en-US" b="0" i="0" dirty="0" err="1">
                <a:solidFill>
                  <a:srgbClr val="292929"/>
                </a:solidFill>
                <a:effectLst/>
                <a:latin typeface="meta-serif"/>
              </a:rPr>
              <a:t>nondistribution</a:t>
            </a:r>
            <a:r>
              <a:rPr lang="en-US" b="0" i="0" dirty="0">
                <a:solidFill>
                  <a:srgbClr val="292929"/>
                </a:solidFill>
                <a:effectLst/>
                <a:latin typeface="meta-serif"/>
              </a:rPr>
              <a:t> constraint. </a:t>
            </a:r>
          </a:p>
          <a:p>
            <a:pPr algn="l"/>
            <a:endParaRPr lang="en-US" dirty="0">
              <a:solidFill>
                <a:srgbClr val="292929"/>
              </a:solidFill>
              <a:latin typeface="meta-serif"/>
            </a:endParaRPr>
          </a:p>
          <a:p>
            <a:pPr algn="l"/>
            <a:r>
              <a:rPr lang="en-US" b="0" i="0" dirty="0">
                <a:solidFill>
                  <a:srgbClr val="292929"/>
                </a:solidFill>
                <a:effectLst/>
                <a:latin typeface="meta-serif"/>
              </a:rPr>
              <a:t>This is a vital aspect of accounting that helps define nonprofits. Unlike for-profits, nonprofits are required not to distribute their net earnings to the leaders at the organization.</a:t>
            </a:r>
          </a:p>
          <a:p>
            <a:pPr algn="l"/>
            <a:endParaRPr lang="en-US" b="0" i="0" dirty="0">
              <a:solidFill>
                <a:srgbClr val="292929"/>
              </a:solidFill>
              <a:effectLst/>
              <a:latin typeface="meta-serif"/>
            </a:endParaRPr>
          </a:p>
          <a:p>
            <a:pPr algn="l"/>
            <a:r>
              <a:rPr lang="en-US" b="0" i="0" dirty="0">
                <a:solidFill>
                  <a:srgbClr val="292929"/>
                </a:solidFill>
                <a:effectLst/>
                <a:latin typeface="meta-serif"/>
              </a:rPr>
              <a:t>For example, if The Good Dog Animal Shelter found an extra $10,000 in their budget, they wouldn’t be able to distribute these funds to the executives and board members. That additional funding needs to be reinvested in the mission.</a:t>
            </a:r>
          </a:p>
        </p:txBody>
      </p:sp>
      <p:sp>
        <p:nvSpPr>
          <p:cNvPr id="6" name="Title 5">
            <a:extLst>
              <a:ext uri="{FF2B5EF4-FFF2-40B4-BE49-F238E27FC236}">
                <a16:creationId xmlns:a16="http://schemas.microsoft.com/office/drawing/2014/main" id="{406B3D61-D74E-CAAE-5DB1-C0450A029278}"/>
              </a:ext>
            </a:extLst>
          </p:cNvPr>
          <p:cNvSpPr>
            <a:spLocks noGrp="1"/>
          </p:cNvSpPr>
          <p:nvPr>
            <p:ph type="title"/>
          </p:nvPr>
        </p:nvSpPr>
        <p:spPr>
          <a:xfrm>
            <a:off x="690113" y="592822"/>
            <a:ext cx="8596668" cy="1320800"/>
          </a:xfrm>
        </p:spPr>
        <p:txBody>
          <a:bodyPr/>
          <a:lstStyle/>
          <a:p>
            <a:r>
              <a:rPr lang="en-US" b="0" i="0" dirty="0" err="1">
                <a:solidFill>
                  <a:srgbClr val="292929"/>
                </a:solidFill>
                <a:effectLst/>
                <a:latin typeface="meta-serif"/>
              </a:rPr>
              <a:t>Nondistribution</a:t>
            </a:r>
            <a:r>
              <a:rPr lang="en-US" b="0" i="0" dirty="0">
                <a:solidFill>
                  <a:srgbClr val="292929"/>
                </a:solidFill>
                <a:effectLst/>
                <a:latin typeface="meta-serif"/>
              </a:rPr>
              <a:t> constraint</a:t>
            </a:r>
            <a:endParaRPr lang="en-US" dirty="0"/>
          </a:p>
        </p:txBody>
      </p:sp>
      <p:sp>
        <p:nvSpPr>
          <p:cNvPr id="2" name="Footer Placeholder 1">
            <a:extLst>
              <a:ext uri="{FF2B5EF4-FFF2-40B4-BE49-F238E27FC236}">
                <a16:creationId xmlns:a16="http://schemas.microsoft.com/office/drawing/2014/main" id="{B1B8BACC-B124-1BF7-75D2-152FC0416C71}"/>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483108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3" name="Rectangle 2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EC892B3-CED0-2FFF-EC96-67C6A82131A2}"/>
              </a:ext>
            </a:extLst>
          </p:cNvPr>
          <p:cNvSpPr>
            <a:spLocks noGrp="1"/>
          </p:cNvSpPr>
          <p:nvPr>
            <p:ph type="title"/>
          </p:nvPr>
        </p:nvSpPr>
        <p:spPr>
          <a:xfrm>
            <a:off x="1043950" y="1179151"/>
            <a:ext cx="3300646" cy="4463889"/>
          </a:xfrm>
        </p:spPr>
        <p:txBody>
          <a:bodyPr vert="horz" lIns="91440" tIns="45720" rIns="91440" bIns="45720" rtlCol="0" anchor="ctr">
            <a:normAutofit/>
          </a:bodyPr>
          <a:lstStyle/>
          <a:p>
            <a:r>
              <a:rPr lang="en-US" dirty="0"/>
              <a:t>Internal Controls</a:t>
            </a:r>
          </a:p>
        </p:txBody>
      </p:sp>
      <p:sp>
        <p:nvSpPr>
          <p:cNvPr id="25" name="Isosceles Triangle 2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2386E78-D6EF-B22A-0706-1B7992ED23AB}"/>
              </a:ext>
            </a:extLst>
          </p:cNvPr>
          <p:cNvSpPr txBox="1"/>
          <p:nvPr/>
        </p:nvSpPr>
        <p:spPr>
          <a:xfrm>
            <a:off x="4925613" y="1333690"/>
            <a:ext cx="6341016" cy="4603900"/>
          </a:xfrm>
          <a:prstGeom prst="rect">
            <a:avLst/>
          </a:prstGeom>
        </p:spPr>
        <p:txBody>
          <a:bodyPr vert="horz" lIns="91440" tIns="45720" rIns="91440" bIns="45720" rtlCol="0" anchor="ctr">
            <a:normAutofit/>
          </a:bodyPr>
          <a:lstStyle/>
          <a:p>
            <a:pPr marL="285750" indent="-285750">
              <a:spcBef>
                <a:spcPts val="1000"/>
              </a:spcBef>
              <a:buClr>
                <a:schemeClr val="accent1"/>
              </a:buClr>
              <a:buSzPct val="80000"/>
              <a:buFont typeface="Wingdings 3" charset="2"/>
              <a:buChar char=""/>
            </a:pPr>
            <a:r>
              <a:rPr lang="en-US" sz="2400" b="0" i="0" dirty="0">
                <a:solidFill>
                  <a:schemeClr val="tx1">
                    <a:lumMod val="75000"/>
                    <a:lumOff val="25000"/>
                  </a:schemeClr>
                </a:solidFill>
                <a:effectLst/>
              </a:rPr>
              <a:t>Financial processes and procedures that enable the organization to safeguard its assets. </a:t>
            </a:r>
          </a:p>
          <a:p>
            <a:pPr marL="285750" indent="-285750">
              <a:spcBef>
                <a:spcPts val="1000"/>
              </a:spcBef>
              <a:buClr>
                <a:schemeClr val="accent1"/>
              </a:buClr>
              <a:buSzPct val="80000"/>
              <a:buFont typeface="Wingdings 3" charset="2"/>
              <a:buChar char=""/>
            </a:pPr>
            <a:r>
              <a:rPr lang="en-US" sz="2400" b="0" i="0" dirty="0">
                <a:solidFill>
                  <a:schemeClr val="tx1">
                    <a:lumMod val="75000"/>
                    <a:lumOff val="25000"/>
                  </a:schemeClr>
                </a:solidFill>
                <a:effectLst/>
              </a:rPr>
              <a:t>Proper internal controls are essential for all organizations. </a:t>
            </a:r>
          </a:p>
          <a:p>
            <a:pPr marL="285750" indent="-285750">
              <a:spcBef>
                <a:spcPts val="1000"/>
              </a:spcBef>
              <a:buClr>
                <a:schemeClr val="accent1"/>
              </a:buClr>
              <a:buSzPct val="80000"/>
              <a:buFont typeface="Wingdings 3" charset="2"/>
              <a:buChar char=""/>
            </a:pPr>
            <a:r>
              <a:rPr lang="en-US" sz="2400" b="0" i="0" dirty="0">
                <a:solidFill>
                  <a:schemeClr val="tx1">
                    <a:lumMod val="75000"/>
                    <a:lumOff val="25000"/>
                  </a:schemeClr>
                </a:solidFill>
                <a:effectLst/>
              </a:rPr>
              <a:t>Critical to the implementation of these controls is an appropriate level of segregation of duties.</a:t>
            </a:r>
          </a:p>
          <a:p>
            <a:pPr marL="285750" indent="-285750">
              <a:spcBef>
                <a:spcPts val="1000"/>
              </a:spcBef>
              <a:buClr>
                <a:schemeClr val="accent1"/>
              </a:buClr>
              <a:buSzPct val="80000"/>
              <a:buFont typeface="Wingdings 3" charset="2"/>
              <a:buChar char=""/>
            </a:pPr>
            <a:r>
              <a:rPr lang="en-US" sz="2400" b="0" i="0" dirty="0">
                <a:solidFill>
                  <a:schemeClr val="tx1">
                    <a:lumMod val="75000"/>
                    <a:lumOff val="25000"/>
                  </a:schemeClr>
                </a:solidFill>
                <a:effectLst/>
              </a:rPr>
              <a:t>Generally, management establishes the system of controls.</a:t>
            </a:r>
          </a:p>
          <a:p>
            <a:pPr marL="285750" indent="-285750">
              <a:spcBef>
                <a:spcPts val="1000"/>
              </a:spcBef>
              <a:buClr>
                <a:schemeClr val="accent1"/>
              </a:buClr>
              <a:buSzPct val="80000"/>
              <a:buFont typeface="Wingdings 3" charset="2"/>
              <a:buChar char=""/>
            </a:pPr>
            <a:endParaRPr lang="en-US" b="0" i="0" dirty="0">
              <a:solidFill>
                <a:schemeClr val="tx1">
                  <a:lumMod val="75000"/>
                  <a:lumOff val="25000"/>
                </a:schemeClr>
              </a:solidFill>
              <a:effectLst/>
            </a:endParaRP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sp>
        <p:nvSpPr>
          <p:cNvPr id="29" name="Isosceles Triangle 2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Footer Placeholder 1">
            <a:extLst>
              <a:ext uri="{FF2B5EF4-FFF2-40B4-BE49-F238E27FC236}">
                <a16:creationId xmlns:a16="http://schemas.microsoft.com/office/drawing/2014/main" id="{9DF7D81A-AA49-12D1-6B13-7B34DF4040B2}"/>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872154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3492-1001-29DA-940A-A4329F49746E}"/>
              </a:ext>
            </a:extLst>
          </p:cNvPr>
          <p:cNvSpPr>
            <a:spLocks noGrp="1"/>
          </p:cNvSpPr>
          <p:nvPr>
            <p:ph type="title"/>
          </p:nvPr>
        </p:nvSpPr>
        <p:spPr/>
        <p:txBody>
          <a:bodyPr/>
          <a:lstStyle/>
          <a:p>
            <a:r>
              <a:rPr lang="en-US" dirty="0"/>
              <a:t>Internal Controls</a:t>
            </a:r>
          </a:p>
        </p:txBody>
      </p:sp>
      <p:sp>
        <p:nvSpPr>
          <p:cNvPr id="8" name="TextBox 7">
            <a:extLst>
              <a:ext uri="{FF2B5EF4-FFF2-40B4-BE49-F238E27FC236}">
                <a16:creationId xmlns:a16="http://schemas.microsoft.com/office/drawing/2014/main" id="{8D1F6286-0546-4649-7C1F-9A392DF1219C}"/>
              </a:ext>
            </a:extLst>
          </p:cNvPr>
          <p:cNvSpPr txBox="1"/>
          <p:nvPr/>
        </p:nvSpPr>
        <p:spPr>
          <a:xfrm>
            <a:off x="1044429" y="1389294"/>
            <a:ext cx="8527588" cy="3693319"/>
          </a:xfrm>
          <a:prstGeom prst="rect">
            <a:avLst/>
          </a:prstGeom>
          <a:noFill/>
        </p:spPr>
        <p:txBody>
          <a:bodyPr wrap="square">
            <a:spAutoFit/>
          </a:bodyPr>
          <a:lstStyle/>
          <a:p>
            <a:pPr marL="285750" indent="-285750" algn="l">
              <a:buFont typeface="Wingdings" panose="05000000000000000000" pitchFamily="2" charset="2"/>
              <a:buChar char="Ø"/>
            </a:pPr>
            <a:r>
              <a:rPr lang="en-US" sz="1800" b="0" i="0" dirty="0">
                <a:solidFill>
                  <a:srgbClr val="000000"/>
                </a:solidFill>
                <a:effectLst/>
                <a:latin typeface="Verdana" panose="020B0604030504040204" pitchFamily="34" charset="0"/>
              </a:rPr>
              <a:t>The most effective procedures are those that have the </a:t>
            </a:r>
            <a:r>
              <a:rPr lang="en-US" sz="1800" b="1" i="0" u="sng" dirty="0">
                <a:solidFill>
                  <a:srgbClr val="000000"/>
                </a:solidFill>
                <a:effectLst/>
                <a:latin typeface="Verdana" panose="020B0604030504040204" pitchFamily="34" charset="0"/>
              </a:rPr>
              <a:t>greatest segregation of duties.</a:t>
            </a:r>
            <a:r>
              <a:rPr lang="en-US" sz="1800" b="0" i="0" dirty="0">
                <a:solidFill>
                  <a:srgbClr val="000000"/>
                </a:solidFill>
                <a:effectLst/>
                <a:latin typeface="Verdana" panose="020B0604030504040204" pitchFamily="34" charset="0"/>
              </a:rPr>
              <a:t> </a:t>
            </a:r>
          </a:p>
          <a:p>
            <a:pPr marL="742950" lvl="1" indent="-285750">
              <a:buFont typeface="Wingdings" panose="05000000000000000000" pitchFamily="2" charset="2"/>
              <a:buChar char="Ø"/>
            </a:pPr>
            <a:r>
              <a:rPr lang="en-US" b="0" i="0" dirty="0">
                <a:solidFill>
                  <a:srgbClr val="000000"/>
                </a:solidFill>
                <a:effectLst/>
                <a:latin typeface="Verdana" panose="020B0604030504040204" pitchFamily="34" charset="0"/>
              </a:rPr>
              <a:t>The more people involved in the process, the less likely it is that an error or defalcation will occur.</a:t>
            </a:r>
          </a:p>
          <a:p>
            <a:pPr marL="1200150" lvl="2" indent="-285750">
              <a:buFont typeface="Wingdings" panose="05000000000000000000" pitchFamily="2" charset="2"/>
              <a:buChar char="Ø"/>
            </a:pPr>
            <a:r>
              <a:rPr lang="en-US" b="0" i="0" dirty="0">
                <a:solidFill>
                  <a:srgbClr val="000000"/>
                </a:solidFill>
                <a:effectLst/>
                <a:latin typeface="Verdana" panose="020B0604030504040204" pitchFamily="34" charset="0"/>
              </a:rPr>
              <a:t>For example, </a:t>
            </a:r>
          </a:p>
          <a:p>
            <a:pPr marL="1657350" lvl="3" indent="-285750">
              <a:buFont typeface="Wingdings" panose="05000000000000000000" pitchFamily="2" charset="2"/>
              <a:buChar char="Ø"/>
            </a:pPr>
            <a:r>
              <a:rPr lang="en-US" b="0" i="0" dirty="0">
                <a:solidFill>
                  <a:srgbClr val="000000"/>
                </a:solidFill>
                <a:effectLst/>
                <a:latin typeface="Verdana" panose="020B0604030504040204" pitchFamily="34" charset="0"/>
              </a:rPr>
              <a:t>the person who writes the checks should not be the person signing the checks. </a:t>
            </a:r>
          </a:p>
          <a:p>
            <a:pPr marL="285750" indent="-285750" algn="l">
              <a:buFont typeface="Wingdings" panose="05000000000000000000" pitchFamily="2" charset="2"/>
              <a:buChar char="Ø"/>
            </a:pPr>
            <a:endParaRPr lang="en-US" sz="1800" b="0" i="0" dirty="0">
              <a:solidFill>
                <a:srgbClr val="000000"/>
              </a:solidFill>
              <a:effectLst/>
              <a:latin typeface="Verdana" panose="020B0604030504040204" pitchFamily="34" charset="0"/>
            </a:endParaRPr>
          </a:p>
          <a:p>
            <a:pPr marL="285750" indent="-285750" algn="l">
              <a:buFont typeface="Wingdings" panose="05000000000000000000" pitchFamily="2" charset="2"/>
              <a:buChar char="Ø"/>
            </a:pPr>
            <a:r>
              <a:rPr lang="en-US" sz="1800" b="0" i="0" dirty="0">
                <a:solidFill>
                  <a:srgbClr val="000000"/>
                </a:solidFill>
                <a:effectLst/>
                <a:latin typeface="Verdana" panose="020B0604030504040204" pitchFamily="34" charset="0"/>
              </a:rPr>
              <a:t>It is helpful to have an accounting manual detailing in writing the procedures to be followed. </a:t>
            </a:r>
          </a:p>
          <a:p>
            <a:pPr marL="742950" lvl="1" indent="-285750">
              <a:buFont typeface="Wingdings" panose="05000000000000000000" pitchFamily="2" charset="2"/>
              <a:buChar char="Ø"/>
            </a:pPr>
            <a:r>
              <a:rPr lang="en-US" dirty="0">
                <a:solidFill>
                  <a:srgbClr val="000000"/>
                </a:solidFill>
                <a:latin typeface="Verdana" panose="020B0604030504040204" pitchFamily="34" charset="0"/>
              </a:rPr>
              <a:t>e</a:t>
            </a:r>
            <a:r>
              <a:rPr lang="en-US" b="0" i="0" dirty="0">
                <a:solidFill>
                  <a:srgbClr val="000000"/>
                </a:solidFill>
                <a:effectLst/>
                <a:latin typeface="Verdana" panose="020B0604030504040204" pitchFamily="34" charset="0"/>
              </a:rPr>
              <a:t>nables all involved to understand their role </a:t>
            </a:r>
          </a:p>
          <a:p>
            <a:pPr marL="742950" lvl="1" indent="-285750">
              <a:buFont typeface="Wingdings" panose="05000000000000000000" pitchFamily="2" charset="2"/>
              <a:buChar char="Ø"/>
            </a:pPr>
            <a:r>
              <a:rPr lang="en-US" b="0" i="0" dirty="0">
                <a:solidFill>
                  <a:srgbClr val="000000"/>
                </a:solidFill>
                <a:effectLst/>
                <a:latin typeface="Verdana" panose="020B0604030504040204" pitchFamily="34" charset="0"/>
              </a:rPr>
              <a:t>provides a mechanism for maintaining the procedures in the event there is a change in personnel or leadership.</a:t>
            </a:r>
          </a:p>
        </p:txBody>
      </p:sp>
      <p:sp>
        <p:nvSpPr>
          <p:cNvPr id="3" name="Footer Placeholder 2">
            <a:extLst>
              <a:ext uri="{FF2B5EF4-FFF2-40B4-BE49-F238E27FC236}">
                <a16:creationId xmlns:a16="http://schemas.microsoft.com/office/drawing/2014/main" id="{26A5A020-C911-C094-8EDD-F082E1613B5A}"/>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654885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9" name="Rectangle 18">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2" name="Straight Connector 21">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250B60B9-C25E-4AB5-93A2-4415C1AC2622}"/>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a:t>Non-Profit Financial Statement Basics</a:t>
            </a:r>
          </a:p>
          <a:p>
            <a:pPr algn="r"/>
            <a:endParaRPr lang="en-US" sz="5400"/>
          </a:p>
        </p:txBody>
      </p:sp>
      <p:sp>
        <p:nvSpPr>
          <p:cNvPr id="30" name="Freeform: Shape 29">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7DFF552B-4C85-593A-78C5-459904DEF105}"/>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825919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0847-DF59-4490-BC89-11C278614555}"/>
              </a:ext>
            </a:extLst>
          </p:cNvPr>
          <p:cNvSpPr>
            <a:spLocks noGrp="1"/>
          </p:cNvSpPr>
          <p:nvPr>
            <p:ph type="title"/>
          </p:nvPr>
        </p:nvSpPr>
        <p:spPr/>
        <p:txBody>
          <a:bodyPr/>
          <a:lstStyle/>
          <a:p>
            <a:r>
              <a:rPr lang="en-US"/>
              <a:t>Financial Statements</a:t>
            </a:r>
          </a:p>
        </p:txBody>
      </p:sp>
      <p:graphicFrame>
        <p:nvGraphicFramePr>
          <p:cNvPr id="5" name="Content Placeholder 2">
            <a:extLst>
              <a:ext uri="{FF2B5EF4-FFF2-40B4-BE49-F238E27FC236}">
                <a16:creationId xmlns:a16="http://schemas.microsoft.com/office/drawing/2014/main" id="{824317E3-A9F5-403A-9307-DA2F764B1496}"/>
              </a:ext>
            </a:extLst>
          </p:cNvPr>
          <p:cNvGraphicFramePr>
            <a:graphicFrameLocks noGrp="1"/>
          </p:cNvGraphicFramePr>
          <p:nvPr>
            <p:ph idx="1"/>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A3B1FB32-D55B-8A98-5EF8-239A55D38778}"/>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94206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75BE28-5737-9D9E-B11F-272048B7688E}"/>
              </a:ext>
            </a:extLst>
          </p:cNvPr>
          <p:cNvSpPr txBox="1"/>
          <p:nvPr/>
        </p:nvSpPr>
        <p:spPr>
          <a:xfrm>
            <a:off x="1518082" y="2074623"/>
            <a:ext cx="7497191" cy="3139321"/>
          </a:xfrm>
          <a:prstGeom prst="rect">
            <a:avLst/>
          </a:prstGeom>
          <a:noFill/>
        </p:spPr>
        <p:txBody>
          <a:bodyPr wrap="square">
            <a:spAutoFit/>
          </a:bodyPr>
          <a:lstStyle/>
          <a:p>
            <a:pPr marL="285750" indent="-285750">
              <a:buFont typeface="Wingdings" panose="05000000000000000000" pitchFamily="2" charset="2"/>
              <a:buChar char="Ø"/>
            </a:pPr>
            <a:r>
              <a:rPr lang="en-US" sz="1800" dirty="0">
                <a:ea typeface="+mn-lt"/>
                <a:cs typeface="+mn-lt"/>
              </a:rPr>
              <a:t>Director Operations at </a:t>
            </a:r>
            <a:r>
              <a:rPr lang="en-US" sz="1800" dirty="0" err="1">
                <a:ea typeface="+mn-lt"/>
                <a:cs typeface="+mn-lt"/>
              </a:rPr>
              <a:t>O|Miga</a:t>
            </a:r>
            <a:r>
              <a:rPr lang="en-US" sz="1800" dirty="0">
                <a:ea typeface="+mn-lt"/>
                <a:cs typeface="+mn-lt"/>
              </a:rPr>
              <a:t>.  </a:t>
            </a:r>
          </a:p>
          <a:p>
            <a:pPr marL="285750" indent="-285750">
              <a:buFont typeface="Wingdings" panose="05000000000000000000" pitchFamily="2" charset="2"/>
              <a:buChar char="Ø"/>
            </a:pPr>
            <a:r>
              <a:rPr lang="en-US" sz="1800" dirty="0">
                <a:ea typeface="+mn-lt"/>
                <a:cs typeface="+mn-lt"/>
              </a:rPr>
              <a:t>More than twenty years of finance and accounting experience in various roles and industries</a:t>
            </a:r>
          </a:p>
          <a:p>
            <a:pPr marL="285750" indent="-285750">
              <a:buFont typeface="Wingdings" panose="05000000000000000000" pitchFamily="2" charset="2"/>
              <a:buChar char="Ø"/>
            </a:pPr>
            <a:r>
              <a:rPr lang="en-US" sz="1800" dirty="0">
                <a:ea typeface="+mn-lt"/>
                <a:cs typeface="+mn-lt"/>
              </a:rPr>
              <a:t>Lead the </a:t>
            </a:r>
            <a:r>
              <a:rPr lang="en-US" sz="1800" dirty="0" err="1">
                <a:ea typeface="+mn-lt"/>
                <a:cs typeface="+mn-lt"/>
              </a:rPr>
              <a:t>O|Miga</a:t>
            </a:r>
            <a:r>
              <a:rPr lang="en-US" sz="1800" dirty="0">
                <a:ea typeface="+mn-lt"/>
                <a:cs typeface="+mn-lt"/>
              </a:rPr>
              <a:t> team in providing excellent quality service to clients</a:t>
            </a:r>
          </a:p>
          <a:p>
            <a:pPr marL="285750" indent="-285750">
              <a:buFont typeface="Wingdings" panose="05000000000000000000" pitchFamily="2" charset="2"/>
              <a:buChar char="Ø"/>
            </a:pPr>
            <a:r>
              <a:rPr lang="en-US" dirty="0">
                <a:ea typeface="+mn-lt"/>
                <a:cs typeface="+mn-lt"/>
              </a:rPr>
              <a:t>Credentials</a:t>
            </a:r>
            <a:endParaRPr lang="en-US" sz="1800" dirty="0">
              <a:ea typeface="+mn-lt"/>
              <a:cs typeface="+mn-lt"/>
            </a:endParaRPr>
          </a:p>
          <a:p>
            <a:pPr marL="742950" lvl="1" indent="-285750">
              <a:buFont typeface="Wingdings" panose="05000000000000000000" pitchFamily="2" charset="2"/>
              <a:buChar char="Ø"/>
            </a:pPr>
            <a:r>
              <a:rPr lang="en-US" dirty="0">
                <a:ea typeface="+mn-lt"/>
                <a:cs typeface="+mn-lt"/>
              </a:rPr>
              <a:t>BA in Mathematics from St. Louis University</a:t>
            </a:r>
          </a:p>
          <a:p>
            <a:pPr marL="742950" lvl="1" indent="-285750">
              <a:buFont typeface="Wingdings" panose="05000000000000000000" pitchFamily="2" charset="2"/>
              <a:buChar char="Ø"/>
            </a:pPr>
            <a:r>
              <a:rPr lang="en-US" dirty="0">
                <a:ea typeface="+mn-lt"/>
                <a:cs typeface="+mn-lt"/>
              </a:rPr>
              <a:t>MBA in Finance from St. Louis University</a:t>
            </a:r>
          </a:p>
          <a:p>
            <a:pPr marL="742950" lvl="1" indent="-285750">
              <a:buFont typeface="Wingdings" panose="05000000000000000000" pitchFamily="2" charset="2"/>
              <a:buChar char="Ø"/>
            </a:pPr>
            <a:r>
              <a:rPr lang="en-US" dirty="0">
                <a:ea typeface="+mn-lt"/>
                <a:cs typeface="+mn-lt"/>
              </a:rPr>
              <a:t>Licenses</a:t>
            </a:r>
          </a:p>
          <a:p>
            <a:pPr marL="1200150" lvl="2" indent="-285750">
              <a:buFont typeface="Wingdings" panose="05000000000000000000" pitchFamily="2" charset="2"/>
              <a:buChar char="Ø"/>
            </a:pPr>
            <a:r>
              <a:rPr lang="en-US" dirty="0">
                <a:ea typeface="+mn-lt"/>
                <a:cs typeface="+mn-lt"/>
              </a:rPr>
              <a:t>Certified Public Accountant (CPA)</a:t>
            </a:r>
          </a:p>
          <a:p>
            <a:pPr marL="1200150" lvl="2" indent="-285750">
              <a:buFont typeface="Wingdings" panose="05000000000000000000" pitchFamily="2" charset="2"/>
              <a:buChar char="Ø"/>
            </a:pPr>
            <a:r>
              <a:rPr lang="en-US" dirty="0">
                <a:ea typeface="+mn-lt"/>
                <a:cs typeface="+mn-lt"/>
              </a:rPr>
              <a:t>Real Estate (referral) </a:t>
            </a:r>
          </a:p>
        </p:txBody>
      </p:sp>
      <p:pic>
        <p:nvPicPr>
          <p:cNvPr id="7" name="Picture 6">
            <a:extLst>
              <a:ext uri="{FF2B5EF4-FFF2-40B4-BE49-F238E27FC236}">
                <a16:creationId xmlns:a16="http://schemas.microsoft.com/office/drawing/2014/main" id="{DD7FE83C-197D-AD44-5739-843224A474B2}"/>
              </a:ext>
            </a:extLst>
          </p:cNvPr>
          <p:cNvPicPr>
            <a:picLocks noChangeAspect="1"/>
          </p:cNvPicPr>
          <p:nvPr/>
        </p:nvPicPr>
        <p:blipFill>
          <a:blip r:embed="rId3"/>
          <a:stretch>
            <a:fillRect/>
          </a:stretch>
        </p:blipFill>
        <p:spPr>
          <a:xfrm>
            <a:off x="6707368" y="4129040"/>
            <a:ext cx="2441070" cy="2728960"/>
          </a:xfrm>
          <a:prstGeom prst="rect">
            <a:avLst/>
          </a:prstGeom>
        </p:spPr>
      </p:pic>
      <p:sp>
        <p:nvSpPr>
          <p:cNvPr id="2" name="TextBox 1">
            <a:extLst>
              <a:ext uri="{FF2B5EF4-FFF2-40B4-BE49-F238E27FC236}">
                <a16:creationId xmlns:a16="http://schemas.microsoft.com/office/drawing/2014/main" id="{7E0D241D-A3F0-4FF9-9BA7-73EB92A6997D}"/>
              </a:ext>
            </a:extLst>
          </p:cNvPr>
          <p:cNvSpPr txBox="1"/>
          <p:nvPr/>
        </p:nvSpPr>
        <p:spPr>
          <a:xfrm>
            <a:off x="1325546" y="1291516"/>
            <a:ext cx="6162675" cy="707886"/>
          </a:xfrm>
          <a:prstGeom prst="rect">
            <a:avLst/>
          </a:prstGeom>
          <a:noFill/>
        </p:spPr>
        <p:txBody>
          <a:bodyPr wrap="square" rtlCol="0">
            <a:spAutoFit/>
          </a:bodyPr>
          <a:lstStyle/>
          <a:p>
            <a:pPr algn="ctr"/>
            <a:r>
              <a:rPr lang="en-US" sz="4000" dirty="0"/>
              <a:t>Linda A. Moder</a:t>
            </a:r>
          </a:p>
        </p:txBody>
      </p:sp>
      <p:sp>
        <p:nvSpPr>
          <p:cNvPr id="3" name="Footer Placeholder 2">
            <a:extLst>
              <a:ext uri="{FF2B5EF4-FFF2-40B4-BE49-F238E27FC236}">
                <a16:creationId xmlns:a16="http://schemas.microsoft.com/office/drawing/2014/main" id="{4A670564-A266-3BD8-80BF-511D58B8A97E}"/>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780084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00416FE-101F-4F48-8787-751CA68769F2}"/>
              </a:ext>
            </a:extLst>
          </p:cNvPr>
          <p:cNvSpPr>
            <a:spLocks noGrp="1"/>
          </p:cNvSpPr>
          <p:nvPr>
            <p:ph type="title"/>
          </p:nvPr>
        </p:nvSpPr>
        <p:spPr>
          <a:xfrm>
            <a:off x="822688" y="922789"/>
            <a:ext cx="3321471" cy="1712642"/>
          </a:xfrm>
        </p:spPr>
        <p:txBody>
          <a:bodyPr anchor="ctr">
            <a:normAutofit/>
          </a:bodyPr>
          <a:lstStyle/>
          <a:p>
            <a:r>
              <a:rPr lang="en-US" b="1" dirty="0">
                <a:ea typeface="+mj-lt"/>
                <a:cs typeface="+mj-lt"/>
              </a:rPr>
              <a:t>Statement of Activities</a:t>
            </a:r>
            <a:r>
              <a:rPr lang="en-US" dirty="0">
                <a:ea typeface="+mj-lt"/>
                <a:cs typeface="+mj-lt"/>
              </a:rPr>
              <a:t> </a:t>
            </a:r>
            <a:endParaRPr lang="en-US" dirty="0"/>
          </a:p>
        </p:txBody>
      </p:sp>
      <p:sp>
        <p:nvSpPr>
          <p:cNvPr id="10" name="Content Placeholder 9">
            <a:extLst>
              <a:ext uri="{FF2B5EF4-FFF2-40B4-BE49-F238E27FC236}">
                <a16:creationId xmlns:a16="http://schemas.microsoft.com/office/drawing/2014/main" id="{788C7273-11C5-47F0-A1E7-E2BB099B5661}"/>
              </a:ext>
            </a:extLst>
          </p:cNvPr>
          <p:cNvSpPr>
            <a:spLocks noGrp="1"/>
          </p:cNvSpPr>
          <p:nvPr>
            <p:ph idx="1"/>
          </p:nvPr>
        </p:nvSpPr>
        <p:spPr>
          <a:xfrm>
            <a:off x="4654295" y="816638"/>
            <a:ext cx="4619706" cy="5224724"/>
          </a:xfrm>
        </p:spPr>
        <p:txBody>
          <a:bodyPr vert="horz" lIns="91440" tIns="45720" rIns="91440" bIns="45720" rtlCol="0" anchor="ctr">
            <a:normAutofit/>
          </a:bodyPr>
          <a:lstStyle/>
          <a:p>
            <a:r>
              <a:rPr lang="en-US" dirty="0">
                <a:ea typeface="+mn-lt"/>
                <a:cs typeface="+mn-lt"/>
              </a:rPr>
              <a:t>Similar to a for-profit income statement:  </a:t>
            </a:r>
            <a:endParaRPr lang="en-US" dirty="0"/>
          </a:p>
          <a:p>
            <a:pPr lvl="1" indent="0"/>
            <a:r>
              <a:rPr lang="en-US" dirty="0">
                <a:ea typeface="+mn-lt"/>
                <a:cs typeface="+mn-lt"/>
              </a:rPr>
              <a:t>Provides a snapshot of the activity for a period of time </a:t>
            </a:r>
            <a:endParaRPr lang="en-US" dirty="0"/>
          </a:p>
          <a:p>
            <a:r>
              <a:rPr lang="en-US" dirty="0">
                <a:ea typeface="+mn-lt"/>
                <a:cs typeface="+mn-lt"/>
              </a:rPr>
              <a:t>Outlines how the organization generates income </a:t>
            </a:r>
            <a:endParaRPr lang="en-US" dirty="0"/>
          </a:p>
          <a:p>
            <a:pPr lvl="1" indent="0"/>
            <a:r>
              <a:rPr lang="en-US" dirty="0">
                <a:ea typeface="+mn-lt"/>
                <a:cs typeface="+mn-lt"/>
              </a:rPr>
              <a:t> (service fees, donations, investment income, grants) </a:t>
            </a:r>
            <a:endParaRPr lang="en-US" dirty="0"/>
          </a:p>
          <a:p>
            <a:r>
              <a:rPr lang="en-US" dirty="0">
                <a:ea typeface="+mn-lt"/>
                <a:cs typeface="+mn-lt"/>
              </a:rPr>
              <a:t>Shows how the organization spends its money (expenses) </a:t>
            </a:r>
            <a:endParaRPr lang="en-US" dirty="0"/>
          </a:p>
          <a:p>
            <a:pPr marL="0" indent="0">
              <a:buNone/>
            </a:pPr>
            <a:endParaRPr lang="en-US" dirty="0"/>
          </a:p>
        </p:txBody>
      </p:sp>
      <p:pic>
        <p:nvPicPr>
          <p:cNvPr id="4" name="Picture 3">
            <a:extLst>
              <a:ext uri="{FF2B5EF4-FFF2-40B4-BE49-F238E27FC236}">
                <a16:creationId xmlns:a16="http://schemas.microsoft.com/office/drawing/2014/main" id="{F0EFDB4B-EE07-4839-BB06-1F75B901C2BF}"/>
              </a:ext>
            </a:extLst>
          </p:cNvPr>
          <p:cNvPicPr>
            <a:picLocks noChangeAspect="1"/>
          </p:cNvPicPr>
          <p:nvPr/>
        </p:nvPicPr>
        <p:blipFill>
          <a:blip r:embed="rId3"/>
          <a:stretch>
            <a:fillRect/>
          </a:stretch>
        </p:blipFill>
        <p:spPr>
          <a:xfrm>
            <a:off x="312557" y="2350585"/>
            <a:ext cx="3831602" cy="4055902"/>
          </a:xfrm>
          <a:prstGeom prst="rect">
            <a:avLst/>
          </a:prstGeom>
        </p:spPr>
      </p:pic>
      <p:sp>
        <p:nvSpPr>
          <p:cNvPr id="2" name="Footer Placeholder 1">
            <a:extLst>
              <a:ext uri="{FF2B5EF4-FFF2-40B4-BE49-F238E27FC236}">
                <a16:creationId xmlns:a16="http://schemas.microsoft.com/office/drawing/2014/main" id="{8E31DC98-58B8-A874-1674-FB0D6D2687EF}"/>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790769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6093-00AA-299E-6191-34A2660E037B}"/>
              </a:ext>
            </a:extLst>
          </p:cNvPr>
          <p:cNvSpPr>
            <a:spLocks noGrp="1"/>
          </p:cNvSpPr>
          <p:nvPr>
            <p:ph type="title"/>
          </p:nvPr>
        </p:nvSpPr>
        <p:spPr/>
        <p:txBody>
          <a:bodyPr/>
          <a:lstStyle/>
          <a:p>
            <a:r>
              <a:rPr lang="en-US" dirty="0"/>
              <a:t>Expenses</a:t>
            </a:r>
          </a:p>
        </p:txBody>
      </p:sp>
      <p:sp>
        <p:nvSpPr>
          <p:cNvPr id="3" name="Content Placeholder 2">
            <a:extLst>
              <a:ext uri="{FF2B5EF4-FFF2-40B4-BE49-F238E27FC236}">
                <a16:creationId xmlns:a16="http://schemas.microsoft.com/office/drawing/2014/main" id="{CDBAFAD5-F0BA-9601-E3B4-EC03F5935633}"/>
              </a:ext>
            </a:extLst>
          </p:cNvPr>
          <p:cNvSpPr>
            <a:spLocks noGrp="1"/>
          </p:cNvSpPr>
          <p:nvPr>
            <p:ph idx="1"/>
          </p:nvPr>
        </p:nvSpPr>
        <p:spPr/>
        <p:txBody>
          <a:bodyPr/>
          <a:lstStyle/>
          <a:p>
            <a:r>
              <a:rPr lang="en-US" i="0" dirty="0">
                <a:solidFill>
                  <a:srgbClr val="646464"/>
                </a:solidFill>
                <a:effectLst/>
                <a:latin typeface="Roboto" panose="02000000000000000000" pitchFamily="2" charset="0"/>
              </a:rPr>
              <a:t>According to GAAP, expenses are the cost of operations a company incurs to generate revenue. </a:t>
            </a:r>
          </a:p>
          <a:p>
            <a:r>
              <a:rPr lang="en-US" i="0" dirty="0">
                <a:solidFill>
                  <a:srgbClr val="646464"/>
                </a:solidFill>
                <a:effectLst/>
                <a:latin typeface="Roboto" panose="02000000000000000000" pitchFamily="2" charset="0"/>
              </a:rPr>
              <a:t>Functional costs are related to specific departments within a nonprofit.</a:t>
            </a:r>
            <a:endParaRPr lang="en-US" dirty="0">
              <a:solidFill>
                <a:srgbClr val="646464"/>
              </a:solidFill>
              <a:latin typeface="Roboto" panose="02000000000000000000" pitchFamily="2" charset="0"/>
            </a:endParaRPr>
          </a:p>
          <a:p>
            <a:r>
              <a:rPr lang="en-US" i="0" dirty="0">
                <a:solidFill>
                  <a:srgbClr val="646464"/>
                </a:solidFill>
                <a:effectLst/>
                <a:latin typeface="Roboto" panose="02000000000000000000" pitchFamily="2" charset="0"/>
              </a:rPr>
              <a:t>Operating expenses are the "keep the lights on" costs of the nonprofit world.  </a:t>
            </a:r>
          </a:p>
          <a:p>
            <a:r>
              <a:rPr lang="en-US" i="0" dirty="0">
                <a:solidFill>
                  <a:srgbClr val="646464"/>
                </a:solidFill>
                <a:effectLst/>
                <a:latin typeface="Roboto" panose="02000000000000000000" pitchFamily="2" charset="0"/>
              </a:rPr>
              <a:t>Administrative costs refer to money spent on a nonprofit organization’s management and operation.</a:t>
            </a:r>
          </a:p>
          <a:p>
            <a:r>
              <a:rPr lang="en-US" i="0" dirty="0">
                <a:solidFill>
                  <a:srgbClr val="646464"/>
                </a:solidFill>
                <a:effectLst/>
                <a:latin typeface="Roboto" panose="02000000000000000000" pitchFamily="2" charset="0"/>
              </a:rPr>
              <a:t>Development costs are expenses that directly relate to achieving the goal of your nonprofit’s mission.</a:t>
            </a:r>
            <a:endParaRPr lang="en-US" dirty="0"/>
          </a:p>
        </p:txBody>
      </p:sp>
      <p:sp>
        <p:nvSpPr>
          <p:cNvPr id="4" name="Footer Placeholder 3">
            <a:extLst>
              <a:ext uri="{FF2B5EF4-FFF2-40B4-BE49-F238E27FC236}">
                <a16:creationId xmlns:a16="http://schemas.microsoft.com/office/drawing/2014/main" id="{4375A26B-33A3-32A3-0737-A5623FB20959}"/>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889089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6F3E2-CFB7-0815-D34E-4339BA7B3CD3}"/>
              </a:ext>
            </a:extLst>
          </p:cNvPr>
          <p:cNvSpPr>
            <a:spLocks noGrp="1"/>
          </p:cNvSpPr>
          <p:nvPr>
            <p:ph type="title"/>
          </p:nvPr>
        </p:nvSpPr>
        <p:spPr/>
        <p:txBody>
          <a:bodyPr/>
          <a:lstStyle/>
          <a:p>
            <a:r>
              <a:rPr lang="en-US" dirty="0"/>
              <a:t>Statement of Activity</a:t>
            </a:r>
          </a:p>
        </p:txBody>
      </p:sp>
      <p:sp>
        <p:nvSpPr>
          <p:cNvPr id="3" name="Content Placeholder 2">
            <a:extLst>
              <a:ext uri="{FF2B5EF4-FFF2-40B4-BE49-F238E27FC236}">
                <a16:creationId xmlns:a16="http://schemas.microsoft.com/office/drawing/2014/main" id="{D9388FA7-5F0A-C129-A478-C86C6B8DD6DA}"/>
              </a:ext>
            </a:extLst>
          </p:cNvPr>
          <p:cNvSpPr>
            <a:spLocks noGrp="1"/>
          </p:cNvSpPr>
          <p:nvPr>
            <p:ph idx="1"/>
          </p:nvPr>
        </p:nvSpPr>
        <p:spPr>
          <a:xfrm>
            <a:off x="826421" y="1270000"/>
            <a:ext cx="8596668" cy="3880773"/>
          </a:xfrm>
        </p:spPr>
        <p:txBody>
          <a:bodyPr>
            <a:noAutofit/>
          </a:bodyPr>
          <a:lstStyle/>
          <a:p>
            <a:r>
              <a:rPr lang="en-US" sz="1400" dirty="0"/>
              <a:t>Revenue</a:t>
            </a:r>
          </a:p>
          <a:p>
            <a:pPr lvl="1"/>
            <a:r>
              <a:rPr lang="en-US" sz="1400" dirty="0"/>
              <a:t>Membership Dues</a:t>
            </a:r>
          </a:p>
          <a:p>
            <a:pPr lvl="1"/>
            <a:r>
              <a:rPr lang="en-US" sz="1400" dirty="0"/>
              <a:t>Program fees</a:t>
            </a:r>
          </a:p>
          <a:p>
            <a:pPr lvl="1"/>
            <a:r>
              <a:rPr lang="en-US" sz="1400" dirty="0"/>
              <a:t>Grant support</a:t>
            </a:r>
          </a:p>
          <a:p>
            <a:pPr lvl="1"/>
            <a:r>
              <a:rPr lang="en-US" sz="1400" dirty="0"/>
              <a:t>Fundraising income</a:t>
            </a:r>
          </a:p>
          <a:p>
            <a:pPr lvl="1"/>
            <a:r>
              <a:rPr lang="en-US" sz="1400" dirty="0"/>
              <a:t>UBI Income</a:t>
            </a:r>
          </a:p>
          <a:p>
            <a:r>
              <a:rPr lang="en-US" sz="1400" dirty="0"/>
              <a:t>Expenses</a:t>
            </a:r>
          </a:p>
          <a:p>
            <a:pPr lvl="1"/>
            <a:r>
              <a:rPr lang="en-US" sz="1400" dirty="0"/>
              <a:t>Rent</a:t>
            </a:r>
          </a:p>
          <a:p>
            <a:pPr lvl="1"/>
            <a:r>
              <a:rPr lang="en-US" sz="1400" dirty="0"/>
              <a:t>Wages and Payroll taxes</a:t>
            </a:r>
          </a:p>
          <a:p>
            <a:pPr lvl="1"/>
            <a:r>
              <a:rPr lang="en-US" sz="1400" dirty="0"/>
              <a:t>Utilities</a:t>
            </a:r>
          </a:p>
          <a:p>
            <a:pPr lvl="1"/>
            <a:r>
              <a:rPr lang="en-US" sz="1400" dirty="0"/>
              <a:t>Postage</a:t>
            </a:r>
          </a:p>
          <a:p>
            <a:pPr lvl="1"/>
            <a:r>
              <a:rPr lang="en-US" sz="1400" dirty="0"/>
              <a:t>Travel costs</a:t>
            </a:r>
          </a:p>
          <a:p>
            <a:pPr lvl="1"/>
            <a:r>
              <a:rPr lang="en-US" sz="1400" dirty="0"/>
              <a:t>Event costs</a:t>
            </a:r>
          </a:p>
          <a:p>
            <a:pPr lvl="1"/>
            <a:r>
              <a:rPr lang="en-US" sz="1400" dirty="0"/>
              <a:t>Legal/Accounting/Professional fees</a:t>
            </a:r>
          </a:p>
        </p:txBody>
      </p:sp>
      <p:sp>
        <p:nvSpPr>
          <p:cNvPr id="4" name="Footer Placeholder 3">
            <a:extLst>
              <a:ext uri="{FF2B5EF4-FFF2-40B4-BE49-F238E27FC236}">
                <a16:creationId xmlns:a16="http://schemas.microsoft.com/office/drawing/2014/main" id="{04CB6402-79DE-1532-980A-D9B72F2129F5}"/>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804940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00416FE-101F-4F48-8787-751CA68769F2}"/>
              </a:ext>
            </a:extLst>
          </p:cNvPr>
          <p:cNvSpPr>
            <a:spLocks noGrp="1"/>
          </p:cNvSpPr>
          <p:nvPr>
            <p:ph type="title"/>
          </p:nvPr>
        </p:nvSpPr>
        <p:spPr>
          <a:xfrm>
            <a:off x="937763" y="451513"/>
            <a:ext cx="3360269" cy="708372"/>
          </a:xfrm>
        </p:spPr>
        <p:txBody>
          <a:bodyPr anchor="ctr">
            <a:normAutofit fontScale="90000"/>
          </a:bodyPr>
          <a:lstStyle/>
          <a:p>
            <a:r>
              <a:rPr lang="en-US" sz="2500" b="1" dirty="0">
                <a:ea typeface="+mj-lt"/>
                <a:cs typeface="+mj-lt"/>
              </a:rPr>
              <a:t>Statement of Financial Position</a:t>
            </a:r>
            <a:endParaRPr lang="en-US" sz="2500" dirty="0">
              <a:ea typeface="+mj-lt"/>
              <a:cs typeface="+mj-lt"/>
            </a:endParaRPr>
          </a:p>
          <a:p>
            <a:endParaRPr lang="en-US" sz="2500" dirty="0"/>
          </a:p>
        </p:txBody>
      </p:sp>
      <p:sp>
        <p:nvSpPr>
          <p:cNvPr id="10" name="Content Placeholder 9">
            <a:extLst>
              <a:ext uri="{FF2B5EF4-FFF2-40B4-BE49-F238E27FC236}">
                <a16:creationId xmlns:a16="http://schemas.microsoft.com/office/drawing/2014/main" id="{788C7273-11C5-47F0-A1E7-E2BB099B5661}"/>
              </a:ext>
            </a:extLst>
          </p:cNvPr>
          <p:cNvSpPr>
            <a:spLocks noGrp="1"/>
          </p:cNvSpPr>
          <p:nvPr>
            <p:ph idx="1"/>
          </p:nvPr>
        </p:nvSpPr>
        <p:spPr>
          <a:xfrm>
            <a:off x="4970981" y="1712394"/>
            <a:ext cx="6341016" cy="4603900"/>
          </a:xfrm>
        </p:spPr>
        <p:txBody>
          <a:bodyPr vert="horz" lIns="91440" tIns="45720" rIns="91440" bIns="45720" rtlCol="0" anchor="ctr">
            <a:normAutofit/>
          </a:bodyPr>
          <a:lstStyle/>
          <a:p>
            <a:r>
              <a:rPr lang="en-US" dirty="0">
                <a:ea typeface="+mn-lt"/>
                <a:cs typeface="+mn-lt"/>
              </a:rPr>
              <a:t>Similar to a for-profit balance sheet.   </a:t>
            </a:r>
          </a:p>
          <a:p>
            <a:pPr marL="742950" lvl="2" indent="-342900"/>
            <a:r>
              <a:rPr lang="en-US" dirty="0">
                <a:ea typeface="+mn-lt"/>
                <a:cs typeface="+mn-lt"/>
              </a:rPr>
              <a:t>Represents a snapshot at a point of time </a:t>
            </a:r>
          </a:p>
          <a:p>
            <a:pPr marL="742950" lvl="2" indent="-342900"/>
            <a:r>
              <a:rPr lang="en-US" dirty="0">
                <a:ea typeface="+mn-lt"/>
                <a:cs typeface="+mn-lt"/>
              </a:rPr>
              <a:t>Assets = Liabilities + Net assets (equity) </a:t>
            </a:r>
          </a:p>
          <a:p>
            <a:r>
              <a:rPr lang="en-US" dirty="0">
                <a:ea typeface="+mn-lt"/>
                <a:cs typeface="+mn-lt"/>
              </a:rPr>
              <a:t>Assets are what the organization owns or is owed </a:t>
            </a:r>
          </a:p>
          <a:p>
            <a:pPr marL="742950" lvl="2" indent="-342900"/>
            <a:r>
              <a:rPr lang="en-US" dirty="0">
                <a:ea typeface="+mn-lt"/>
                <a:cs typeface="+mn-lt"/>
              </a:rPr>
              <a:t>examples are cash, accounts receivable, prepaid insurance, property </a:t>
            </a:r>
          </a:p>
          <a:p>
            <a:r>
              <a:rPr lang="en-US" dirty="0">
                <a:ea typeface="+mn-lt"/>
                <a:cs typeface="+mn-lt"/>
              </a:rPr>
              <a:t>Liabilities are what the organization owes to others or has to pay in the future </a:t>
            </a:r>
          </a:p>
          <a:p>
            <a:pPr marL="742950" lvl="2" indent="-342900"/>
            <a:r>
              <a:rPr lang="en-US" dirty="0">
                <a:ea typeface="+mn-lt"/>
                <a:cs typeface="+mn-lt"/>
              </a:rPr>
              <a:t>examples are accounts payable and loans </a:t>
            </a:r>
          </a:p>
          <a:p>
            <a:r>
              <a:rPr lang="en-US" dirty="0">
                <a:ea typeface="+mn-lt"/>
                <a:cs typeface="+mn-lt"/>
              </a:rPr>
              <a:t>Net assets – accumulated earnings/losses </a:t>
            </a:r>
          </a:p>
          <a:p>
            <a:r>
              <a:rPr lang="en-US" dirty="0">
                <a:ea typeface="+mn-lt"/>
                <a:cs typeface="+mn-lt"/>
              </a:rPr>
              <a:t>It is important to know if the organization has enough assets to pay liabilities in the both short/long term,  </a:t>
            </a:r>
          </a:p>
          <a:p>
            <a:endParaRPr lang="en-US" dirty="0"/>
          </a:p>
          <a:p>
            <a:endParaRPr lang="en-US" dirty="0"/>
          </a:p>
        </p:txBody>
      </p:sp>
      <p:pic>
        <p:nvPicPr>
          <p:cNvPr id="12" name="Picture 11">
            <a:extLst>
              <a:ext uri="{FF2B5EF4-FFF2-40B4-BE49-F238E27FC236}">
                <a16:creationId xmlns:a16="http://schemas.microsoft.com/office/drawing/2014/main" id="{B24A6BA6-E7A5-432F-8A4F-E5AAFF2E43BD}"/>
              </a:ext>
            </a:extLst>
          </p:cNvPr>
          <p:cNvPicPr>
            <a:picLocks noChangeAspect="1"/>
          </p:cNvPicPr>
          <p:nvPr/>
        </p:nvPicPr>
        <p:blipFill>
          <a:blip r:embed="rId3"/>
          <a:stretch>
            <a:fillRect/>
          </a:stretch>
        </p:blipFill>
        <p:spPr>
          <a:xfrm>
            <a:off x="937763" y="1065525"/>
            <a:ext cx="3118460" cy="5070198"/>
          </a:xfrm>
          <a:prstGeom prst="rect">
            <a:avLst/>
          </a:prstGeom>
        </p:spPr>
      </p:pic>
      <p:sp>
        <p:nvSpPr>
          <p:cNvPr id="2" name="Footer Placeholder 1">
            <a:extLst>
              <a:ext uri="{FF2B5EF4-FFF2-40B4-BE49-F238E27FC236}">
                <a16:creationId xmlns:a16="http://schemas.microsoft.com/office/drawing/2014/main" id="{7ECCD2FB-DC72-D659-DE89-C6024F2B0D83}"/>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410046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3B4C-FB3C-2C97-7DBB-7E968C019DBE}"/>
              </a:ext>
            </a:extLst>
          </p:cNvPr>
          <p:cNvSpPr>
            <a:spLocks noGrp="1"/>
          </p:cNvSpPr>
          <p:nvPr>
            <p:ph type="title"/>
          </p:nvPr>
        </p:nvSpPr>
        <p:spPr>
          <a:xfrm>
            <a:off x="628696" y="415047"/>
            <a:ext cx="8596668" cy="1320800"/>
          </a:xfrm>
        </p:spPr>
        <p:txBody>
          <a:bodyPr/>
          <a:lstStyle/>
          <a:p>
            <a:r>
              <a:rPr lang="en-US" dirty="0"/>
              <a:t>Statement of Financial Position</a:t>
            </a:r>
          </a:p>
        </p:txBody>
      </p:sp>
      <p:sp>
        <p:nvSpPr>
          <p:cNvPr id="3" name="TextBox 2">
            <a:extLst>
              <a:ext uri="{FF2B5EF4-FFF2-40B4-BE49-F238E27FC236}">
                <a16:creationId xmlns:a16="http://schemas.microsoft.com/office/drawing/2014/main" id="{E1E5B0C6-DC16-EB13-01EC-F8EFF36D27F6}"/>
              </a:ext>
            </a:extLst>
          </p:cNvPr>
          <p:cNvSpPr txBox="1"/>
          <p:nvPr/>
        </p:nvSpPr>
        <p:spPr>
          <a:xfrm>
            <a:off x="367469" y="996949"/>
            <a:ext cx="25583110" cy="5047536"/>
          </a:xfrm>
          <a:prstGeom prst="rect">
            <a:avLst/>
          </a:prstGeom>
          <a:noFill/>
        </p:spPr>
        <p:txBody>
          <a:bodyPr wrap="square" rtlCol="0">
            <a:spAutoFit/>
          </a:bodyPr>
          <a:lstStyle/>
          <a:p>
            <a:pPr algn="l"/>
            <a:r>
              <a:rPr lang="en-US" sz="2000" b="1" i="0" dirty="0">
                <a:solidFill>
                  <a:srgbClr val="111111"/>
                </a:solidFill>
                <a:effectLst/>
                <a:latin typeface="Cabin-semi-bold"/>
              </a:rPr>
              <a:t>Assets</a:t>
            </a:r>
          </a:p>
          <a:p>
            <a:pPr marL="285750" indent="-285750" algn="l">
              <a:buFont typeface="Wingdings" panose="05000000000000000000" pitchFamily="2" charset="2"/>
              <a:buChar char="Ø"/>
            </a:pPr>
            <a:r>
              <a:rPr lang="en-US" sz="1200" b="0" i="0" dirty="0">
                <a:effectLst/>
                <a:latin typeface="SourceSansPro"/>
                <a:hlinkClick r:id="rId2">
                  <a:extLst>
                    <a:ext uri="{A12FA001-AC4F-418D-AE19-62706E023703}">
                      <ahyp:hlinkClr xmlns:ahyp="http://schemas.microsoft.com/office/drawing/2018/hyperlinkcolor" val="tx"/>
                    </a:ext>
                  </a:extLst>
                </a:hlinkClick>
              </a:rPr>
              <a:t>Cash and cash equivalents</a:t>
            </a:r>
            <a:r>
              <a:rPr lang="en-US" sz="1200" b="0" i="0" dirty="0">
                <a:effectLst/>
                <a:latin typeface="SourceSansPro"/>
              </a:rPr>
              <a:t> </a:t>
            </a:r>
          </a:p>
          <a:p>
            <a:pPr marL="742950" lvl="1" indent="-285750">
              <a:buFont typeface="Wingdings" panose="05000000000000000000" pitchFamily="2" charset="2"/>
              <a:buChar char="Ø"/>
            </a:pPr>
            <a:r>
              <a:rPr lang="en-US" sz="1200" b="0" i="0" dirty="0">
                <a:solidFill>
                  <a:srgbClr val="111111"/>
                </a:solidFill>
                <a:effectLst/>
                <a:latin typeface="SourceSansPro"/>
              </a:rPr>
              <a:t>liquid assets, which may include Treasury bills and certificates of deposit.</a:t>
            </a:r>
          </a:p>
          <a:p>
            <a:pPr marL="285750" indent="-285750" algn="l">
              <a:buFont typeface="Wingdings" panose="05000000000000000000" pitchFamily="2" charset="2"/>
              <a:buChar char="Ø"/>
            </a:pPr>
            <a:endParaRPr lang="en-US" sz="1200" b="0" i="0" u="sng" dirty="0">
              <a:effectLst/>
              <a:latin typeface="SourceSansPro"/>
              <a:hlinkClick r:id="rId3">
                <a:extLst>
                  <a:ext uri="{A12FA001-AC4F-418D-AE19-62706E023703}">
                    <ahyp:hlinkClr xmlns:ahyp="http://schemas.microsoft.com/office/drawing/2018/hyperlinkcolor" val="tx"/>
                  </a:ext>
                </a:extLst>
              </a:hlinkClick>
            </a:endParaRPr>
          </a:p>
          <a:p>
            <a:pPr marL="285750" indent="-285750" algn="l">
              <a:buFont typeface="Wingdings" panose="05000000000000000000" pitchFamily="2" charset="2"/>
              <a:buChar char="Ø"/>
            </a:pPr>
            <a:r>
              <a:rPr lang="en-US" sz="1200" b="0" i="0" u="sng" dirty="0">
                <a:effectLst/>
                <a:latin typeface="SourceSansPro"/>
                <a:hlinkClick r:id="rId3">
                  <a:extLst>
                    <a:ext uri="{A12FA001-AC4F-418D-AE19-62706E023703}">
                      <ahyp:hlinkClr xmlns:ahyp="http://schemas.microsoft.com/office/drawing/2018/hyperlinkcolor" val="tx"/>
                    </a:ext>
                  </a:extLst>
                </a:hlinkClick>
              </a:rPr>
              <a:t>Accounts receivables</a:t>
            </a:r>
            <a:r>
              <a:rPr lang="en-US" sz="1200" b="0" i="0" dirty="0">
                <a:effectLst/>
                <a:latin typeface="SourceSansPro"/>
              </a:rPr>
              <a:t> </a:t>
            </a:r>
          </a:p>
          <a:p>
            <a:pPr marL="742950" lvl="1" indent="-285750">
              <a:buFont typeface="Wingdings" panose="05000000000000000000" pitchFamily="2" charset="2"/>
              <a:buChar char="Ø"/>
            </a:pPr>
            <a:r>
              <a:rPr lang="en-US" sz="1200" b="0" i="0" dirty="0">
                <a:solidFill>
                  <a:srgbClr val="111111"/>
                </a:solidFill>
                <a:effectLst/>
                <a:latin typeface="SourceSansPro"/>
              </a:rPr>
              <a:t>amount of money owed to the company by its customers for the sale of its product and service.</a:t>
            </a:r>
          </a:p>
          <a:p>
            <a:pPr marL="285750" indent="-285750" algn="l">
              <a:buFont typeface="Wingdings" panose="05000000000000000000" pitchFamily="2" charset="2"/>
              <a:buChar char="Ø"/>
            </a:pPr>
            <a:endParaRPr lang="en-US" sz="1200" b="0" i="0" u="sng" dirty="0">
              <a:solidFill>
                <a:srgbClr val="111111"/>
              </a:solidFill>
              <a:effectLst/>
              <a:latin typeface="SourceSansPro"/>
            </a:endParaRPr>
          </a:p>
          <a:p>
            <a:pPr marL="285750" indent="-285750" algn="l">
              <a:buFont typeface="Wingdings" panose="05000000000000000000" pitchFamily="2" charset="2"/>
              <a:buChar char="Ø"/>
            </a:pPr>
            <a:r>
              <a:rPr lang="en-US" sz="1200" b="0" i="0" u="sng" dirty="0">
                <a:solidFill>
                  <a:srgbClr val="111111"/>
                </a:solidFill>
                <a:effectLst/>
                <a:latin typeface="SourceSansPro"/>
              </a:rPr>
              <a:t>Inventory </a:t>
            </a:r>
          </a:p>
          <a:p>
            <a:pPr marL="742950" lvl="1" indent="-285750">
              <a:buFont typeface="Wingdings" panose="05000000000000000000" pitchFamily="2" charset="2"/>
              <a:buChar char="Ø"/>
            </a:pPr>
            <a:r>
              <a:rPr lang="en-US" sz="1200" b="0" i="0" dirty="0">
                <a:solidFill>
                  <a:srgbClr val="111111"/>
                </a:solidFill>
                <a:effectLst/>
                <a:latin typeface="SourceSansPro"/>
              </a:rPr>
              <a:t>goods a company has on hand, which are intended to be sold as a course of business. </a:t>
            </a:r>
          </a:p>
          <a:p>
            <a:pPr marL="742950" lvl="1" indent="-285750">
              <a:buFont typeface="Wingdings" panose="05000000000000000000" pitchFamily="2" charset="2"/>
              <a:buChar char="Ø"/>
            </a:pPr>
            <a:r>
              <a:rPr lang="en-US" sz="1200" dirty="0">
                <a:solidFill>
                  <a:srgbClr val="111111"/>
                </a:solidFill>
                <a:latin typeface="SourceSansPro"/>
              </a:rPr>
              <a:t>i</a:t>
            </a:r>
            <a:r>
              <a:rPr lang="en-US" sz="1200" b="0" i="0" dirty="0">
                <a:solidFill>
                  <a:srgbClr val="111111"/>
                </a:solidFill>
                <a:effectLst/>
                <a:latin typeface="SourceSansPro"/>
              </a:rPr>
              <a:t>nventory may include finished goods, work in progress, or raw materials on hand that have yet to be worked.</a:t>
            </a:r>
          </a:p>
          <a:p>
            <a:pPr marL="285750" indent="-285750" algn="l">
              <a:buFont typeface="Wingdings" panose="05000000000000000000" pitchFamily="2" charset="2"/>
              <a:buChar char="Ø"/>
            </a:pPr>
            <a:endParaRPr lang="en-US" sz="1200" b="0" i="0" u="sng" dirty="0">
              <a:solidFill>
                <a:srgbClr val="111111"/>
              </a:solidFill>
              <a:effectLst/>
              <a:latin typeface="SourceSansPro"/>
            </a:endParaRPr>
          </a:p>
          <a:p>
            <a:pPr marL="285750" indent="-285750" algn="l">
              <a:buFont typeface="Wingdings" panose="05000000000000000000" pitchFamily="2" charset="2"/>
              <a:buChar char="Ø"/>
            </a:pPr>
            <a:r>
              <a:rPr lang="en-US" sz="1200" b="0" i="0" u="sng" dirty="0">
                <a:solidFill>
                  <a:srgbClr val="111111"/>
                </a:solidFill>
                <a:effectLst/>
                <a:latin typeface="SourceSansPro"/>
              </a:rPr>
              <a:t>Prepaid expenses </a:t>
            </a:r>
          </a:p>
          <a:p>
            <a:pPr marL="742950" lvl="1" indent="-285750">
              <a:buFont typeface="Wingdings" panose="05000000000000000000" pitchFamily="2" charset="2"/>
              <a:buChar char="Ø"/>
            </a:pPr>
            <a:r>
              <a:rPr lang="en-US" sz="1200" b="0" i="0" dirty="0">
                <a:solidFill>
                  <a:srgbClr val="111111"/>
                </a:solidFill>
                <a:effectLst/>
                <a:latin typeface="SourceSansPro"/>
              </a:rPr>
              <a:t>costs that have been paid in advance of when they are due. </a:t>
            </a:r>
          </a:p>
          <a:p>
            <a:pPr marL="742950" lvl="1" indent="-285750">
              <a:buFont typeface="Wingdings" panose="05000000000000000000" pitchFamily="2" charset="2"/>
              <a:buChar char="Ø"/>
            </a:pPr>
            <a:r>
              <a:rPr lang="en-US" sz="1200" b="0" i="0" dirty="0">
                <a:solidFill>
                  <a:srgbClr val="111111"/>
                </a:solidFill>
                <a:effectLst/>
                <a:latin typeface="SourceSansPro"/>
              </a:rPr>
              <a:t>These expenses are recorded as an asset because their value of them has not yet been recognized; </a:t>
            </a:r>
          </a:p>
          <a:p>
            <a:pPr marL="742950" lvl="1" indent="-285750">
              <a:buFont typeface="Wingdings" panose="05000000000000000000" pitchFamily="2" charset="2"/>
              <a:buChar char="Ø"/>
            </a:pPr>
            <a:r>
              <a:rPr lang="en-US" sz="1200" b="0" i="0" dirty="0">
                <a:solidFill>
                  <a:srgbClr val="111111"/>
                </a:solidFill>
                <a:effectLst/>
                <a:latin typeface="SourceSansPro"/>
              </a:rPr>
              <a:t>should the benefit not be recognized, the company would theoretically be due a refund.</a:t>
            </a:r>
          </a:p>
          <a:p>
            <a:pPr marL="285750" indent="-285750" algn="l">
              <a:buFont typeface="Wingdings" panose="05000000000000000000" pitchFamily="2" charset="2"/>
              <a:buChar char="Ø"/>
            </a:pPr>
            <a:endParaRPr lang="en-US" sz="1200" b="0" i="0" u="sng" dirty="0">
              <a:solidFill>
                <a:srgbClr val="111111"/>
              </a:solidFill>
              <a:effectLst/>
              <a:latin typeface="SourceSansPro"/>
            </a:endParaRPr>
          </a:p>
          <a:p>
            <a:pPr marL="285750" indent="-285750" algn="l">
              <a:buFont typeface="Wingdings" panose="05000000000000000000" pitchFamily="2" charset="2"/>
              <a:buChar char="Ø"/>
            </a:pPr>
            <a:r>
              <a:rPr lang="en-US" sz="1200" b="0" i="0" u="sng" dirty="0">
                <a:solidFill>
                  <a:srgbClr val="111111"/>
                </a:solidFill>
                <a:effectLst/>
                <a:latin typeface="SourceSansPro"/>
              </a:rPr>
              <a:t>Property, plant, and equipment </a:t>
            </a:r>
          </a:p>
          <a:p>
            <a:pPr marL="742950" lvl="1" indent="-285750">
              <a:buFont typeface="Wingdings" panose="05000000000000000000" pitchFamily="2" charset="2"/>
              <a:buChar char="Ø"/>
            </a:pPr>
            <a:r>
              <a:rPr lang="en-US" sz="1200" b="0" i="0" dirty="0">
                <a:solidFill>
                  <a:srgbClr val="111111"/>
                </a:solidFill>
                <a:effectLst/>
                <a:latin typeface="SourceSansPro"/>
              </a:rPr>
              <a:t> capital assets owned by a company for its long-term benefit. </a:t>
            </a:r>
          </a:p>
          <a:p>
            <a:pPr marL="285750" indent="-285750" algn="l">
              <a:buFont typeface="Wingdings" panose="05000000000000000000" pitchFamily="2" charset="2"/>
              <a:buChar char="Ø"/>
            </a:pPr>
            <a:endParaRPr lang="en-US" sz="1200" b="0" i="0" u="sng" dirty="0">
              <a:solidFill>
                <a:srgbClr val="111111"/>
              </a:solidFill>
              <a:effectLst/>
              <a:latin typeface="SourceSansPro"/>
            </a:endParaRPr>
          </a:p>
          <a:p>
            <a:pPr marL="285750" indent="-285750" algn="l">
              <a:buFont typeface="Wingdings" panose="05000000000000000000" pitchFamily="2" charset="2"/>
              <a:buChar char="Ø"/>
            </a:pPr>
            <a:r>
              <a:rPr lang="en-US" sz="1200" b="0" i="0" u="sng" dirty="0">
                <a:solidFill>
                  <a:srgbClr val="111111"/>
                </a:solidFill>
                <a:effectLst/>
                <a:latin typeface="SourceSansPro"/>
              </a:rPr>
              <a:t>Investments</a:t>
            </a:r>
            <a:r>
              <a:rPr lang="en-US" sz="1200" b="0" i="0" dirty="0">
                <a:solidFill>
                  <a:srgbClr val="111111"/>
                </a:solidFill>
                <a:effectLst/>
                <a:latin typeface="SourceSansPro"/>
              </a:rPr>
              <a:t> </a:t>
            </a:r>
          </a:p>
          <a:p>
            <a:pPr marL="742950" lvl="1" indent="-285750">
              <a:buFont typeface="Wingdings" panose="05000000000000000000" pitchFamily="2" charset="2"/>
              <a:buChar char="Ø"/>
            </a:pPr>
            <a:r>
              <a:rPr lang="en-US" sz="1200" b="0" i="0" dirty="0">
                <a:solidFill>
                  <a:srgbClr val="111111"/>
                </a:solidFill>
                <a:effectLst/>
                <a:latin typeface="SourceSansPro"/>
              </a:rPr>
              <a:t>assets held for speculative future growth. </a:t>
            </a:r>
          </a:p>
          <a:p>
            <a:pPr marL="742950" lvl="1" indent="-285750">
              <a:buFont typeface="Wingdings" panose="05000000000000000000" pitchFamily="2" charset="2"/>
              <a:buChar char="Ø"/>
            </a:pPr>
            <a:r>
              <a:rPr lang="en-US" sz="1200" b="0" i="0" dirty="0">
                <a:solidFill>
                  <a:srgbClr val="111111"/>
                </a:solidFill>
                <a:effectLst/>
                <a:latin typeface="SourceSansPro"/>
              </a:rPr>
              <a:t>These aren't used in operations; they are simply held for capital appreciation.</a:t>
            </a:r>
          </a:p>
          <a:p>
            <a:pPr marL="285750" indent="-285750" algn="l">
              <a:buFont typeface="Wingdings" panose="05000000000000000000" pitchFamily="2" charset="2"/>
              <a:buChar char="Ø"/>
            </a:pPr>
            <a:endParaRPr lang="en-US" sz="1200" b="0" i="0" u="sng" dirty="0">
              <a:solidFill>
                <a:srgbClr val="111111"/>
              </a:solidFill>
              <a:effectLst/>
              <a:latin typeface="SourceSansPro"/>
            </a:endParaRPr>
          </a:p>
          <a:p>
            <a:pPr marL="285750" indent="-285750" algn="l">
              <a:buFont typeface="Wingdings" panose="05000000000000000000" pitchFamily="2" charset="2"/>
              <a:buChar char="Ø"/>
            </a:pPr>
            <a:r>
              <a:rPr lang="en-US" sz="1200" b="0" i="0" u="sng" dirty="0">
                <a:solidFill>
                  <a:srgbClr val="111111"/>
                </a:solidFill>
                <a:effectLst/>
                <a:latin typeface="SourceSansPro"/>
              </a:rPr>
              <a:t>Trademarks, patents, goodwill, and other intangible assets </a:t>
            </a:r>
          </a:p>
          <a:p>
            <a:pPr marL="742950" lvl="1" indent="-285750">
              <a:buFont typeface="Wingdings" panose="05000000000000000000" pitchFamily="2" charset="2"/>
              <a:buChar char="Ø"/>
            </a:pPr>
            <a:r>
              <a:rPr lang="en-US" sz="1200" b="0" i="0" dirty="0">
                <a:solidFill>
                  <a:srgbClr val="111111"/>
                </a:solidFill>
                <a:effectLst/>
                <a:latin typeface="SourceSansPro"/>
              </a:rPr>
              <a:t>can't physically be touched but have future economic (and often long-term benefits) for the company.</a:t>
            </a:r>
          </a:p>
          <a:p>
            <a:endParaRPr lang="en-US" sz="1400" dirty="0"/>
          </a:p>
        </p:txBody>
      </p:sp>
      <p:sp>
        <p:nvSpPr>
          <p:cNvPr id="4" name="Footer Placeholder 3">
            <a:extLst>
              <a:ext uri="{FF2B5EF4-FFF2-40B4-BE49-F238E27FC236}">
                <a16:creationId xmlns:a16="http://schemas.microsoft.com/office/drawing/2014/main" id="{55783DA7-ECC9-E2DC-22E1-D947DA3A6EAA}"/>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601255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3B4C-FB3C-2C97-7DBB-7E968C019DBE}"/>
              </a:ext>
            </a:extLst>
          </p:cNvPr>
          <p:cNvSpPr>
            <a:spLocks noGrp="1"/>
          </p:cNvSpPr>
          <p:nvPr>
            <p:ph type="title"/>
          </p:nvPr>
        </p:nvSpPr>
        <p:spPr>
          <a:xfrm>
            <a:off x="628696" y="415047"/>
            <a:ext cx="8596668" cy="1320800"/>
          </a:xfrm>
        </p:spPr>
        <p:txBody>
          <a:bodyPr/>
          <a:lstStyle/>
          <a:p>
            <a:r>
              <a:rPr lang="en-US" dirty="0"/>
              <a:t>Statement of Financial Position</a:t>
            </a:r>
          </a:p>
        </p:txBody>
      </p:sp>
      <p:sp>
        <p:nvSpPr>
          <p:cNvPr id="3" name="TextBox 2">
            <a:extLst>
              <a:ext uri="{FF2B5EF4-FFF2-40B4-BE49-F238E27FC236}">
                <a16:creationId xmlns:a16="http://schemas.microsoft.com/office/drawing/2014/main" id="{E1E5B0C6-DC16-EB13-01EC-F8EFF36D27F6}"/>
              </a:ext>
            </a:extLst>
          </p:cNvPr>
          <p:cNvSpPr txBox="1"/>
          <p:nvPr/>
        </p:nvSpPr>
        <p:spPr>
          <a:xfrm>
            <a:off x="435835" y="1087641"/>
            <a:ext cx="25583110" cy="5355312"/>
          </a:xfrm>
          <a:prstGeom prst="rect">
            <a:avLst/>
          </a:prstGeom>
          <a:noFill/>
        </p:spPr>
        <p:txBody>
          <a:bodyPr wrap="square" rtlCol="0">
            <a:spAutoFit/>
          </a:bodyPr>
          <a:lstStyle/>
          <a:p>
            <a:r>
              <a:rPr lang="en-US" sz="1400" b="1" dirty="0">
                <a:solidFill>
                  <a:srgbClr val="111111"/>
                </a:solidFill>
                <a:latin typeface="Cabin-semi-bold"/>
              </a:rPr>
              <a:t>Liabilities/Equity</a:t>
            </a:r>
          </a:p>
          <a:p>
            <a:pPr marL="285750" indent="-285750" algn="l">
              <a:buFont typeface="Wingdings" panose="05000000000000000000" pitchFamily="2" charset="2"/>
              <a:buChar char="Ø"/>
            </a:pPr>
            <a:r>
              <a:rPr lang="en-US" sz="1400" i="0" u="sng" dirty="0">
                <a:solidFill>
                  <a:srgbClr val="111111"/>
                </a:solidFill>
                <a:effectLst/>
                <a:latin typeface="SourceSansPro"/>
              </a:rPr>
              <a:t>Accounts payable </a:t>
            </a:r>
          </a:p>
          <a:p>
            <a:pPr marL="742950" lvl="1" indent="-285750">
              <a:buFont typeface="Wingdings" panose="05000000000000000000" pitchFamily="2" charset="2"/>
              <a:buChar char="Ø"/>
            </a:pPr>
            <a:r>
              <a:rPr lang="en-US" sz="1400" i="0" dirty="0">
                <a:solidFill>
                  <a:srgbClr val="111111"/>
                </a:solidFill>
                <a:effectLst/>
                <a:latin typeface="SourceSansPro"/>
              </a:rPr>
              <a:t>the bills due as part of the normal course of operations of a business. This includes utility bills, rent invoices, and obligations to buy raw materials.</a:t>
            </a:r>
          </a:p>
          <a:p>
            <a:pPr marL="285750" indent="-285750" algn="l">
              <a:buFont typeface="Wingdings" panose="05000000000000000000" pitchFamily="2" charset="2"/>
              <a:buChar char="Ø"/>
            </a:pPr>
            <a:endParaRPr lang="en-US" sz="1400" i="0" u="sng" dirty="0">
              <a:solidFill>
                <a:srgbClr val="111111"/>
              </a:solidFill>
              <a:effectLst/>
              <a:latin typeface="SourceSansPro"/>
            </a:endParaRPr>
          </a:p>
          <a:p>
            <a:pPr marL="285750" indent="-285750" algn="l">
              <a:buFont typeface="Wingdings" panose="05000000000000000000" pitchFamily="2" charset="2"/>
              <a:buChar char="Ø"/>
            </a:pPr>
            <a:r>
              <a:rPr lang="en-US" sz="1400" i="0" u="sng" dirty="0">
                <a:solidFill>
                  <a:srgbClr val="111111"/>
                </a:solidFill>
                <a:effectLst/>
                <a:latin typeface="SourceSansPro"/>
              </a:rPr>
              <a:t>Wages payable </a:t>
            </a:r>
          </a:p>
          <a:p>
            <a:pPr marL="742950" lvl="1" indent="-285750">
              <a:buFont typeface="Wingdings" panose="05000000000000000000" pitchFamily="2" charset="2"/>
              <a:buChar char="Ø"/>
            </a:pPr>
            <a:r>
              <a:rPr lang="en-US" sz="1400" i="0" dirty="0">
                <a:solidFill>
                  <a:srgbClr val="111111"/>
                </a:solidFill>
                <a:effectLst/>
                <a:latin typeface="SourceSansPro"/>
              </a:rPr>
              <a:t>payments due to staff for time worked.</a:t>
            </a:r>
          </a:p>
          <a:p>
            <a:pPr marL="285750" indent="-285750" algn="l">
              <a:buFont typeface="Wingdings" panose="05000000000000000000" pitchFamily="2" charset="2"/>
              <a:buChar char="Ø"/>
            </a:pPr>
            <a:endParaRPr lang="en-US" sz="1400" i="0" u="sng" dirty="0">
              <a:solidFill>
                <a:srgbClr val="111111"/>
              </a:solidFill>
              <a:effectLst/>
              <a:latin typeface="SourceSansPro"/>
            </a:endParaRPr>
          </a:p>
          <a:p>
            <a:pPr marL="285750" indent="-285750" algn="l">
              <a:buFont typeface="Wingdings" panose="05000000000000000000" pitchFamily="2" charset="2"/>
              <a:buChar char="Ø"/>
            </a:pPr>
            <a:r>
              <a:rPr lang="en-US" sz="1400" i="0" u="sng" dirty="0">
                <a:solidFill>
                  <a:srgbClr val="111111"/>
                </a:solidFill>
                <a:effectLst/>
                <a:latin typeface="SourceSansPro"/>
              </a:rPr>
              <a:t>Notes payable </a:t>
            </a:r>
          </a:p>
          <a:p>
            <a:pPr marL="742950" lvl="1" indent="-285750">
              <a:buFont typeface="Wingdings" panose="05000000000000000000" pitchFamily="2" charset="2"/>
              <a:buChar char="Ø"/>
            </a:pPr>
            <a:r>
              <a:rPr lang="en-US" sz="1400" i="0" dirty="0">
                <a:solidFill>
                  <a:srgbClr val="111111"/>
                </a:solidFill>
                <a:effectLst/>
                <a:latin typeface="SourceSansPro"/>
              </a:rPr>
              <a:t>recorded debt instruments that record official debt agreements including the payment schedule and amount.</a:t>
            </a:r>
          </a:p>
          <a:p>
            <a:pPr marL="285750" indent="-285750" algn="l">
              <a:buFont typeface="Wingdings" panose="05000000000000000000" pitchFamily="2" charset="2"/>
              <a:buChar char="Ø"/>
            </a:pPr>
            <a:endParaRPr lang="en-US" sz="1400" i="0" u="sng" dirty="0">
              <a:effectLst/>
              <a:latin typeface="SourceSansPro"/>
              <a:hlinkClick r:id="rId2">
                <a:extLst>
                  <a:ext uri="{A12FA001-AC4F-418D-AE19-62706E023703}">
                    <ahyp:hlinkClr xmlns:ahyp="http://schemas.microsoft.com/office/drawing/2018/hyperlinkcolor" val="tx"/>
                  </a:ext>
                </a:extLst>
              </a:hlinkClick>
            </a:endParaRPr>
          </a:p>
          <a:p>
            <a:pPr marL="285750" indent="-285750" algn="l">
              <a:buFont typeface="Wingdings" panose="05000000000000000000" pitchFamily="2" charset="2"/>
              <a:buChar char="Ø"/>
            </a:pPr>
            <a:r>
              <a:rPr lang="en-US" sz="1400" i="0" u="sng" dirty="0">
                <a:effectLst/>
                <a:latin typeface="SourceSansPro"/>
                <a:hlinkClick r:id="rId2">
                  <a:extLst>
                    <a:ext uri="{A12FA001-AC4F-418D-AE19-62706E023703}">
                      <ahyp:hlinkClr xmlns:ahyp="http://schemas.microsoft.com/office/drawing/2018/hyperlinkcolor" val="tx"/>
                    </a:ext>
                  </a:extLst>
                </a:hlinkClick>
              </a:rPr>
              <a:t>Dividends</a:t>
            </a:r>
            <a:r>
              <a:rPr lang="en-US" sz="1400" i="0" dirty="0">
                <a:effectLst/>
                <a:latin typeface="SourceSansPro"/>
              </a:rPr>
              <a:t> </a:t>
            </a:r>
            <a:r>
              <a:rPr lang="en-US" sz="1400" i="0" dirty="0">
                <a:solidFill>
                  <a:srgbClr val="111111"/>
                </a:solidFill>
                <a:effectLst/>
                <a:latin typeface="SourceSansPro"/>
              </a:rPr>
              <a:t>payable </a:t>
            </a:r>
          </a:p>
          <a:p>
            <a:pPr marL="742950" lvl="1" indent="-285750">
              <a:buFont typeface="Wingdings" panose="05000000000000000000" pitchFamily="2" charset="2"/>
              <a:buChar char="Ø"/>
            </a:pPr>
            <a:r>
              <a:rPr lang="en-US" sz="1400" i="0" dirty="0">
                <a:solidFill>
                  <a:srgbClr val="111111"/>
                </a:solidFill>
                <a:effectLst/>
                <a:latin typeface="SourceSansPro"/>
              </a:rPr>
              <a:t>dividends that have been declared to be awarded to shareholders but have not yet been paid.</a:t>
            </a:r>
          </a:p>
          <a:p>
            <a:pPr marL="285750" indent="-285750" algn="l">
              <a:buFont typeface="Wingdings" panose="05000000000000000000" pitchFamily="2" charset="2"/>
              <a:buChar char="Ø"/>
            </a:pPr>
            <a:endParaRPr lang="en-US" sz="1400" i="0" u="sng" dirty="0">
              <a:solidFill>
                <a:srgbClr val="111111"/>
              </a:solidFill>
              <a:effectLst/>
              <a:latin typeface="SourceSansPro"/>
            </a:endParaRPr>
          </a:p>
          <a:p>
            <a:pPr marL="285750" indent="-285750" algn="l">
              <a:buFont typeface="Wingdings" panose="05000000000000000000" pitchFamily="2" charset="2"/>
              <a:buChar char="Ø"/>
            </a:pPr>
            <a:r>
              <a:rPr lang="en-US" sz="1400" i="0" u="sng" dirty="0">
                <a:solidFill>
                  <a:srgbClr val="111111"/>
                </a:solidFill>
                <a:effectLst/>
                <a:latin typeface="SourceSansPro"/>
              </a:rPr>
              <a:t>Long-term debt </a:t>
            </a:r>
          </a:p>
          <a:p>
            <a:pPr marL="742950" lvl="1" indent="-285750">
              <a:buFont typeface="Wingdings" panose="05000000000000000000" pitchFamily="2" charset="2"/>
              <a:buChar char="Ø"/>
            </a:pPr>
            <a:r>
              <a:rPr lang="en-US" sz="1400" i="0" dirty="0">
                <a:solidFill>
                  <a:srgbClr val="111111"/>
                </a:solidFill>
                <a:effectLst/>
                <a:latin typeface="SourceSansPro"/>
              </a:rPr>
              <a:t>can include a variety of obligations including sinking bond funds, mortgages, or other loans that are due in their entirety in longer than one year. </a:t>
            </a:r>
          </a:p>
          <a:p>
            <a:pPr marL="742950" lvl="1" indent="-285750">
              <a:buFont typeface="Wingdings" panose="05000000000000000000" pitchFamily="2" charset="2"/>
              <a:buChar char="Ø"/>
            </a:pPr>
            <a:r>
              <a:rPr lang="en-US" sz="1400" i="0" dirty="0">
                <a:solidFill>
                  <a:srgbClr val="111111"/>
                </a:solidFill>
                <a:effectLst/>
                <a:latin typeface="SourceSansPro"/>
              </a:rPr>
              <a:t>Note that the short-term portion of this debt is recorded as a current liability.</a:t>
            </a:r>
          </a:p>
          <a:p>
            <a:pPr indent="-285750">
              <a:buFont typeface="Wingdings" panose="05000000000000000000" pitchFamily="2" charset="2"/>
              <a:buChar char="Ø"/>
            </a:pPr>
            <a:endParaRPr lang="en-US" sz="1400" u="sng" dirty="0">
              <a:solidFill>
                <a:srgbClr val="111111"/>
              </a:solidFill>
              <a:latin typeface="SourceSansPro"/>
            </a:endParaRPr>
          </a:p>
          <a:p>
            <a:pPr indent="-285750">
              <a:buFont typeface="Wingdings" panose="05000000000000000000" pitchFamily="2" charset="2"/>
              <a:buChar char="Ø"/>
            </a:pPr>
            <a:r>
              <a:rPr lang="en-US" sz="1400" u="sng" dirty="0">
                <a:solidFill>
                  <a:srgbClr val="111111"/>
                </a:solidFill>
                <a:latin typeface="SourceSansPro"/>
              </a:rPr>
              <a:t>Shareholders' Equity</a:t>
            </a:r>
          </a:p>
          <a:p>
            <a:pPr marL="742950" lvl="1" indent="-285750">
              <a:buFont typeface="Wingdings" panose="05000000000000000000" pitchFamily="2" charset="2"/>
              <a:buChar char="Ø"/>
            </a:pPr>
            <a:r>
              <a:rPr lang="en-US" sz="1400" i="0" dirty="0">
                <a:solidFill>
                  <a:srgbClr val="111111"/>
                </a:solidFill>
                <a:effectLst/>
                <a:latin typeface="SourceSansPro"/>
              </a:rPr>
              <a:t>company's total assets minus its total liabilities. </a:t>
            </a:r>
          </a:p>
          <a:p>
            <a:pPr marL="742950" lvl="1" indent="-285750">
              <a:buFont typeface="Wingdings" panose="05000000000000000000" pitchFamily="2" charset="2"/>
              <a:buChar char="Ø"/>
            </a:pPr>
            <a:r>
              <a:rPr lang="en-US" sz="1400" i="0" u="sng" dirty="0">
                <a:effectLst/>
                <a:latin typeface="SourceSansPro"/>
                <a:hlinkClick r:id="rId3">
                  <a:extLst>
                    <a:ext uri="{A12FA001-AC4F-418D-AE19-62706E023703}">
                      <ahyp:hlinkClr xmlns:ahyp="http://schemas.microsoft.com/office/drawing/2018/hyperlinkcolor" val="tx"/>
                    </a:ext>
                  </a:extLst>
                </a:hlinkClick>
              </a:rPr>
              <a:t>Shareholders' equity</a:t>
            </a:r>
            <a:r>
              <a:rPr lang="en-US" sz="1400" i="0" dirty="0">
                <a:effectLst/>
                <a:latin typeface="SourceSansPro"/>
              </a:rPr>
              <a:t> (also known as </a:t>
            </a:r>
            <a:r>
              <a:rPr lang="en-US" sz="1400" i="0" u="sng" dirty="0">
                <a:effectLst/>
                <a:latin typeface="SourceSansPro"/>
                <a:hlinkClick r:id="rId4">
                  <a:extLst>
                    <a:ext uri="{A12FA001-AC4F-418D-AE19-62706E023703}">
                      <ahyp:hlinkClr xmlns:ahyp="http://schemas.microsoft.com/office/drawing/2018/hyperlinkcolor" val="tx"/>
                    </a:ext>
                  </a:extLst>
                </a:hlinkClick>
              </a:rPr>
              <a:t>stockholders' equity</a:t>
            </a:r>
            <a:r>
              <a:rPr lang="en-US" sz="1400" i="0" dirty="0">
                <a:effectLst/>
                <a:latin typeface="SourceSansPro"/>
              </a:rPr>
              <a:t>)</a:t>
            </a:r>
          </a:p>
          <a:p>
            <a:pPr marL="1200150" lvl="2" indent="-285750">
              <a:buFont typeface="Wingdings" panose="05000000000000000000" pitchFamily="2" charset="2"/>
              <a:buChar char="Ø"/>
            </a:pPr>
            <a:r>
              <a:rPr lang="en-US" sz="1400" i="0" dirty="0">
                <a:effectLst/>
                <a:latin typeface="SourceSansPro"/>
              </a:rPr>
              <a:t>represents the amount of money that would be returned to shareholders if all of the assets were liquidated and all of the company's debt was paid off.</a:t>
            </a:r>
          </a:p>
          <a:p>
            <a:pPr marL="285750" indent="-285750" algn="l">
              <a:buFont typeface="Wingdings" panose="05000000000000000000" pitchFamily="2" charset="2"/>
              <a:buChar char="Ø"/>
            </a:pPr>
            <a:endParaRPr lang="en-US" sz="1400" i="0" u="sng" dirty="0">
              <a:effectLst/>
              <a:latin typeface="SourceSansPro"/>
              <a:hlinkClick r:id="rId5">
                <a:extLst>
                  <a:ext uri="{A12FA001-AC4F-418D-AE19-62706E023703}">
                    <ahyp:hlinkClr xmlns:ahyp="http://schemas.microsoft.com/office/drawing/2018/hyperlinkcolor" val="tx"/>
                  </a:ext>
                </a:extLst>
              </a:hlinkClick>
            </a:endParaRPr>
          </a:p>
          <a:p>
            <a:pPr marL="285750" indent="-285750" algn="l">
              <a:buFont typeface="Wingdings" panose="05000000000000000000" pitchFamily="2" charset="2"/>
              <a:buChar char="Ø"/>
            </a:pPr>
            <a:r>
              <a:rPr lang="en-US" sz="1400" i="0" u="sng" dirty="0">
                <a:effectLst/>
                <a:latin typeface="SourceSansPro"/>
                <a:hlinkClick r:id="rId5">
                  <a:extLst>
                    <a:ext uri="{A12FA001-AC4F-418D-AE19-62706E023703}">
                      <ahyp:hlinkClr xmlns:ahyp="http://schemas.microsoft.com/office/drawing/2018/hyperlinkcolor" val="tx"/>
                    </a:ext>
                  </a:extLst>
                </a:hlinkClick>
              </a:rPr>
              <a:t>Retained earnings</a:t>
            </a:r>
            <a:r>
              <a:rPr lang="en-US" sz="1400" i="0" dirty="0">
                <a:effectLst/>
                <a:latin typeface="SourceSansPro"/>
              </a:rPr>
              <a:t> are part of shareholders' equity and are the amount </a:t>
            </a:r>
            <a:r>
              <a:rPr lang="en-US" sz="1400" i="0" dirty="0">
                <a:solidFill>
                  <a:srgbClr val="111111"/>
                </a:solidFill>
                <a:effectLst/>
                <a:latin typeface="SourceSansPro"/>
              </a:rPr>
              <a:t>of net earnings that were not paid to shareholders as dividends. </a:t>
            </a:r>
          </a:p>
          <a:p>
            <a:endParaRPr lang="en-US" sz="1400" dirty="0"/>
          </a:p>
        </p:txBody>
      </p:sp>
      <p:sp>
        <p:nvSpPr>
          <p:cNvPr id="4" name="Footer Placeholder 3">
            <a:extLst>
              <a:ext uri="{FF2B5EF4-FFF2-40B4-BE49-F238E27FC236}">
                <a16:creationId xmlns:a16="http://schemas.microsoft.com/office/drawing/2014/main" id="{7911A766-F0DD-AEF5-C9EC-1A6B241DA221}"/>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535833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00416FE-101F-4F48-8787-751CA68769F2}"/>
              </a:ext>
            </a:extLst>
          </p:cNvPr>
          <p:cNvSpPr>
            <a:spLocks noGrp="1"/>
          </p:cNvSpPr>
          <p:nvPr>
            <p:ph type="title"/>
          </p:nvPr>
        </p:nvSpPr>
        <p:spPr/>
        <p:txBody>
          <a:bodyPr anchor="ctr">
            <a:normAutofit/>
          </a:bodyPr>
          <a:lstStyle/>
          <a:p>
            <a:r>
              <a:rPr lang="en-US" b="1" dirty="0">
                <a:ea typeface="+mj-lt"/>
                <a:cs typeface="+mj-lt"/>
              </a:rPr>
              <a:t>Statement of Functional Expenses</a:t>
            </a:r>
            <a:r>
              <a:rPr lang="en-US" dirty="0">
                <a:ea typeface="+mj-lt"/>
                <a:cs typeface="+mj-lt"/>
              </a:rPr>
              <a:t> </a:t>
            </a:r>
            <a:endParaRPr lang="en-US" dirty="0"/>
          </a:p>
        </p:txBody>
      </p:sp>
      <p:sp>
        <p:nvSpPr>
          <p:cNvPr id="10" name="Content Placeholder 9">
            <a:extLst>
              <a:ext uri="{FF2B5EF4-FFF2-40B4-BE49-F238E27FC236}">
                <a16:creationId xmlns:a16="http://schemas.microsoft.com/office/drawing/2014/main" id="{788C7273-11C5-47F0-A1E7-E2BB099B5661}"/>
              </a:ext>
            </a:extLst>
          </p:cNvPr>
          <p:cNvSpPr>
            <a:spLocks noGrp="1"/>
          </p:cNvSpPr>
          <p:nvPr>
            <p:ph idx="4294967295"/>
          </p:nvPr>
        </p:nvSpPr>
        <p:spPr>
          <a:xfrm>
            <a:off x="6771217" y="1620431"/>
            <a:ext cx="2688654" cy="4631958"/>
          </a:xfrm>
        </p:spPr>
        <p:txBody>
          <a:bodyPr vert="horz" lIns="91440" tIns="45720" rIns="91440" bIns="45720" rtlCol="0" anchor="ctr">
            <a:normAutofit fontScale="77500" lnSpcReduction="20000"/>
          </a:bodyPr>
          <a:lstStyle/>
          <a:p>
            <a:r>
              <a:rPr lang="en-US" dirty="0">
                <a:ea typeface="+mn-lt"/>
                <a:cs typeface="+mn-lt"/>
              </a:rPr>
              <a:t>Not-for-Profit organizations are now required to provide an analysis of expenses by their natural classification (such as salaries, rent, and depreciation) as well as their functional classification (program, management and general, and fundraising) in one location. </a:t>
            </a:r>
            <a:endParaRPr lang="en-US" dirty="0"/>
          </a:p>
          <a:p>
            <a:r>
              <a:rPr lang="en-US" dirty="0">
                <a:ea typeface="+mn-lt"/>
                <a:cs typeface="+mn-lt"/>
              </a:rPr>
              <a:t>Can be done on the face of the statement of activities, in a separate statement, or in the notes</a:t>
            </a:r>
            <a:endParaRPr lang="en-US" dirty="0"/>
          </a:p>
          <a:p>
            <a:r>
              <a:rPr lang="en-US" dirty="0">
                <a:ea typeface="+mn-lt"/>
                <a:cs typeface="+mn-lt"/>
              </a:rPr>
              <a:t>Readers now have better visibility in program costs and where the dollars are going</a:t>
            </a:r>
            <a:endParaRPr lang="en-US" dirty="0"/>
          </a:p>
          <a:p>
            <a:r>
              <a:rPr lang="en-US" dirty="0"/>
              <a:t>Needs to show by Program and by natural account</a:t>
            </a:r>
          </a:p>
          <a:p>
            <a:endParaRPr lang="en-US" dirty="0"/>
          </a:p>
        </p:txBody>
      </p:sp>
      <p:pic>
        <p:nvPicPr>
          <p:cNvPr id="2" name="Picture 2" descr="Table&#10;&#10;Description automatically generated">
            <a:extLst>
              <a:ext uri="{FF2B5EF4-FFF2-40B4-BE49-F238E27FC236}">
                <a16:creationId xmlns:a16="http://schemas.microsoft.com/office/drawing/2014/main" id="{03866C8E-70C6-4697-A7FC-60884A13858E}"/>
              </a:ext>
            </a:extLst>
          </p:cNvPr>
          <p:cNvPicPr>
            <a:picLocks noChangeAspect="1"/>
          </p:cNvPicPr>
          <p:nvPr/>
        </p:nvPicPr>
        <p:blipFill>
          <a:blip r:embed="rId3"/>
          <a:stretch>
            <a:fillRect/>
          </a:stretch>
        </p:blipFill>
        <p:spPr>
          <a:xfrm>
            <a:off x="318477" y="2288442"/>
            <a:ext cx="5742353" cy="3599961"/>
          </a:xfrm>
          <a:prstGeom prst="rect">
            <a:avLst/>
          </a:prstGeom>
        </p:spPr>
      </p:pic>
      <p:sp>
        <p:nvSpPr>
          <p:cNvPr id="3" name="Footer Placeholder 2">
            <a:extLst>
              <a:ext uri="{FF2B5EF4-FFF2-40B4-BE49-F238E27FC236}">
                <a16:creationId xmlns:a16="http://schemas.microsoft.com/office/drawing/2014/main" id="{DB2AEAD8-181B-EF8C-4D55-509C9D342B81}"/>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095605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BD1A2-6BFA-97AE-1721-49E2414DF49E}"/>
              </a:ext>
            </a:extLst>
          </p:cNvPr>
          <p:cNvSpPr>
            <a:spLocks noGrp="1"/>
          </p:cNvSpPr>
          <p:nvPr>
            <p:ph type="title"/>
          </p:nvPr>
        </p:nvSpPr>
        <p:spPr/>
        <p:txBody>
          <a:bodyPr/>
          <a:lstStyle/>
          <a:p>
            <a:r>
              <a:rPr lang="en-US" dirty="0"/>
              <a:t>Statement of Functional Expenses</a:t>
            </a:r>
          </a:p>
        </p:txBody>
      </p:sp>
      <p:sp>
        <p:nvSpPr>
          <p:cNvPr id="6" name="TextBox 5">
            <a:extLst>
              <a:ext uri="{FF2B5EF4-FFF2-40B4-BE49-F238E27FC236}">
                <a16:creationId xmlns:a16="http://schemas.microsoft.com/office/drawing/2014/main" id="{B3776D3C-7C13-3D46-DE73-291E9EB8D939}"/>
              </a:ext>
            </a:extLst>
          </p:cNvPr>
          <p:cNvSpPr txBox="1"/>
          <p:nvPr/>
        </p:nvSpPr>
        <p:spPr>
          <a:xfrm>
            <a:off x="551526" y="1722937"/>
            <a:ext cx="8596668" cy="2585323"/>
          </a:xfrm>
          <a:prstGeom prst="rect">
            <a:avLst/>
          </a:prstGeom>
          <a:noFill/>
        </p:spPr>
        <p:txBody>
          <a:bodyPr wrap="square">
            <a:spAutoFit/>
          </a:bodyPr>
          <a:lstStyle/>
          <a:p>
            <a:pPr marL="285750" indent="-285750">
              <a:buFont typeface="Wingdings" panose="05000000000000000000" pitchFamily="2" charset="2"/>
              <a:buChar char="Ø"/>
            </a:pPr>
            <a:r>
              <a:rPr lang="en-US" b="0" i="0" dirty="0">
                <a:solidFill>
                  <a:srgbClr val="000000"/>
                </a:solidFill>
                <a:effectLst/>
                <a:latin typeface="Verdana" panose="020B0604030504040204" pitchFamily="34" charset="0"/>
              </a:rPr>
              <a:t>FASB Topic 958, Not-for-Profit Entities, requires all not-for-profit entities to present the relationship between functional expenses (such as major classes of program services and supporting activities) and natural expenses (such as salaries, rent, utilities, supplies, interest, and depreciation). </a:t>
            </a:r>
          </a:p>
          <a:p>
            <a:pPr marL="285750" indent="-285750">
              <a:buFont typeface="Wingdings" panose="05000000000000000000" pitchFamily="2" charset="2"/>
              <a:buChar char="Ø"/>
            </a:pPr>
            <a:r>
              <a:rPr lang="en-US" b="0" i="0" dirty="0">
                <a:solidFill>
                  <a:srgbClr val="000000"/>
                </a:solidFill>
                <a:effectLst/>
                <a:latin typeface="Verdana" panose="020B0604030504040204" pitchFamily="34" charset="0"/>
              </a:rPr>
              <a:t>For financial statement users, this analysis provides an in-depth look at how nonprofits spend toward their missions. </a:t>
            </a:r>
          </a:p>
          <a:p>
            <a:pPr marL="285750" indent="-285750">
              <a:buFont typeface="Wingdings" panose="05000000000000000000" pitchFamily="2" charset="2"/>
              <a:buChar char="Ø"/>
            </a:pPr>
            <a:r>
              <a:rPr lang="en-US" b="0" i="0" dirty="0">
                <a:solidFill>
                  <a:srgbClr val="000000"/>
                </a:solidFill>
                <a:effectLst/>
                <a:latin typeface="Verdana" panose="020B0604030504040204" pitchFamily="34" charset="0"/>
              </a:rPr>
              <a:t>For auditors and preparers, it necessitates consideration of the approach to the allocation and reporting of functional expenses.</a:t>
            </a:r>
            <a:endParaRPr lang="en-US" dirty="0"/>
          </a:p>
        </p:txBody>
      </p:sp>
      <p:sp>
        <p:nvSpPr>
          <p:cNvPr id="3" name="Footer Placeholder 2">
            <a:extLst>
              <a:ext uri="{FF2B5EF4-FFF2-40B4-BE49-F238E27FC236}">
                <a16:creationId xmlns:a16="http://schemas.microsoft.com/office/drawing/2014/main" id="{AF3B28D6-131F-92E4-7178-3F16931AE5A4}"/>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452907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380C-5F19-43E4-8989-A3E462F90927}"/>
              </a:ext>
            </a:extLst>
          </p:cNvPr>
          <p:cNvSpPr>
            <a:spLocks noGrp="1"/>
          </p:cNvSpPr>
          <p:nvPr>
            <p:ph type="title"/>
          </p:nvPr>
        </p:nvSpPr>
        <p:spPr>
          <a:xfrm>
            <a:off x="905622" y="573932"/>
            <a:ext cx="2605256" cy="406368"/>
          </a:xfrm>
        </p:spPr>
        <p:txBody>
          <a:bodyPr vert="horz" lIns="91440" tIns="45720" rIns="91440" bIns="45720" rtlCol="0" anchor="ctr">
            <a:normAutofit fontScale="90000"/>
          </a:bodyPr>
          <a:lstStyle/>
          <a:p>
            <a:r>
              <a:rPr lang="en-US" b="1" dirty="0"/>
              <a:t>Statement of Cash Flow</a:t>
            </a:r>
            <a:endParaRPr lang="en-US" dirty="0"/>
          </a:p>
        </p:txBody>
      </p:sp>
      <p:sp>
        <p:nvSpPr>
          <p:cNvPr id="4" name="TextBox 3">
            <a:extLst>
              <a:ext uri="{FF2B5EF4-FFF2-40B4-BE49-F238E27FC236}">
                <a16:creationId xmlns:a16="http://schemas.microsoft.com/office/drawing/2014/main" id="{C26851CA-EA26-4F18-8F92-55C36FF23B7C}"/>
              </a:ext>
            </a:extLst>
          </p:cNvPr>
          <p:cNvSpPr txBox="1"/>
          <p:nvPr/>
        </p:nvSpPr>
        <p:spPr>
          <a:xfrm>
            <a:off x="4978918" y="1109145"/>
            <a:ext cx="6341016" cy="4603900"/>
          </a:xfrm>
          <a:prstGeom prst="rect">
            <a:avLst/>
          </a:prstGeom>
        </p:spPr>
        <p:txBody>
          <a:bodyPr vert="horz" lIns="91440" tIns="45720" rIns="91440" bIns="45720" rtlCol="0" anchor="ctr">
            <a:normAutofit/>
          </a:bodyPr>
          <a:lstStyle/>
          <a:p>
            <a:pPr marL="0" marR="0" fontAlgn="base">
              <a:spcBef>
                <a:spcPts val="1000"/>
              </a:spcBef>
              <a:buClr>
                <a:schemeClr val="accent1"/>
              </a:buClr>
              <a:buSzPct val="80000"/>
              <a:buFont typeface="Wingdings 3" charset="2"/>
              <a:buChar char=""/>
            </a:pPr>
            <a:endParaRPr lang="en-US" b="1" dirty="0">
              <a:solidFill>
                <a:schemeClr val="tx1">
                  <a:lumMod val="75000"/>
                  <a:lumOff val="25000"/>
                </a:schemeClr>
              </a:solidFill>
              <a:effectLst/>
            </a:endParaRPr>
          </a:p>
          <a:p>
            <a:pPr marL="285750" indent="-285750" fontAlgn="base">
              <a:spcBef>
                <a:spcPts val="1000"/>
              </a:spcBef>
              <a:buClr>
                <a:schemeClr val="accent1"/>
              </a:buClr>
              <a:buSzPct val="80000"/>
              <a:buFont typeface="Wingdings 3" charset="2"/>
              <a:buChar char=""/>
            </a:pPr>
            <a:r>
              <a:rPr lang="en-US" dirty="0">
                <a:solidFill>
                  <a:schemeClr val="tx1">
                    <a:lumMod val="75000"/>
                    <a:lumOff val="25000"/>
                  </a:schemeClr>
                </a:solidFill>
                <a:effectLst/>
              </a:rPr>
              <a:t>Outlines a specific period of time, such as for the year ending</a:t>
            </a:r>
            <a:r>
              <a:rPr lang="en-US" dirty="0">
                <a:solidFill>
                  <a:schemeClr val="tx1">
                    <a:lumMod val="75000"/>
                    <a:lumOff val="25000"/>
                  </a:schemeClr>
                </a:solidFill>
              </a:rPr>
              <a:t> </a:t>
            </a:r>
            <a:endParaRPr lang="en-US" dirty="0">
              <a:solidFill>
                <a:schemeClr val="tx1">
                  <a:lumMod val="75000"/>
                  <a:lumOff val="25000"/>
                </a:schemeClr>
              </a:solidFill>
              <a:effectLst/>
            </a:endParaRPr>
          </a:p>
          <a:p>
            <a:pPr marL="285750" marR="0" indent="-285750" fontAlgn="base">
              <a:spcBef>
                <a:spcPts val="1000"/>
              </a:spcBef>
              <a:buClr>
                <a:schemeClr val="accent1"/>
              </a:buClr>
              <a:buSzPct val="80000"/>
              <a:buFont typeface="Wingdings 3" charset="2"/>
              <a:buChar char=""/>
            </a:pPr>
            <a:r>
              <a:rPr lang="en-US" dirty="0">
                <a:solidFill>
                  <a:schemeClr val="tx1">
                    <a:lumMod val="75000"/>
                    <a:lumOff val="25000"/>
                  </a:schemeClr>
                </a:solidFill>
                <a:effectLst/>
              </a:rPr>
              <a:t>Is comprised of three sections:</a:t>
            </a:r>
          </a:p>
          <a:p>
            <a:pPr marL="800100" lvl="1" indent="-342900" fontAlgn="base">
              <a:spcBef>
                <a:spcPts val="1000"/>
              </a:spcBef>
              <a:buClr>
                <a:schemeClr val="accent1"/>
              </a:buClr>
              <a:buSzPct val="80000"/>
              <a:buFont typeface="Wingdings 3" charset="2"/>
              <a:buChar char=""/>
              <a:tabLst>
                <a:tab pos="457200" algn="l"/>
              </a:tabLst>
            </a:pPr>
            <a:r>
              <a:rPr lang="en-US" dirty="0">
                <a:solidFill>
                  <a:schemeClr val="tx1">
                    <a:lumMod val="75000"/>
                    <a:lumOff val="25000"/>
                  </a:schemeClr>
                </a:solidFill>
                <a:effectLst/>
              </a:rPr>
              <a:t>Cash generated/used in operating activities</a:t>
            </a:r>
          </a:p>
          <a:p>
            <a:pPr marL="800100" lvl="1" indent="-342900" fontAlgn="base">
              <a:spcBef>
                <a:spcPts val="1000"/>
              </a:spcBef>
              <a:buClr>
                <a:schemeClr val="accent1"/>
              </a:buClr>
              <a:buSzPct val="80000"/>
              <a:buFont typeface="Wingdings 3" charset="2"/>
              <a:buChar char=""/>
              <a:tabLst>
                <a:tab pos="457200" algn="l"/>
              </a:tabLst>
            </a:pPr>
            <a:r>
              <a:rPr lang="en-US" dirty="0">
                <a:solidFill>
                  <a:schemeClr val="tx1">
                    <a:lumMod val="75000"/>
                    <a:lumOff val="25000"/>
                  </a:schemeClr>
                </a:solidFill>
                <a:effectLst/>
              </a:rPr>
              <a:t>Cash generated/used in investing activities</a:t>
            </a:r>
          </a:p>
          <a:p>
            <a:pPr marL="800100" lvl="1" indent="-342900" fontAlgn="base">
              <a:spcBef>
                <a:spcPts val="1000"/>
              </a:spcBef>
              <a:buClr>
                <a:schemeClr val="accent1"/>
              </a:buClr>
              <a:buSzPct val="80000"/>
              <a:buFont typeface="Wingdings 3" charset="2"/>
              <a:buChar char=""/>
              <a:tabLst>
                <a:tab pos="457200" algn="l"/>
              </a:tabLst>
            </a:pPr>
            <a:r>
              <a:rPr lang="en-US" dirty="0">
                <a:solidFill>
                  <a:schemeClr val="tx1">
                    <a:lumMod val="75000"/>
                    <a:lumOff val="25000"/>
                  </a:schemeClr>
                </a:solidFill>
                <a:effectLst/>
              </a:rPr>
              <a:t>Cash generated/used in financing activities</a:t>
            </a:r>
          </a:p>
          <a:p>
            <a:pPr marL="342900" indent="-342900">
              <a:spcBef>
                <a:spcPts val="1000"/>
              </a:spcBef>
              <a:buClr>
                <a:schemeClr val="accent1"/>
              </a:buClr>
              <a:buSzPct val="80000"/>
              <a:buFont typeface="Wingdings 3" charset="2"/>
              <a:buChar char=""/>
              <a:tabLst>
                <a:tab pos="457200" algn="l"/>
              </a:tabLst>
            </a:pPr>
            <a:r>
              <a:rPr lang="en-US" dirty="0">
                <a:solidFill>
                  <a:schemeClr val="tx1">
                    <a:lumMod val="75000"/>
                    <a:lumOff val="25000"/>
                  </a:schemeClr>
                </a:solidFill>
              </a:rPr>
              <a:t>Cash presented at end of period should equal the cash balance on the Statement of Financial Position</a:t>
            </a:r>
          </a:p>
        </p:txBody>
      </p:sp>
      <p:pic>
        <p:nvPicPr>
          <p:cNvPr id="6" name="Picture 5">
            <a:extLst>
              <a:ext uri="{FF2B5EF4-FFF2-40B4-BE49-F238E27FC236}">
                <a16:creationId xmlns:a16="http://schemas.microsoft.com/office/drawing/2014/main" id="{C18B298D-BB41-45D8-A4C9-9A03070BB482}"/>
              </a:ext>
            </a:extLst>
          </p:cNvPr>
          <p:cNvPicPr>
            <a:picLocks noChangeAspect="1"/>
          </p:cNvPicPr>
          <p:nvPr/>
        </p:nvPicPr>
        <p:blipFill>
          <a:blip r:embed="rId3"/>
          <a:stretch>
            <a:fillRect/>
          </a:stretch>
        </p:blipFill>
        <p:spPr>
          <a:xfrm>
            <a:off x="677334" y="1468412"/>
            <a:ext cx="4049380" cy="4408791"/>
          </a:xfrm>
          <a:prstGeom prst="rect">
            <a:avLst/>
          </a:prstGeom>
        </p:spPr>
      </p:pic>
      <p:sp>
        <p:nvSpPr>
          <p:cNvPr id="3" name="Footer Placeholder 2">
            <a:extLst>
              <a:ext uri="{FF2B5EF4-FFF2-40B4-BE49-F238E27FC236}">
                <a16:creationId xmlns:a16="http://schemas.microsoft.com/office/drawing/2014/main" id="{F7DF0298-D971-3140-F241-CAC25EDC0949}"/>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029898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4" name="Rectangle 2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CDD0168-5F9F-48D4-4C47-8EA39404BF99}"/>
              </a:ext>
            </a:extLst>
          </p:cNvPr>
          <p:cNvPicPr>
            <a:picLocks noChangeAspect="1"/>
          </p:cNvPicPr>
          <p:nvPr/>
        </p:nvPicPr>
        <p:blipFill>
          <a:blip r:embed="rId2"/>
          <a:stretch>
            <a:fillRect/>
          </a:stretch>
        </p:blipFill>
        <p:spPr>
          <a:xfrm>
            <a:off x="2864273" y="1131994"/>
            <a:ext cx="6465331" cy="4590386"/>
          </a:xfrm>
          <a:prstGeom prst="rect">
            <a:avLst/>
          </a:prstGeom>
        </p:spPr>
      </p:pic>
      <p:sp>
        <p:nvSpPr>
          <p:cNvPr id="4" name="Footer Placeholder 3">
            <a:extLst>
              <a:ext uri="{FF2B5EF4-FFF2-40B4-BE49-F238E27FC236}">
                <a16:creationId xmlns:a16="http://schemas.microsoft.com/office/drawing/2014/main" id="{336A14D8-2D6C-B8CC-7B93-3DA4187B4FBD}"/>
              </a:ext>
            </a:extLst>
          </p:cNvPr>
          <p:cNvSpPr>
            <a:spLocks noGrp="1"/>
          </p:cNvSpPr>
          <p:nvPr>
            <p:ph type="ftr" sz="quarter" idx="11"/>
          </p:nvPr>
        </p:nvSpPr>
        <p:spPr>
          <a:xfrm>
            <a:off x="653889" y="6411619"/>
            <a:ext cx="6297612" cy="365125"/>
          </a:xfrm>
        </p:spPr>
        <p:txBody>
          <a:bodyPr>
            <a:normAutofit/>
          </a:bodyPr>
          <a:lstStyle/>
          <a:p>
            <a:pPr>
              <a:spcAft>
                <a:spcPts val="600"/>
              </a:spcAft>
            </a:pPr>
            <a:r>
              <a:rPr lang="en-US">
                <a:solidFill>
                  <a:srgbClr val="FFFFFF"/>
                </a:solidFill>
              </a:rPr>
              <a:t>Copyright O|Miga, Inc 2024</a:t>
            </a:r>
          </a:p>
        </p:txBody>
      </p:sp>
    </p:spTree>
    <p:extLst>
      <p:ext uri="{BB962C8B-B14F-4D97-AF65-F5344CB8AC3E}">
        <p14:creationId xmlns:p14="http://schemas.microsoft.com/office/powerpoint/2010/main" val="3078430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Dart on bullseye">
            <a:extLst>
              <a:ext uri="{FF2B5EF4-FFF2-40B4-BE49-F238E27FC236}">
                <a16:creationId xmlns:a16="http://schemas.microsoft.com/office/drawing/2014/main" id="{6AD1229A-04AF-A2CF-003F-20C7B5DFA340}"/>
              </a:ext>
            </a:extLst>
          </p:cNvPr>
          <p:cNvPicPr>
            <a:picLocks noChangeAspect="1"/>
          </p:cNvPicPr>
          <p:nvPr/>
        </p:nvPicPr>
        <p:blipFill>
          <a:blip r:embed="rId2"/>
          <a:srcRect l="17257" r="5635"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E9A5F1A7-7419-4FDF-BFA2-936534A1A24B}"/>
              </a:ext>
            </a:extLst>
          </p:cNvPr>
          <p:cNvSpPr>
            <a:spLocks noGrp="1"/>
          </p:cNvSpPr>
          <p:nvPr>
            <p:ph type="title"/>
          </p:nvPr>
        </p:nvSpPr>
        <p:spPr>
          <a:xfrm>
            <a:off x="677333" y="609600"/>
            <a:ext cx="3851123" cy="1320800"/>
          </a:xfrm>
        </p:spPr>
        <p:txBody>
          <a:bodyPr>
            <a:noAutofit/>
          </a:bodyPr>
          <a:lstStyle/>
          <a:p>
            <a:r>
              <a:rPr lang="en-US" sz="5400" dirty="0"/>
              <a:t>Goals and Objectives</a:t>
            </a:r>
          </a:p>
        </p:txBody>
      </p:sp>
      <p:sp>
        <p:nvSpPr>
          <p:cNvPr id="3" name="Content Placeholder 2">
            <a:extLst>
              <a:ext uri="{FF2B5EF4-FFF2-40B4-BE49-F238E27FC236}">
                <a16:creationId xmlns:a16="http://schemas.microsoft.com/office/drawing/2014/main" id="{11B51477-5854-4A88-B52E-D4F41D6A34C9}"/>
              </a:ext>
            </a:extLst>
          </p:cNvPr>
          <p:cNvSpPr>
            <a:spLocks noGrp="1"/>
          </p:cNvSpPr>
          <p:nvPr>
            <p:ph idx="1"/>
          </p:nvPr>
        </p:nvSpPr>
        <p:spPr>
          <a:xfrm>
            <a:off x="677334" y="2160589"/>
            <a:ext cx="3851122" cy="3880773"/>
          </a:xfrm>
        </p:spPr>
        <p:txBody>
          <a:bodyPr vert="horz" lIns="91440" tIns="45720" rIns="91440" bIns="45720" rtlCol="0">
            <a:normAutofit/>
          </a:bodyPr>
          <a:lstStyle/>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8896E80B-2B3C-FB6E-E770-41449CC2781A}"/>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Copyright O|Miga, Inc 2024</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95514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4" name="Picture 3">
            <a:extLst>
              <a:ext uri="{FF2B5EF4-FFF2-40B4-BE49-F238E27FC236}">
                <a16:creationId xmlns:a16="http://schemas.microsoft.com/office/drawing/2014/main" id="{F4B32FD4-B789-A10E-4CF9-7D456A44B5F9}"/>
              </a:ext>
            </a:extLst>
          </p:cNvPr>
          <p:cNvPicPr>
            <a:picLocks noChangeAspect="1"/>
          </p:cNvPicPr>
          <p:nvPr/>
        </p:nvPicPr>
        <p:blipFill rotWithShape="1">
          <a:blip r:embed="rId2"/>
          <a:srcRect l="41583" r="14168"/>
          <a:stretch/>
        </p:blipFill>
        <p:spPr>
          <a:xfrm>
            <a:off x="0" y="-28345"/>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827A70A7-8B5F-5631-A82C-B1B332860703}"/>
              </a:ext>
            </a:extLst>
          </p:cNvPr>
          <p:cNvSpPr>
            <a:spLocks noGrp="1"/>
          </p:cNvSpPr>
          <p:nvPr>
            <p:ph type="title"/>
          </p:nvPr>
        </p:nvSpPr>
        <p:spPr>
          <a:xfrm>
            <a:off x="3419061" y="1678665"/>
            <a:ext cx="5849341" cy="2372168"/>
          </a:xfrm>
        </p:spPr>
        <p:txBody>
          <a:bodyPr vert="horz" lIns="91440" tIns="45720" rIns="91440" bIns="45720" rtlCol="0" anchor="b">
            <a:normAutofit/>
          </a:bodyPr>
          <a:lstStyle/>
          <a:p>
            <a:pPr algn="r"/>
            <a:r>
              <a:rPr lang="en-US" sz="9600" dirty="0"/>
              <a:t>Revenue</a:t>
            </a:r>
          </a:p>
        </p:txBody>
      </p:sp>
      <p:sp>
        <p:nvSpPr>
          <p:cNvPr id="3" name="Footer Placeholder 2">
            <a:extLst>
              <a:ext uri="{FF2B5EF4-FFF2-40B4-BE49-F238E27FC236}">
                <a16:creationId xmlns:a16="http://schemas.microsoft.com/office/drawing/2014/main" id="{60DF8E13-2A31-D13B-30C2-33DD8B36C13B}"/>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8784830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33">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5" name="Straight Connector 34">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38">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55" name="Straight Connector 45">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EA4BE65-5A6E-3F88-1B58-41008D9A6FBC}"/>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dirty="0"/>
              <a:t>Revenue</a:t>
            </a:r>
          </a:p>
        </p:txBody>
      </p:sp>
      <p:sp>
        <p:nvSpPr>
          <p:cNvPr id="3" name="TextBox 2">
            <a:extLst>
              <a:ext uri="{FF2B5EF4-FFF2-40B4-BE49-F238E27FC236}">
                <a16:creationId xmlns:a16="http://schemas.microsoft.com/office/drawing/2014/main" id="{FEC9F9AB-F6AA-683C-9A21-9321721BAFF1}"/>
              </a:ext>
            </a:extLst>
          </p:cNvPr>
          <p:cNvSpPr txBox="1"/>
          <p:nvPr/>
        </p:nvSpPr>
        <p:spPr>
          <a:xfrm>
            <a:off x="4238630" y="816638"/>
            <a:ext cx="5361638" cy="5382826"/>
          </a:xfrm>
          <a:prstGeom prst="rect">
            <a:avLst/>
          </a:prstGeom>
        </p:spPr>
        <p:txBody>
          <a:bodyPr vert="horz" lIns="91440" tIns="45720" rIns="91440" bIns="45720" rtlCol="0" anchor="ctr">
            <a:noAutofit/>
          </a:bodyPr>
          <a:lstStyle/>
          <a:p>
            <a:pPr lvl="1">
              <a:lnSpc>
                <a:spcPct val="90000"/>
              </a:lnSpc>
              <a:spcBef>
                <a:spcPts val="1000"/>
              </a:spcBef>
              <a:buClr>
                <a:schemeClr val="accent1"/>
              </a:buClr>
              <a:buSzPct val="80000"/>
              <a:buFont typeface="Wingdings 3" charset="2"/>
              <a:buChar char=""/>
            </a:pPr>
            <a:r>
              <a:rPr lang="en-US" sz="1600" b="1" i="0" dirty="0">
                <a:solidFill>
                  <a:schemeClr val="tx1">
                    <a:lumMod val="75000"/>
                    <a:lumOff val="25000"/>
                  </a:schemeClr>
                </a:solidFill>
                <a:effectLst/>
              </a:rPr>
              <a:t>Fees for goods and/or services</a:t>
            </a:r>
          </a:p>
          <a:p>
            <a:pPr lvl="1">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rPr>
              <a:t>Events</a:t>
            </a:r>
          </a:p>
          <a:p>
            <a:pPr lvl="1">
              <a:lnSpc>
                <a:spcPct val="90000"/>
              </a:lnSpc>
              <a:spcBef>
                <a:spcPts val="1000"/>
              </a:spcBef>
              <a:buClr>
                <a:schemeClr val="accent1"/>
              </a:buClr>
              <a:buSzPct val="80000"/>
              <a:buFont typeface="Wingdings 3" charset="2"/>
              <a:buChar char=""/>
            </a:pPr>
            <a:r>
              <a:rPr lang="en-US" sz="1600" b="1" i="0" dirty="0">
                <a:solidFill>
                  <a:schemeClr val="tx1">
                    <a:lumMod val="75000"/>
                    <a:lumOff val="25000"/>
                  </a:schemeClr>
                </a:solidFill>
                <a:effectLst/>
              </a:rPr>
              <a:t>Selling merchandise</a:t>
            </a:r>
          </a:p>
          <a:p>
            <a:pPr lvl="1">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rPr>
              <a:t>Sponsor ship (of an event)</a:t>
            </a:r>
          </a:p>
          <a:p>
            <a:pPr lvl="1">
              <a:lnSpc>
                <a:spcPct val="90000"/>
              </a:lnSpc>
              <a:spcBef>
                <a:spcPts val="1000"/>
              </a:spcBef>
              <a:buClr>
                <a:schemeClr val="accent1"/>
              </a:buClr>
              <a:buSzPct val="80000"/>
              <a:buFont typeface="Wingdings 3" charset="2"/>
              <a:buChar char=""/>
            </a:pPr>
            <a:r>
              <a:rPr lang="en-US" sz="1600" b="1" i="0" dirty="0">
                <a:solidFill>
                  <a:schemeClr val="tx1">
                    <a:lumMod val="75000"/>
                    <a:lumOff val="25000"/>
                  </a:schemeClr>
                </a:solidFill>
                <a:effectLst/>
              </a:rPr>
              <a:t>Cause marketing (partnership between a nonprofit and a for-profit business for mutual benefit)</a:t>
            </a:r>
          </a:p>
          <a:p>
            <a:pPr lvl="1">
              <a:lnSpc>
                <a:spcPct val="90000"/>
              </a:lnSpc>
              <a:spcBef>
                <a:spcPts val="1000"/>
              </a:spcBef>
              <a:buClr>
                <a:schemeClr val="accent1"/>
              </a:buClr>
              <a:buSzPct val="80000"/>
              <a:buFont typeface="Wingdings 3" charset="2"/>
              <a:buChar char=""/>
            </a:pPr>
            <a:r>
              <a:rPr lang="en-US" sz="1600" b="1" i="0" dirty="0">
                <a:solidFill>
                  <a:schemeClr val="tx1">
                    <a:lumMod val="75000"/>
                    <a:lumOff val="25000"/>
                  </a:schemeClr>
                </a:solidFill>
                <a:effectLst/>
              </a:rPr>
              <a:t>Peer  to Peer fundraising</a:t>
            </a:r>
          </a:p>
          <a:p>
            <a:pPr lvl="1">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rPr>
              <a:t>Crowdfunding</a:t>
            </a:r>
            <a:endParaRPr lang="en-US" sz="1600" b="1" i="0" dirty="0">
              <a:solidFill>
                <a:schemeClr val="tx1">
                  <a:lumMod val="75000"/>
                  <a:lumOff val="25000"/>
                </a:schemeClr>
              </a:solidFill>
              <a:effectLst/>
            </a:endParaRPr>
          </a:p>
          <a:p>
            <a:pPr lvl="1">
              <a:lnSpc>
                <a:spcPct val="90000"/>
              </a:lnSpc>
              <a:spcBef>
                <a:spcPts val="1000"/>
              </a:spcBef>
              <a:buClr>
                <a:schemeClr val="accent1"/>
              </a:buClr>
              <a:buSzPct val="80000"/>
              <a:buFont typeface="Wingdings 3" charset="2"/>
              <a:buChar char=""/>
            </a:pPr>
            <a:r>
              <a:rPr lang="en-US" sz="1600" b="1" i="0" dirty="0">
                <a:solidFill>
                  <a:schemeClr val="tx1">
                    <a:lumMod val="75000"/>
                    <a:lumOff val="25000"/>
                  </a:schemeClr>
                </a:solidFill>
                <a:effectLst/>
              </a:rPr>
              <a:t>Individual donations </a:t>
            </a:r>
          </a:p>
          <a:p>
            <a:pPr lvl="1">
              <a:lnSpc>
                <a:spcPct val="90000"/>
              </a:lnSpc>
              <a:spcBef>
                <a:spcPts val="1000"/>
              </a:spcBef>
              <a:buClr>
                <a:schemeClr val="accent1"/>
              </a:buClr>
              <a:buSzPct val="80000"/>
              <a:buFont typeface="Wingdings 3" charset="2"/>
              <a:buChar char=""/>
            </a:pPr>
            <a:r>
              <a:rPr lang="en-US" sz="1600" b="1" i="0" dirty="0">
                <a:solidFill>
                  <a:schemeClr val="tx1">
                    <a:lumMod val="75000"/>
                    <a:lumOff val="25000"/>
                  </a:schemeClr>
                </a:solidFill>
                <a:effectLst/>
              </a:rPr>
              <a:t>Major gifts</a:t>
            </a:r>
          </a:p>
          <a:p>
            <a:pPr lvl="1">
              <a:lnSpc>
                <a:spcPct val="90000"/>
              </a:lnSpc>
              <a:spcBef>
                <a:spcPts val="1000"/>
              </a:spcBef>
              <a:buClr>
                <a:schemeClr val="accent1"/>
              </a:buClr>
              <a:buSzPct val="80000"/>
              <a:buFont typeface="Wingdings 3" charset="2"/>
              <a:buChar char=""/>
            </a:pPr>
            <a:r>
              <a:rPr lang="en-US" sz="1600" b="1" i="0" dirty="0">
                <a:solidFill>
                  <a:schemeClr val="tx1">
                    <a:lumMod val="75000"/>
                    <a:lumOff val="25000"/>
                  </a:schemeClr>
                </a:solidFill>
                <a:effectLst/>
              </a:rPr>
              <a:t>Bequests</a:t>
            </a:r>
          </a:p>
          <a:p>
            <a:pPr lvl="1">
              <a:lnSpc>
                <a:spcPct val="90000"/>
              </a:lnSpc>
              <a:spcBef>
                <a:spcPts val="1000"/>
              </a:spcBef>
              <a:buClr>
                <a:schemeClr val="accent1"/>
              </a:buClr>
              <a:buSzPct val="80000"/>
              <a:buFont typeface="Wingdings 3" charset="2"/>
              <a:buChar char=""/>
            </a:pPr>
            <a:r>
              <a:rPr lang="en-US" sz="1600" b="1" i="0" dirty="0">
                <a:solidFill>
                  <a:schemeClr val="tx1">
                    <a:lumMod val="75000"/>
                    <a:lumOff val="25000"/>
                  </a:schemeClr>
                </a:solidFill>
                <a:effectLst/>
              </a:rPr>
              <a:t>Corporate contributions</a:t>
            </a:r>
          </a:p>
          <a:p>
            <a:pPr lvl="1">
              <a:lnSpc>
                <a:spcPct val="90000"/>
              </a:lnSpc>
              <a:spcBef>
                <a:spcPts val="1000"/>
              </a:spcBef>
              <a:buClr>
                <a:schemeClr val="accent1"/>
              </a:buClr>
              <a:buSzPct val="80000"/>
              <a:buFont typeface="Wingdings 3" charset="2"/>
              <a:buChar char=""/>
            </a:pPr>
            <a:r>
              <a:rPr lang="en-US" sz="1600" b="1" i="0" dirty="0">
                <a:solidFill>
                  <a:schemeClr val="tx1">
                    <a:lumMod val="75000"/>
                    <a:lumOff val="25000"/>
                  </a:schemeClr>
                </a:solidFill>
                <a:effectLst/>
              </a:rPr>
              <a:t>Foundation grants</a:t>
            </a:r>
          </a:p>
          <a:p>
            <a:pPr lvl="1">
              <a:lnSpc>
                <a:spcPct val="90000"/>
              </a:lnSpc>
              <a:spcBef>
                <a:spcPts val="1000"/>
              </a:spcBef>
              <a:buClr>
                <a:schemeClr val="accent1"/>
              </a:buClr>
              <a:buSzPct val="80000"/>
              <a:buFont typeface="Wingdings 3" charset="2"/>
              <a:buChar char=""/>
            </a:pPr>
            <a:r>
              <a:rPr lang="en-US" sz="1600" b="1" i="0" dirty="0">
                <a:solidFill>
                  <a:schemeClr val="tx1">
                    <a:lumMod val="75000"/>
                    <a:lumOff val="25000"/>
                  </a:schemeClr>
                </a:solidFill>
                <a:effectLst/>
              </a:rPr>
              <a:t>Government grants and contracts</a:t>
            </a:r>
          </a:p>
          <a:p>
            <a:pPr lvl="1">
              <a:lnSpc>
                <a:spcPct val="90000"/>
              </a:lnSpc>
              <a:spcBef>
                <a:spcPts val="1000"/>
              </a:spcBef>
              <a:buClr>
                <a:schemeClr val="accent1"/>
              </a:buClr>
              <a:buSzPct val="80000"/>
              <a:buFont typeface="Wingdings 3" charset="2"/>
              <a:buChar char=""/>
            </a:pPr>
            <a:r>
              <a:rPr lang="en-US" sz="1600" b="1" i="0" dirty="0">
                <a:solidFill>
                  <a:schemeClr val="tx1">
                    <a:lumMod val="75000"/>
                    <a:lumOff val="25000"/>
                  </a:schemeClr>
                </a:solidFill>
                <a:effectLst/>
              </a:rPr>
              <a:t>Interest from investments</a:t>
            </a:r>
          </a:p>
          <a:p>
            <a:pPr lvl="1">
              <a:lnSpc>
                <a:spcPct val="90000"/>
              </a:lnSpc>
              <a:spcBef>
                <a:spcPts val="1000"/>
              </a:spcBef>
              <a:buClr>
                <a:schemeClr val="accent1"/>
              </a:buClr>
              <a:buSzPct val="80000"/>
              <a:buFont typeface="Wingdings 3" charset="2"/>
              <a:buChar char=""/>
            </a:pPr>
            <a:r>
              <a:rPr lang="en-US" sz="1600" b="1" i="0" dirty="0">
                <a:solidFill>
                  <a:schemeClr val="tx1">
                    <a:lumMod val="75000"/>
                    <a:lumOff val="25000"/>
                  </a:schemeClr>
                </a:solidFill>
                <a:effectLst/>
              </a:rPr>
              <a:t>Loans/program-related investments (PRIs)</a:t>
            </a:r>
          </a:p>
          <a:p>
            <a:pPr lvl="1">
              <a:lnSpc>
                <a:spcPct val="90000"/>
              </a:lnSpc>
              <a:spcBef>
                <a:spcPts val="1000"/>
              </a:spcBef>
              <a:buClr>
                <a:schemeClr val="accent1"/>
              </a:buClr>
              <a:buSzPct val="80000"/>
              <a:buFont typeface="Wingdings 3" charset="2"/>
              <a:buChar char=""/>
            </a:pPr>
            <a:r>
              <a:rPr lang="en-US" sz="1600" b="1" i="0" dirty="0">
                <a:solidFill>
                  <a:schemeClr val="tx1">
                    <a:lumMod val="75000"/>
                    <a:lumOff val="25000"/>
                  </a:schemeClr>
                </a:solidFill>
                <a:effectLst/>
              </a:rPr>
              <a:t>Tax revenue</a:t>
            </a:r>
          </a:p>
          <a:p>
            <a:pPr lvl="1">
              <a:lnSpc>
                <a:spcPct val="90000"/>
              </a:lnSpc>
              <a:spcBef>
                <a:spcPts val="1000"/>
              </a:spcBef>
              <a:buClr>
                <a:schemeClr val="accent1"/>
              </a:buClr>
              <a:buSzPct val="80000"/>
              <a:buFont typeface="Wingdings 3" charset="2"/>
              <a:buChar char=""/>
            </a:pPr>
            <a:r>
              <a:rPr lang="en-US" sz="1600" b="1" i="0" dirty="0">
                <a:solidFill>
                  <a:schemeClr val="tx1">
                    <a:lumMod val="75000"/>
                    <a:lumOff val="25000"/>
                  </a:schemeClr>
                </a:solidFill>
                <a:effectLst/>
              </a:rPr>
              <a:t>Membership dues and fees</a:t>
            </a:r>
          </a:p>
        </p:txBody>
      </p:sp>
      <p:sp>
        <p:nvSpPr>
          <p:cNvPr id="4" name="Footer Placeholder 3">
            <a:extLst>
              <a:ext uri="{FF2B5EF4-FFF2-40B4-BE49-F238E27FC236}">
                <a16:creationId xmlns:a16="http://schemas.microsoft.com/office/drawing/2014/main" id="{7B4FD2DD-87DF-E173-13B0-0A79B3D2BC07}"/>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837237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AD96EB-9BD9-227D-6FF7-D770E95CEA2D}"/>
              </a:ext>
            </a:extLst>
          </p:cNvPr>
          <p:cNvSpPr txBox="1"/>
          <p:nvPr/>
        </p:nvSpPr>
        <p:spPr>
          <a:xfrm>
            <a:off x="1621991" y="2637213"/>
            <a:ext cx="7815623" cy="2308324"/>
          </a:xfrm>
          <a:prstGeom prst="rect">
            <a:avLst/>
          </a:prstGeom>
          <a:noFill/>
        </p:spPr>
        <p:txBody>
          <a:bodyPr wrap="square">
            <a:spAutoFit/>
          </a:bodyPr>
          <a:lstStyle/>
          <a:p>
            <a:pPr marL="285750" indent="-285750" algn="l">
              <a:spcBef>
                <a:spcPts val="0"/>
              </a:spcBef>
              <a:spcAft>
                <a:spcPts val="0"/>
              </a:spcAft>
              <a:buFont typeface="Wingdings" panose="05000000000000000000" pitchFamily="2" charset="2"/>
              <a:buChar char="Ø"/>
            </a:pPr>
            <a:r>
              <a:rPr lang="en-US" sz="2400" b="0" i="0" dirty="0">
                <a:solidFill>
                  <a:srgbClr val="2E475D"/>
                </a:solidFill>
                <a:effectLst/>
                <a:latin typeface="Graphik Regular"/>
              </a:rPr>
              <a:t>creates security and stability for your organization. </a:t>
            </a:r>
          </a:p>
          <a:p>
            <a:pPr marL="285750" indent="-285750" algn="l">
              <a:spcBef>
                <a:spcPts val="0"/>
              </a:spcBef>
              <a:spcAft>
                <a:spcPts val="0"/>
              </a:spcAft>
              <a:buFont typeface="Wingdings" panose="05000000000000000000" pitchFamily="2" charset="2"/>
              <a:buChar char="Ø"/>
            </a:pPr>
            <a:endParaRPr lang="en-US" sz="2400" b="0" i="0" dirty="0">
              <a:solidFill>
                <a:srgbClr val="2E475D"/>
              </a:solidFill>
              <a:effectLst/>
              <a:latin typeface="Graphik Regular"/>
            </a:endParaRPr>
          </a:p>
          <a:p>
            <a:pPr marL="285750" indent="-285750" algn="l">
              <a:spcBef>
                <a:spcPts val="0"/>
              </a:spcBef>
              <a:spcAft>
                <a:spcPts val="0"/>
              </a:spcAft>
              <a:buFont typeface="Wingdings" panose="05000000000000000000" pitchFamily="2" charset="2"/>
              <a:buChar char="Ø"/>
            </a:pPr>
            <a:r>
              <a:rPr lang="en-US" sz="2400" b="0" i="0" dirty="0">
                <a:solidFill>
                  <a:srgbClr val="2E475D"/>
                </a:solidFill>
                <a:effectLst/>
                <a:latin typeface="Graphik Regular"/>
              </a:rPr>
              <a:t>help nonprofit stay flexible, adaptable, and resilient in times of risk and uncertainty.</a:t>
            </a:r>
          </a:p>
          <a:p>
            <a:pPr marL="285750" indent="-285750" algn="l">
              <a:spcBef>
                <a:spcPts val="0"/>
              </a:spcBef>
              <a:spcAft>
                <a:spcPts val="0"/>
              </a:spcAft>
              <a:buFont typeface="Wingdings" panose="05000000000000000000" pitchFamily="2" charset="2"/>
              <a:buChar char="Ø"/>
            </a:pPr>
            <a:endParaRPr lang="en-US" sz="2400" dirty="0">
              <a:solidFill>
                <a:srgbClr val="2E475D"/>
              </a:solidFill>
              <a:latin typeface="Graphik Regular"/>
            </a:endParaRPr>
          </a:p>
          <a:p>
            <a:pPr marL="285750" indent="-285750" algn="l">
              <a:spcBef>
                <a:spcPts val="0"/>
              </a:spcBef>
              <a:spcAft>
                <a:spcPts val="0"/>
              </a:spcAft>
              <a:buFont typeface="Wingdings" panose="05000000000000000000" pitchFamily="2" charset="2"/>
              <a:buChar char="Ø"/>
            </a:pPr>
            <a:r>
              <a:rPr lang="en-US" sz="2400" dirty="0">
                <a:solidFill>
                  <a:srgbClr val="2E475D"/>
                </a:solidFill>
                <a:latin typeface="Graphik Regular"/>
              </a:rPr>
              <a:t>h</a:t>
            </a:r>
            <a:r>
              <a:rPr lang="en-US" sz="2400" b="0" i="0" dirty="0">
                <a:solidFill>
                  <a:srgbClr val="2E475D"/>
                </a:solidFill>
                <a:effectLst/>
                <a:latin typeface="Graphik Regular"/>
              </a:rPr>
              <a:t>elps expand your network—lead to more donors</a:t>
            </a:r>
            <a:endParaRPr lang="en-US" sz="2400" b="1" i="0" dirty="0">
              <a:solidFill>
                <a:srgbClr val="212C2A"/>
              </a:solidFill>
              <a:effectLst/>
              <a:latin typeface="var(--heading-font)"/>
            </a:endParaRPr>
          </a:p>
        </p:txBody>
      </p:sp>
      <p:sp>
        <p:nvSpPr>
          <p:cNvPr id="2" name="Title 1">
            <a:extLst>
              <a:ext uri="{FF2B5EF4-FFF2-40B4-BE49-F238E27FC236}">
                <a16:creationId xmlns:a16="http://schemas.microsoft.com/office/drawing/2014/main" id="{CF8B0C8C-4C1C-A881-23F6-D7F4BF02D829}"/>
              </a:ext>
            </a:extLst>
          </p:cNvPr>
          <p:cNvSpPr>
            <a:spLocks noGrp="1"/>
          </p:cNvSpPr>
          <p:nvPr>
            <p:ph type="title"/>
          </p:nvPr>
        </p:nvSpPr>
        <p:spPr/>
        <p:txBody>
          <a:bodyPr>
            <a:normAutofit fontScale="90000"/>
          </a:bodyPr>
          <a:lstStyle/>
          <a:p>
            <a:r>
              <a:rPr lang="en-US" b="1" i="0">
                <a:solidFill>
                  <a:srgbClr val="212C2A"/>
                </a:solidFill>
                <a:effectLst/>
                <a:latin typeface="var(--heading-font)"/>
              </a:rPr>
              <a:t>Diversify Nonprofit Revenue Streams</a:t>
            </a:r>
            <a:br>
              <a:rPr lang="en-US" b="1" i="0">
                <a:solidFill>
                  <a:srgbClr val="212C2A"/>
                </a:solidFill>
                <a:effectLst/>
                <a:latin typeface="var(--heading-font)"/>
              </a:rPr>
            </a:br>
            <a:br>
              <a:rPr lang="en-US" b="0" i="0">
                <a:solidFill>
                  <a:srgbClr val="2E475D"/>
                </a:solidFill>
                <a:effectLst/>
                <a:latin typeface="Graphik Regular"/>
              </a:rPr>
            </a:br>
            <a:endParaRPr lang="en-US" dirty="0"/>
          </a:p>
        </p:txBody>
      </p:sp>
      <p:sp>
        <p:nvSpPr>
          <p:cNvPr id="3" name="Footer Placeholder 2">
            <a:extLst>
              <a:ext uri="{FF2B5EF4-FFF2-40B4-BE49-F238E27FC236}">
                <a16:creationId xmlns:a16="http://schemas.microsoft.com/office/drawing/2014/main" id="{A237DA72-7932-9359-C62F-ADC7227D486E}"/>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2351864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21" name="Straight Connector 20">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5793381-D9BF-5789-4CE8-D81AB513D71D}"/>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b="1" i="0">
                <a:effectLst/>
              </a:rPr>
              <a:t>Steps to Diversify Revenue</a:t>
            </a:r>
            <a:br>
              <a:rPr lang="en-US" b="1" i="0">
                <a:effectLst/>
              </a:rPr>
            </a:br>
            <a:endParaRPr lang="en-US" dirty="0"/>
          </a:p>
        </p:txBody>
      </p:sp>
      <p:sp>
        <p:nvSpPr>
          <p:cNvPr id="4" name="TextBox 3">
            <a:extLst>
              <a:ext uri="{FF2B5EF4-FFF2-40B4-BE49-F238E27FC236}">
                <a16:creationId xmlns:a16="http://schemas.microsoft.com/office/drawing/2014/main" id="{E1ABAB2F-ADE0-C933-5A1F-45BB6038916C}"/>
              </a:ext>
            </a:extLst>
          </p:cNvPr>
          <p:cNvSpPr txBox="1"/>
          <p:nvPr/>
        </p:nvSpPr>
        <p:spPr>
          <a:xfrm>
            <a:off x="4654295" y="816638"/>
            <a:ext cx="4619706" cy="5224724"/>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buFont typeface="Wingdings 3" charset="2"/>
              <a:buChar char=""/>
            </a:pPr>
            <a:r>
              <a:rPr lang="en-US" sz="1400" b="1" i="0" dirty="0">
                <a:solidFill>
                  <a:schemeClr val="tx1">
                    <a:lumMod val="75000"/>
                    <a:lumOff val="25000"/>
                  </a:schemeClr>
                </a:solidFill>
                <a:effectLst/>
              </a:rPr>
              <a:t>1. Evaluate your current streams of revenue</a:t>
            </a:r>
            <a:endParaRPr lang="en-US" sz="1400" b="0" i="0" dirty="0">
              <a:solidFill>
                <a:schemeClr val="tx1">
                  <a:lumMod val="75000"/>
                  <a:lumOff val="25000"/>
                </a:schemeClr>
              </a:solidFill>
              <a:effectLst/>
            </a:endParaRPr>
          </a:p>
          <a:p>
            <a:pPr lvl="1">
              <a:lnSpc>
                <a:spcPct val="90000"/>
              </a:lnSpc>
              <a:spcBef>
                <a:spcPts val="1000"/>
              </a:spcBef>
              <a:buClr>
                <a:schemeClr val="accent1"/>
              </a:buClr>
              <a:buSzPct val="80000"/>
              <a:buFont typeface="Wingdings 3" charset="2"/>
              <a:buChar char=""/>
            </a:pPr>
            <a:r>
              <a:rPr lang="en-US" sz="1400" b="0" i="0" dirty="0">
                <a:solidFill>
                  <a:schemeClr val="tx1">
                    <a:lumMod val="75000"/>
                    <a:lumOff val="25000"/>
                  </a:schemeClr>
                </a:solidFill>
                <a:effectLst/>
              </a:rPr>
              <a:t>How is your organization currently bringing in revenue? </a:t>
            </a:r>
          </a:p>
          <a:p>
            <a:pPr lvl="1">
              <a:lnSpc>
                <a:spcPct val="90000"/>
              </a:lnSpc>
              <a:spcBef>
                <a:spcPts val="1000"/>
              </a:spcBef>
              <a:buClr>
                <a:schemeClr val="accent1"/>
              </a:buClr>
              <a:buSzPct val="80000"/>
              <a:buFont typeface="Wingdings 3" charset="2"/>
              <a:buChar char=""/>
            </a:pPr>
            <a:r>
              <a:rPr lang="en-US" sz="1400" b="0" i="0" dirty="0">
                <a:solidFill>
                  <a:schemeClr val="tx1">
                    <a:lumMod val="75000"/>
                    <a:lumOff val="25000"/>
                  </a:schemeClr>
                </a:solidFill>
                <a:effectLst/>
              </a:rPr>
              <a:t>What’s working and what isn’t? </a:t>
            </a:r>
          </a:p>
          <a:p>
            <a:pPr lvl="1">
              <a:lnSpc>
                <a:spcPct val="90000"/>
              </a:lnSpc>
              <a:spcBef>
                <a:spcPts val="1000"/>
              </a:spcBef>
              <a:buClr>
                <a:schemeClr val="accent1"/>
              </a:buClr>
              <a:buSzPct val="80000"/>
              <a:buFont typeface="Wingdings 3" charset="2"/>
              <a:buChar char=""/>
            </a:pPr>
            <a:r>
              <a:rPr lang="en-US" sz="1400" b="0" i="0" dirty="0">
                <a:solidFill>
                  <a:schemeClr val="tx1">
                    <a:lumMod val="75000"/>
                    <a:lumOff val="25000"/>
                  </a:schemeClr>
                </a:solidFill>
                <a:effectLst/>
              </a:rPr>
              <a:t>What are some things your team is particularly good at and what are some gaps you’d like to fill?</a:t>
            </a:r>
          </a:p>
          <a:p>
            <a:pPr>
              <a:lnSpc>
                <a:spcPct val="90000"/>
              </a:lnSpc>
              <a:spcBef>
                <a:spcPts val="1000"/>
              </a:spcBef>
              <a:buClr>
                <a:schemeClr val="accent1"/>
              </a:buClr>
              <a:buSzPct val="80000"/>
              <a:buFont typeface="Wingdings 3" charset="2"/>
              <a:buChar char=""/>
            </a:pPr>
            <a:r>
              <a:rPr lang="en-US" sz="1400" b="1" i="0" dirty="0">
                <a:solidFill>
                  <a:schemeClr val="tx1">
                    <a:lumMod val="75000"/>
                    <a:lumOff val="25000"/>
                  </a:schemeClr>
                </a:solidFill>
                <a:effectLst/>
              </a:rPr>
              <a:t>2. Identify opportunities for new revenue streams</a:t>
            </a:r>
            <a:endParaRPr lang="en-US" sz="1400" b="0" i="0" dirty="0">
              <a:solidFill>
                <a:schemeClr val="tx1">
                  <a:lumMod val="75000"/>
                  <a:lumOff val="25000"/>
                </a:schemeClr>
              </a:solidFill>
              <a:effectLst/>
            </a:endParaRPr>
          </a:p>
          <a:p>
            <a:pPr lvl="1">
              <a:lnSpc>
                <a:spcPct val="90000"/>
              </a:lnSpc>
              <a:spcBef>
                <a:spcPts val="1000"/>
              </a:spcBef>
              <a:buClr>
                <a:schemeClr val="accent1"/>
              </a:buClr>
              <a:buSzPct val="80000"/>
              <a:buFont typeface="Wingdings 3" charset="2"/>
              <a:buChar char=""/>
            </a:pPr>
            <a:r>
              <a:rPr lang="en-US" sz="1400" b="0" i="0" dirty="0">
                <a:solidFill>
                  <a:schemeClr val="tx1">
                    <a:lumMod val="75000"/>
                    <a:lumOff val="25000"/>
                  </a:schemeClr>
                </a:solidFill>
                <a:effectLst/>
              </a:rPr>
              <a:t>What’s something you already have the means to implement but haven’t tried yet? </a:t>
            </a:r>
          </a:p>
          <a:p>
            <a:pPr lvl="1">
              <a:lnSpc>
                <a:spcPct val="90000"/>
              </a:lnSpc>
              <a:spcBef>
                <a:spcPts val="1000"/>
              </a:spcBef>
              <a:buClr>
                <a:schemeClr val="accent1"/>
              </a:buClr>
              <a:buSzPct val="80000"/>
              <a:buFont typeface="Wingdings 3" charset="2"/>
              <a:buChar char=""/>
            </a:pPr>
            <a:r>
              <a:rPr lang="en-US" sz="1400" b="0" i="0" dirty="0">
                <a:solidFill>
                  <a:schemeClr val="tx1">
                    <a:lumMod val="75000"/>
                    <a:lumOff val="25000"/>
                  </a:schemeClr>
                </a:solidFill>
                <a:effectLst/>
              </a:rPr>
              <a:t>What’s something you think will work well but need more time to build out? </a:t>
            </a:r>
          </a:p>
          <a:p>
            <a:pPr lvl="1">
              <a:lnSpc>
                <a:spcPct val="90000"/>
              </a:lnSpc>
              <a:spcBef>
                <a:spcPts val="1000"/>
              </a:spcBef>
              <a:buClr>
                <a:schemeClr val="accent1"/>
              </a:buClr>
              <a:buSzPct val="80000"/>
              <a:buFont typeface="Wingdings 3" charset="2"/>
              <a:buChar char=""/>
            </a:pPr>
            <a:r>
              <a:rPr lang="en-US" sz="1400" b="0" i="0" dirty="0">
                <a:solidFill>
                  <a:schemeClr val="tx1">
                    <a:lumMod val="75000"/>
                    <a:lumOff val="25000"/>
                  </a:schemeClr>
                </a:solidFill>
                <a:effectLst/>
              </a:rPr>
              <a:t>What are other nonprofits doing? </a:t>
            </a:r>
          </a:p>
          <a:p>
            <a:pPr>
              <a:lnSpc>
                <a:spcPct val="90000"/>
              </a:lnSpc>
              <a:spcBef>
                <a:spcPts val="1000"/>
              </a:spcBef>
              <a:buClr>
                <a:schemeClr val="accent1"/>
              </a:buClr>
              <a:buSzPct val="80000"/>
              <a:buFont typeface="Wingdings 3" charset="2"/>
              <a:buChar char=""/>
            </a:pPr>
            <a:r>
              <a:rPr lang="en-US" sz="1400" b="1" i="0" dirty="0">
                <a:solidFill>
                  <a:schemeClr val="tx1">
                    <a:lumMod val="75000"/>
                    <a:lumOff val="25000"/>
                  </a:schemeClr>
                </a:solidFill>
                <a:effectLst/>
              </a:rPr>
              <a:t>3. Create a plan of action</a:t>
            </a:r>
            <a:endParaRPr lang="en-US" sz="1400" b="0" i="0" dirty="0">
              <a:solidFill>
                <a:schemeClr val="tx1">
                  <a:lumMod val="75000"/>
                  <a:lumOff val="25000"/>
                </a:schemeClr>
              </a:solidFill>
              <a:effectLst/>
            </a:endParaRPr>
          </a:p>
          <a:p>
            <a:pPr lvl="1">
              <a:lnSpc>
                <a:spcPct val="90000"/>
              </a:lnSpc>
              <a:spcBef>
                <a:spcPts val="1000"/>
              </a:spcBef>
              <a:buClr>
                <a:schemeClr val="accent1"/>
              </a:buClr>
              <a:buSzPct val="80000"/>
              <a:buFont typeface="Wingdings 3" charset="2"/>
              <a:buChar char=""/>
            </a:pPr>
            <a:r>
              <a:rPr lang="en-US" sz="1400" b="0" i="0" dirty="0">
                <a:solidFill>
                  <a:schemeClr val="tx1">
                    <a:lumMod val="75000"/>
                    <a:lumOff val="25000"/>
                  </a:schemeClr>
                </a:solidFill>
                <a:effectLst/>
              </a:rPr>
              <a:t>Start small and set realistic expectations about what you can achieve and how long it will take. </a:t>
            </a:r>
          </a:p>
        </p:txBody>
      </p:sp>
      <p:sp>
        <p:nvSpPr>
          <p:cNvPr id="3" name="Footer Placeholder 2">
            <a:extLst>
              <a:ext uri="{FF2B5EF4-FFF2-40B4-BE49-F238E27FC236}">
                <a16:creationId xmlns:a16="http://schemas.microsoft.com/office/drawing/2014/main" id="{2A8A4E06-E219-1937-D5C3-EFA01D4085BC}"/>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358527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BEFA1-11C5-AD1F-AB43-65098B8CA7B6}"/>
              </a:ext>
            </a:extLst>
          </p:cNvPr>
          <p:cNvSpPr>
            <a:spLocks noGrp="1"/>
          </p:cNvSpPr>
          <p:nvPr>
            <p:ph type="title"/>
          </p:nvPr>
        </p:nvSpPr>
        <p:spPr>
          <a:xfrm>
            <a:off x="1043950" y="1179151"/>
            <a:ext cx="3300646" cy="4463889"/>
          </a:xfrm>
        </p:spPr>
        <p:txBody>
          <a:bodyPr vert="horz" lIns="91440" tIns="45720" rIns="91440" bIns="45720" rtlCol="0" anchor="ctr">
            <a:normAutofit/>
          </a:bodyPr>
          <a:lstStyle/>
          <a:p>
            <a:r>
              <a:rPr lang="en-US" b="1" i="0" dirty="0">
                <a:effectLst/>
              </a:rPr>
              <a:t>Steps to Diversify Revenue</a:t>
            </a:r>
            <a:endParaRPr lang="en-US" dirty="0"/>
          </a:p>
        </p:txBody>
      </p:sp>
      <p:sp>
        <p:nvSpPr>
          <p:cNvPr id="22" name="Isosceles Triangle 2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4" name="Straight Connector 2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4CCC524-85D4-CE59-7851-B1BB670DB428}"/>
              </a:ext>
            </a:extLst>
          </p:cNvPr>
          <p:cNvSpPr txBox="1"/>
          <p:nvPr/>
        </p:nvSpPr>
        <p:spPr>
          <a:xfrm>
            <a:off x="4978918" y="1109145"/>
            <a:ext cx="6341016" cy="4603900"/>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b="1" i="0" dirty="0">
                <a:solidFill>
                  <a:schemeClr val="tx1">
                    <a:lumMod val="75000"/>
                    <a:lumOff val="25000"/>
                  </a:schemeClr>
                </a:solidFill>
                <a:effectLst/>
              </a:rPr>
              <a:t>4. Test your assumptions</a:t>
            </a:r>
            <a:endParaRPr lang="en-US" b="0" i="0" dirty="0">
              <a:solidFill>
                <a:schemeClr val="tx1">
                  <a:lumMod val="75000"/>
                  <a:lumOff val="25000"/>
                </a:schemeClr>
              </a:solidFill>
              <a:effectLst/>
            </a:endParaRPr>
          </a:p>
          <a:p>
            <a:pPr lvl="1">
              <a:spcBef>
                <a:spcPts val="1000"/>
              </a:spcBef>
              <a:buClr>
                <a:schemeClr val="accent1"/>
              </a:buClr>
              <a:buSzPct val="80000"/>
              <a:buFont typeface="Wingdings 3" charset="2"/>
              <a:buChar char=""/>
            </a:pPr>
            <a:r>
              <a:rPr lang="en-US" b="0" i="0" dirty="0">
                <a:solidFill>
                  <a:schemeClr val="tx1">
                    <a:lumMod val="75000"/>
                    <a:lumOff val="25000"/>
                  </a:schemeClr>
                </a:solidFill>
                <a:effectLst/>
              </a:rPr>
              <a:t>Not every revenue stream you plan to implement will work for your organization, so before going all in, find a way to test your plan with minimum effort, time, and money spent.</a:t>
            </a:r>
          </a:p>
          <a:p>
            <a:pPr>
              <a:spcBef>
                <a:spcPts val="1000"/>
              </a:spcBef>
              <a:buClr>
                <a:schemeClr val="accent1"/>
              </a:buClr>
              <a:buSzPct val="80000"/>
              <a:buFont typeface="Wingdings 3" charset="2"/>
              <a:buChar char=""/>
            </a:pPr>
            <a:r>
              <a:rPr lang="en-US" b="1" i="0" dirty="0">
                <a:solidFill>
                  <a:schemeClr val="tx1">
                    <a:lumMod val="75000"/>
                    <a:lumOff val="25000"/>
                  </a:schemeClr>
                </a:solidFill>
                <a:effectLst/>
              </a:rPr>
              <a:t>5. Continue to evaluate your revenue streams</a:t>
            </a:r>
            <a:endParaRPr lang="en-US" b="0" i="0" dirty="0">
              <a:solidFill>
                <a:schemeClr val="tx1">
                  <a:lumMod val="75000"/>
                  <a:lumOff val="25000"/>
                </a:schemeClr>
              </a:solidFill>
              <a:effectLst/>
            </a:endParaRPr>
          </a:p>
          <a:p>
            <a:pPr lvl="1">
              <a:spcBef>
                <a:spcPts val="1000"/>
              </a:spcBef>
              <a:buClr>
                <a:schemeClr val="accent1"/>
              </a:buClr>
              <a:buSzPct val="80000"/>
              <a:buFont typeface="Wingdings 3" charset="2"/>
              <a:buChar char=""/>
            </a:pPr>
            <a:r>
              <a:rPr lang="en-US" b="0" i="0" dirty="0">
                <a:solidFill>
                  <a:schemeClr val="tx1">
                    <a:lumMod val="75000"/>
                    <a:lumOff val="25000"/>
                  </a:schemeClr>
                </a:solidFill>
                <a:effectLst/>
              </a:rPr>
              <a:t>Even after implementation, there’s no guarantee that a revenue stream will remain successful,  so make continuously analyze the results of your efforts. </a:t>
            </a:r>
          </a:p>
          <a:p>
            <a:pPr lvl="1">
              <a:spcBef>
                <a:spcPts val="1000"/>
              </a:spcBef>
              <a:buClr>
                <a:schemeClr val="accent1"/>
              </a:buClr>
              <a:buSzPct val="80000"/>
              <a:buFont typeface="Wingdings 3" charset="2"/>
              <a:buChar char=""/>
            </a:pPr>
            <a:r>
              <a:rPr lang="en-US" b="0" i="0" dirty="0">
                <a:solidFill>
                  <a:schemeClr val="tx1">
                    <a:lumMod val="75000"/>
                    <a:lumOff val="25000"/>
                  </a:schemeClr>
                </a:solidFill>
                <a:effectLst/>
              </a:rPr>
              <a:t>If a revenue stream isn’t worth the work it requires, don’t hesitate to redirect efforts somewhere else</a:t>
            </a:r>
          </a:p>
        </p:txBody>
      </p:sp>
      <p:sp>
        <p:nvSpPr>
          <p:cNvPr id="26" name="Isosceles Triangle 2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Footer Placeholder 3">
            <a:extLst>
              <a:ext uri="{FF2B5EF4-FFF2-40B4-BE49-F238E27FC236}">
                <a16:creationId xmlns:a16="http://schemas.microsoft.com/office/drawing/2014/main" id="{0DB8FCEC-C9BC-C9F4-4875-1045804DEA3E}"/>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150749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1" name="Rectangle 2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9A51595-5A28-323D-422C-6C9252D47D68}"/>
              </a:ext>
            </a:extLst>
          </p:cNvPr>
          <p:cNvSpPr>
            <a:spLocks noGrp="1"/>
          </p:cNvSpPr>
          <p:nvPr>
            <p:ph type="title"/>
          </p:nvPr>
        </p:nvSpPr>
        <p:spPr>
          <a:xfrm>
            <a:off x="1043950" y="1179151"/>
            <a:ext cx="3300646" cy="4463889"/>
          </a:xfrm>
        </p:spPr>
        <p:txBody>
          <a:bodyPr vert="horz" lIns="91440" tIns="45720" rIns="91440" bIns="45720" rtlCol="0" anchor="ctr">
            <a:normAutofit/>
          </a:bodyPr>
          <a:lstStyle/>
          <a:p>
            <a:r>
              <a:rPr lang="en-US" b="1" i="0" dirty="0">
                <a:effectLst/>
              </a:rPr>
              <a:t>Tips for Increasing Revenue Streams for Nonprofit Organizations</a:t>
            </a:r>
            <a:br>
              <a:rPr lang="en-US" b="1" i="0" dirty="0">
                <a:effectLst/>
              </a:rPr>
            </a:br>
            <a:endParaRPr lang="en-US" dirty="0"/>
          </a:p>
        </p:txBody>
      </p:sp>
      <p:sp>
        <p:nvSpPr>
          <p:cNvPr id="23" name="Isosceles Triangle 2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5228728-B0E4-D4C8-9A1A-09B8B11397E3}"/>
              </a:ext>
            </a:extLst>
          </p:cNvPr>
          <p:cNvSpPr txBox="1"/>
          <p:nvPr/>
        </p:nvSpPr>
        <p:spPr>
          <a:xfrm>
            <a:off x="4978918" y="1109144"/>
            <a:ext cx="6341016" cy="5126285"/>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buFont typeface="Wingdings 3" charset="2"/>
              <a:buChar char=""/>
            </a:pPr>
            <a:r>
              <a:rPr lang="en-US" sz="1300" b="1" i="0" dirty="0">
                <a:solidFill>
                  <a:schemeClr val="tx1">
                    <a:lumMod val="75000"/>
                    <a:lumOff val="25000"/>
                  </a:schemeClr>
                </a:solidFill>
                <a:effectLst/>
              </a:rPr>
              <a:t>1. Continue learning</a:t>
            </a:r>
            <a:endParaRPr lang="en-US" sz="1300" b="0" i="0" dirty="0">
              <a:solidFill>
                <a:schemeClr val="tx1">
                  <a:lumMod val="75000"/>
                  <a:lumOff val="25000"/>
                </a:schemeClr>
              </a:solidFill>
              <a:effectLst/>
            </a:endParaRPr>
          </a:p>
          <a:p>
            <a:pPr lvl="1">
              <a:lnSpc>
                <a:spcPct val="90000"/>
              </a:lnSpc>
              <a:spcBef>
                <a:spcPts val="1000"/>
              </a:spcBef>
              <a:buClr>
                <a:schemeClr val="accent1"/>
              </a:buClr>
              <a:buSzPct val="80000"/>
              <a:buFont typeface="Wingdings 3" charset="2"/>
              <a:buChar char=""/>
            </a:pPr>
            <a:r>
              <a:rPr lang="en-US" sz="1300" b="0" i="0" dirty="0">
                <a:solidFill>
                  <a:schemeClr val="tx1">
                    <a:lumMod val="75000"/>
                    <a:lumOff val="25000"/>
                  </a:schemeClr>
                </a:solidFill>
                <a:effectLst/>
              </a:rPr>
              <a:t>There was a time when revenue streams like crowdfunding didn’t even exist, so keep your eyes peeled for new trends and best practices you can try. </a:t>
            </a:r>
          </a:p>
          <a:p>
            <a:pPr lvl="1">
              <a:lnSpc>
                <a:spcPct val="90000"/>
              </a:lnSpc>
              <a:spcBef>
                <a:spcPts val="1000"/>
              </a:spcBef>
              <a:buClr>
                <a:schemeClr val="accent1"/>
              </a:buClr>
              <a:buSzPct val="80000"/>
              <a:buFont typeface="Wingdings 3" charset="2"/>
              <a:buChar char=""/>
            </a:pPr>
            <a:r>
              <a:rPr lang="en-US" sz="1300" b="0" i="0" dirty="0">
                <a:solidFill>
                  <a:schemeClr val="tx1">
                    <a:lumMod val="75000"/>
                    <a:lumOff val="25000"/>
                  </a:schemeClr>
                </a:solidFill>
                <a:effectLst/>
              </a:rPr>
              <a:t>Look to other nonprofits, as well as for-profit businesses — there’s a lot you learn from other industries!</a:t>
            </a:r>
          </a:p>
          <a:p>
            <a:pPr>
              <a:lnSpc>
                <a:spcPct val="90000"/>
              </a:lnSpc>
              <a:spcBef>
                <a:spcPts val="1000"/>
              </a:spcBef>
              <a:buClr>
                <a:schemeClr val="accent1"/>
              </a:buClr>
              <a:buSzPct val="80000"/>
              <a:buFont typeface="Wingdings 3" charset="2"/>
              <a:buChar char=""/>
            </a:pPr>
            <a:r>
              <a:rPr lang="en-US" sz="1300" b="1" i="0" dirty="0">
                <a:solidFill>
                  <a:schemeClr val="tx1">
                    <a:lumMod val="75000"/>
                    <a:lumOff val="25000"/>
                  </a:schemeClr>
                </a:solidFill>
                <a:effectLst/>
              </a:rPr>
              <a:t>2. Report on everything</a:t>
            </a:r>
            <a:endParaRPr lang="en-US" sz="1300" b="0" i="0" dirty="0">
              <a:solidFill>
                <a:schemeClr val="tx1">
                  <a:lumMod val="75000"/>
                  <a:lumOff val="25000"/>
                </a:schemeClr>
              </a:solidFill>
              <a:effectLst/>
            </a:endParaRPr>
          </a:p>
          <a:p>
            <a:pPr lvl="1">
              <a:lnSpc>
                <a:spcPct val="90000"/>
              </a:lnSpc>
              <a:spcBef>
                <a:spcPts val="1000"/>
              </a:spcBef>
              <a:buClr>
                <a:schemeClr val="accent1"/>
              </a:buClr>
              <a:buSzPct val="80000"/>
              <a:buFont typeface="Wingdings 3" charset="2"/>
              <a:buChar char=""/>
            </a:pPr>
            <a:r>
              <a:rPr lang="en-US" sz="1300" b="0" i="0" dirty="0">
                <a:solidFill>
                  <a:schemeClr val="tx1">
                    <a:lumMod val="75000"/>
                    <a:lumOff val="25000"/>
                  </a:schemeClr>
                </a:solidFill>
                <a:effectLst/>
              </a:rPr>
              <a:t>Keep track of as much data as possible — this will help you analyze your efforts and decide whether or not a new revenue stream is working.</a:t>
            </a:r>
          </a:p>
          <a:p>
            <a:pPr>
              <a:lnSpc>
                <a:spcPct val="90000"/>
              </a:lnSpc>
              <a:spcBef>
                <a:spcPts val="1000"/>
              </a:spcBef>
              <a:buClr>
                <a:schemeClr val="accent1"/>
              </a:buClr>
              <a:buSzPct val="80000"/>
              <a:buFont typeface="Wingdings 3" charset="2"/>
              <a:buChar char=""/>
            </a:pPr>
            <a:r>
              <a:rPr lang="en-US" sz="1300" b="1" i="0" dirty="0">
                <a:solidFill>
                  <a:schemeClr val="tx1">
                    <a:lumMod val="75000"/>
                    <a:lumOff val="25000"/>
                  </a:schemeClr>
                </a:solidFill>
                <a:effectLst/>
              </a:rPr>
              <a:t>3. Keep your messaging consistent across all revenue streams</a:t>
            </a:r>
            <a:endParaRPr lang="en-US" sz="1300" b="0" i="0" dirty="0">
              <a:solidFill>
                <a:schemeClr val="tx1">
                  <a:lumMod val="75000"/>
                  <a:lumOff val="25000"/>
                </a:schemeClr>
              </a:solidFill>
              <a:effectLst/>
            </a:endParaRPr>
          </a:p>
          <a:p>
            <a:pPr lvl="1">
              <a:lnSpc>
                <a:spcPct val="90000"/>
              </a:lnSpc>
              <a:spcBef>
                <a:spcPts val="1000"/>
              </a:spcBef>
              <a:buClr>
                <a:schemeClr val="accent1"/>
              </a:buClr>
              <a:buSzPct val="80000"/>
              <a:buFont typeface="Wingdings 3" charset="2"/>
              <a:buChar char=""/>
            </a:pPr>
            <a:r>
              <a:rPr lang="en-US" sz="1300" b="0" i="0" dirty="0">
                <a:solidFill>
                  <a:schemeClr val="tx1">
                    <a:lumMod val="75000"/>
                    <a:lumOff val="25000"/>
                  </a:schemeClr>
                </a:solidFill>
                <a:effectLst/>
              </a:rPr>
              <a:t>Clearly communicating your mission and your needs to prospective donors and partners can result in revenue streams crossing into one another. </a:t>
            </a:r>
          </a:p>
          <a:p>
            <a:pPr lvl="1">
              <a:lnSpc>
                <a:spcPct val="90000"/>
              </a:lnSpc>
              <a:spcBef>
                <a:spcPts val="1000"/>
              </a:spcBef>
              <a:buClr>
                <a:schemeClr val="accent1"/>
              </a:buClr>
              <a:buSzPct val="80000"/>
              <a:buFont typeface="Wingdings 3" charset="2"/>
              <a:buChar char=""/>
            </a:pPr>
            <a:r>
              <a:rPr lang="en-US" sz="1300" b="0" i="0" dirty="0">
                <a:solidFill>
                  <a:schemeClr val="tx1">
                    <a:lumMod val="75000"/>
                    <a:lumOff val="25000"/>
                  </a:schemeClr>
                </a:solidFill>
                <a:effectLst/>
              </a:rPr>
              <a:t>An individual donor could become a major donor; their company could get involved and become a corporate donor; they could then take interest in your upcoming event and become a sponsor, and so on.</a:t>
            </a:r>
          </a:p>
          <a:p>
            <a:pPr>
              <a:lnSpc>
                <a:spcPct val="90000"/>
              </a:lnSpc>
              <a:spcBef>
                <a:spcPts val="1000"/>
              </a:spcBef>
              <a:buClr>
                <a:schemeClr val="accent1"/>
              </a:buClr>
              <a:buSzPct val="80000"/>
              <a:buFont typeface="Wingdings 3" charset="2"/>
              <a:buChar char=""/>
            </a:pPr>
            <a:r>
              <a:rPr lang="en-US" sz="1300" b="1" i="0" dirty="0">
                <a:solidFill>
                  <a:schemeClr val="tx1">
                    <a:lumMod val="75000"/>
                    <a:lumOff val="25000"/>
                  </a:schemeClr>
                </a:solidFill>
                <a:effectLst/>
              </a:rPr>
              <a:t>4. Stay flexible</a:t>
            </a:r>
            <a:endParaRPr lang="en-US" sz="1300" b="0" i="0" dirty="0">
              <a:solidFill>
                <a:schemeClr val="tx1">
                  <a:lumMod val="75000"/>
                  <a:lumOff val="25000"/>
                </a:schemeClr>
              </a:solidFill>
              <a:effectLst/>
            </a:endParaRPr>
          </a:p>
          <a:p>
            <a:pPr lvl="1">
              <a:lnSpc>
                <a:spcPct val="90000"/>
              </a:lnSpc>
              <a:spcBef>
                <a:spcPts val="1000"/>
              </a:spcBef>
              <a:buClr>
                <a:schemeClr val="accent1"/>
              </a:buClr>
              <a:buSzPct val="80000"/>
              <a:buFont typeface="Wingdings 3" charset="2"/>
              <a:buChar char=""/>
            </a:pPr>
            <a:r>
              <a:rPr lang="en-US" sz="1300" b="0" i="0" dirty="0">
                <a:solidFill>
                  <a:schemeClr val="tx1">
                    <a:lumMod val="75000"/>
                    <a:lumOff val="25000"/>
                  </a:schemeClr>
                </a:solidFill>
                <a:effectLst/>
              </a:rPr>
              <a:t>Even if the majority of your revenue came from one revenue stream this year, don’t expect that to be the case next year. </a:t>
            </a:r>
          </a:p>
          <a:p>
            <a:pPr lvl="1">
              <a:lnSpc>
                <a:spcPct val="90000"/>
              </a:lnSpc>
              <a:spcBef>
                <a:spcPts val="1000"/>
              </a:spcBef>
              <a:buClr>
                <a:schemeClr val="accent1"/>
              </a:buClr>
              <a:buSzPct val="80000"/>
              <a:buFont typeface="Wingdings 3" charset="2"/>
              <a:buChar char=""/>
            </a:pPr>
            <a:r>
              <a:rPr lang="en-US" sz="1300" b="0" i="0" dirty="0">
                <a:solidFill>
                  <a:schemeClr val="tx1">
                    <a:lumMod val="75000"/>
                    <a:lumOff val="25000"/>
                  </a:schemeClr>
                </a:solidFill>
                <a:effectLst/>
              </a:rPr>
              <a:t>Grants could get cut, a sponsor’s priorities may shift, a global pandemic could hit and cancel all events. Always be ready to shift gears and try something else.</a:t>
            </a:r>
          </a:p>
          <a:p>
            <a:pPr>
              <a:lnSpc>
                <a:spcPct val="90000"/>
              </a:lnSpc>
              <a:spcBef>
                <a:spcPts val="1000"/>
              </a:spcBef>
              <a:buClr>
                <a:schemeClr val="accent1"/>
              </a:buClr>
              <a:buSzPct val="80000"/>
              <a:buFont typeface="Wingdings 3" charset="2"/>
              <a:buChar char=""/>
            </a:pPr>
            <a:endParaRPr lang="en-US" sz="1300" b="0" i="0" dirty="0">
              <a:solidFill>
                <a:schemeClr val="tx1">
                  <a:lumMod val="75000"/>
                  <a:lumOff val="25000"/>
                </a:schemeClr>
              </a:solidFill>
              <a:effectLst/>
            </a:endParaRPr>
          </a:p>
        </p:txBody>
      </p:sp>
      <p:sp>
        <p:nvSpPr>
          <p:cNvPr id="27" name="Isosceles Triangle 2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Footer Placeholder 1">
            <a:extLst>
              <a:ext uri="{FF2B5EF4-FFF2-40B4-BE49-F238E27FC236}">
                <a16:creationId xmlns:a16="http://schemas.microsoft.com/office/drawing/2014/main" id="{2B2B223E-FA1D-1E69-115E-F89FE3F44ADB}"/>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8645320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rtoon of a person reading a book to a person in bed&#10;&#10;Description automatically generated">
            <a:extLst>
              <a:ext uri="{FF2B5EF4-FFF2-40B4-BE49-F238E27FC236}">
                <a16:creationId xmlns:a16="http://schemas.microsoft.com/office/drawing/2014/main" id="{6192F701-1E74-54CB-0D9E-0020AAA8FD62}"/>
              </a:ext>
            </a:extLst>
          </p:cNvPr>
          <p:cNvPicPr>
            <a:picLocks noChangeAspect="1"/>
          </p:cNvPicPr>
          <p:nvPr/>
        </p:nvPicPr>
        <p:blipFill>
          <a:blip r:embed="rId2"/>
          <a:stretch>
            <a:fillRect/>
          </a:stretch>
        </p:blipFill>
        <p:spPr>
          <a:xfrm>
            <a:off x="2146413" y="1131994"/>
            <a:ext cx="4963355" cy="4590386"/>
          </a:xfrm>
          <a:prstGeom prst="rect">
            <a:avLst/>
          </a:prstGeom>
        </p:spPr>
      </p:pic>
      <p:sp>
        <p:nvSpPr>
          <p:cNvPr id="3" name="Footer Placeholder 2">
            <a:extLst>
              <a:ext uri="{FF2B5EF4-FFF2-40B4-BE49-F238E27FC236}">
                <a16:creationId xmlns:a16="http://schemas.microsoft.com/office/drawing/2014/main" id="{98C1B265-B4D6-D388-8668-7BC2AFD8BC21}"/>
              </a:ext>
            </a:extLst>
          </p:cNvPr>
          <p:cNvSpPr>
            <a:spLocks noGrp="1"/>
          </p:cNvSpPr>
          <p:nvPr>
            <p:ph type="ftr" sz="quarter" idx="11"/>
          </p:nvPr>
        </p:nvSpPr>
        <p:spPr>
          <a:xfrm>
            <a:off x="653889" y="6411619"/>
            <a:ext cx="6297612" cy="365125"/>
          </a:xfrm>
        </p:spPr>
        <p:txBody>
          <a:bodyPr>
            <a:normAutofit/>
          </a:bodyPr>
          <a:lstStyle/>
          <a:p>
            <a:pPr>
              <a:spcAft>
                <a:spcPts val="600"/>
              </a:spcAft>
            </a:pPr>
            <a:r>
              <a:rPr lang="en-US">
                <a:solidFill>
                  <a:srgbClr val="FFFFFF"/>
                </a:solidFill>
              </a:rPr>
              <a:t>Copyright O|Miga, Inc 2024</a:t>
            </a:r>
          </a:p>
        </p:txBody>
      </p:sp>
    </p:spTree>
    <p:extLst>
      <p:ext uri="{BB962C8B-B14F-4D97-AF65-F5344CB8AC3E}">
        <p14:creationId xmlns:p14="http://schemas.microsoft.com/office/powerpoint/2010/main" val="930818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2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Title 3">
            <a:extLst>
              <a:ext uri="{FF2B5EF4-FFF2-40B4-BE49-F238E27FC236}">
                <a16:creationId xmlns:a16="http://schemas.microsoft.com/office/drawing/2014/main" id="{8EF851AE-0DA8-F800-456E-E8768801F777}"/>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7200" kern="1200" dirty="0">
                <a:solidFill>
                  <a:schemeClr val="accent1"/>
                </a:solidFill>
                <a:latin typeface="+mj-lt"/>
                <a:ea typeface="+mj-ea"/>
                <a:cs typeface="+mj-cs"/>
              </a:rPr>
              <a:t>Budgeting</a:t>
            </a:r>
          </a:p>
        </p:txBody>
      </p:sp>
      <p:sp>
        <p:nvSpPr>
          <p:cNvPr id="35" name="Isosceles Triangle 22">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Graphic 7" descr="Money">
            <a:extLst>
              <a:ext uri="{FF2B5EF4-FFF2-40B4-BE49-F238E27FC236}">
                <a16:creationId xmlns:a16="http://schemas.microsoft.com/office/drawing/2014/main" id="{A831FA75-5D52-457A-DAC6-424AE4A692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
        <p:nvSpPr>
          <p:cNvPr id="2" name="Footer Placeholder 1">
            <a:extLst>
              <a:ext uri="{FF2B5EF4-FFF2-40B4-BE49-F238E27FC236}">
                <a16:creationId xmlns:a16="http://schemas.microsoft.com/office/drawing/2014/main" id="{DAB7D1E9-2D35-0FE0-FB74-D0C2B4E32F77}"/>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5815584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8E25-193A-46CF-A93B-708833DF4E41}"/>
              </a:ext>
            </a:extLst>
          </p:cNvPr>
          <p:cNvSpPr>
            <a:spLocks noGrp="1"/>
          </p:cNvSpPr>
          <p:nvPr>
            <p:ph type="title"/>
          </p:nvPr>
        </p:nvSpPr>
        <p:spPr/>
        <p:txBody>
          <a:bodyPr/>
          <a:lstStyle/>
          <a:p>
            <a:r>
              <a:rPr lang="en-US" b="0" i="0" dirty="0">
                <a:solidFill>
                  <a:srgbClr val="292929"/>
                </a:solidFill>
                <a:effectLst/>
                <a:latin typeface="meta-pro"/>
              </a:rPr>
              <a:t>Nonprofit Budget</a:t>
            </a:r>
            <a:br>
              <a:rPr lang="en-US" b="0" i="0" dirty="0">
                <a:solidFill>
                  <a:srgbClr val="292929"/>
                </a:solidFill>
                <a:effectLst/>
                <a:latin typeface="meta-pro"/>
              </a:rPr>
            </a:br>
            <a:endParaRPr lang="en-US" dirty="0"/>
          </a:p>
        </p:txBody>
      </p:sp>
      <p:sp>
        <p:nvSpPr>
          <p:cNvPr id="3" name="Content Placeholder 2">
            <a:extLst>
              <a:ext uri="{FF2B5EF4-FFF2-40B4-BE49-F238E27FC236}">
                <a16:creationId xmlns:a16="http://schemas.microsoft.com/office/drawing/2014/main" id="{2DF12D7E-ABFA-972D-53FA-F6EA1352CB13}"/>
              </a:ext>
            </a:extLst>
          </p:cNvPr>
          <p:cNvSpPr>
            <a:spLocks noGrp="1"/>
          </p:cNvSpPr>
          <p:nvPr>
            <p:ph idx="1"/>
          </p:nvPr>
        </p:nvSpPr>
        <p:spPr/>
        <p:txBody>
          <a:bodyPr/>
          <a:lstStyle/>
          <a:p>
            <a:pPr algn="l"/>
            <a:r>
              <a:rPr lang="en-US" b="0" i="0" dirty="0">
                <a:solidFill>
                  <a:srgbClr val="292929"/>
                </a:solidFill>
                <a:effectLst/>
                <a:latin typeface="meta-serif"/>
              </a:rPr>
              <a:t>A nonprofit’s budget is the document that individuals in the organization are more likely to be familiar with. </a:t>
            </a:r>
          </a:p>
          <a:p>
            <a:pPr algn="l"/>
            <a:r>
              <a:rPr lang="en-US" b="0" i="0" dirty="0">
                <a:solidFill>
                  <a:srgbClr val="292929"/>
                </a:solidFill>
                <a:effectLst/>
                <a:latin typeface="meta-serif"/>
              </a:rPr>
              <a:t>This document is created by </a:t>
            </a:r>
            <a:r>
              <a:rPr lang="en-US" dirty="0">
                <a:solidFill>
                  <a:srgbClr val="292929"/>
                </a:solidFill>
                <a:latin typeface="meta-serif"/>
              </a:rPr>
              <a:t>the </a:t>
            </a:r>
            <a:r>
              <a:rPr lang="en-US" b="0" i="0" dirty="0">
                <a:solidFill>
                  <a:srgbClr val="292929"/>
                </a:solidFill>
                <a:effectLst/>
                <a:latin typeface="meta-serif"/>
              </a:rPr>
              <a:t>leadership or finance team using information from the development team and historic spending habits from your organization.</a:t>
            </a:r>
          </a:p>
          <a:p>
            <a:pPr algn="l"/>
            <a:r>
              <a:rPr lang="en-US" b="0" i="0" dirty="0">
                <a:solidFill>
                  <a:srgbClr val="292929"/>
                </a:solidFill>
                <a:effectLst/>
                <a:latin typeface="meta-serif"/>
              </a:rPr>
              <a:t>Is the planning document used to predict expenses and allocate resources for your organization. </a:t>
            </a:r>
          </a:p>
          <a:p>
            <a:pPr algn="l"/>
            <a:r>
              <a:rPr lang="en-US" b="0" i="0" dirty="0">
                <a:solidFill>
                  <a:srgbClr val="292929"/>
                </a:solidFill>
                <a:effectLst/>
                <a:latin typeface="meta-serif"/>
              </a:rPr>
              <a:t>It details both the costs that your organization will incur as well as the revenue you expect to receive over a set period of time, usually a year.</a:t>
            </a:r>
          </a:p>
          <a:p>
            <a:endParaRPr lang="en-US" dirty="0"/>
          </a:p>
        </p:txBody>
      </p:sp>
      <p:sp>
        <p:nvSpPr>
          <p:cNvPr id="4" name="Footer Placeholder 3">
            <a:extLst>
              <a:ext uri="{FF2B5EF4-FFF2-40B4-BE49-F238E27FC236}">
                <a16:creationId xmlns:a16="http://schemas.microsoft.com/office/drawing/2014/main" id="{40DD7CF9-8254-9835-2498-C7455CF906DF}"/>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794351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vert="horz" lIns="91440" tIns="45720" rIns="91440" bIns="45720" rtlCol="0" anchor="ctr">
            <a:normAutofit/>
          </a:bodyPr>
          <a:lstStyle/>
          <a:p>
            <a:r>
              <a:rPr lang="en-US" dirty="0"/>
              <a:t>Budgeting</a:t>
            </a:r>
          </a:p>
        </p:txBody>
      </p:sp>
      <p:sp>
        <p:nvSpPr>
          <p:cNvPr id="5" name="Rectangle 3"/>
          <p:cNvSpPr txBox="1">
            <a:spLocks noChangeArrowheads="1"/>
          </p:cNvSpPr>
          <p:nvPr/>
        </p:nvSpPr>
        <p:spPr>
          <a:xfrm>
            <a:off x="4348912" y="816638"/>
            <a:ext cx="6123952" cy="5224724"/>
          </a:xfrm>
          <a:prstGeom prst="rect">
            <a:avLst/>
          </a:prstGeom>
        </p:spPr>
        <p:txBody>
          <a:bodyPr vert="horz" lIns="91440" tIns="45720" rIns="91440" bIns="45720" rtlCol="0" anchor="ctr">
            <a:normAutofit/>
          </a:bodyPr>
          <a:lstStyle/>
          <a:p>
            <a:pPr marL="342900" indent="-342900">
              <a:spcBef>
                <a:spcPts val="1000"/>
              </a:spcBef>
              <a:buClr>
                <a:schemeClr val="accent1"/>
              </a:buClr>
              <a:buSzPct val="80000"/>
              <a:buFont typeface="Wingdings 3" charset="2"/>
              <a:buChar char=""/>
              <a:defRPr/>
            </a:pPr>
            <a:endParaRPr lang="en-US" dirty="0">
              <a:solidFill>
                <a:schemeClr val="tx1">
                  <a:lumMod val="75000"/>
                  <a:lumOff val="25000"/>
                </a:schemeClr>
              </a:solidFill>
            </a:endParaRPr>
          </a:p>
          <a:p>
            <a:pPr>
              <a:spcBef>
                <a:spcPts val="1000"/>
              </a:spcBef>
              <a:buClr>
                <a:schemeClr val="accent1"/>
              </a:buClr>
              <a:buSzPct val="80000"/>
              <a:defRPr/>
            </a:pPr>
            <a:r>
              <a:rPr lang="en-US" sz="2800" dirty="0">
                <a:solidFill>
                  <a:schemeClr val="tx1">
                    <a:lumMod val="75000"/>
                    <a:lumOff val="25000"/>
                  </a:schemeClr>
                </a:solidFill>
              </a:rPr>
              <a:t>When starting a budget cycle, the organization should:</a:t>
            </a:r>
          </a:p>
          <a:p>
            <a:pPr marL="914400" lvl="1" indent="-457200">
              <a:spcBef>
                <a:spcPts val="1000"/>
              </a:spcBef>
              <a:buClr>
                <a:schemeClr val="accent1"/>
              </a:buClr>
              <a:buSzPct val="80000"/>
              <a:buFont typeface="Wingdings 3" charset="2"/>
              <a:buChar char=""/>
              <a:defRPr/>
            </a:pPr>
            <a:r>
              <a:rPr lang="en-US" sz="2800" dirty="0">
                <a:solidFill>
                  <a:schemeClr val="tx1">
                    <a:lumMod val="75000"/>
                    <a:lumOff val="25000"/>
                  </a:schemeClr>
                </a:solidFill>
              </a:rPr>
              <a:t>Analyze the most recent years financial activity</a:t>
            </a:r>
          </a:p>
          <a:p>
            <a:pPr marL="914400" lvl="1" indent="-457200">
              <a:spcBef>
                <a:spcPts val="1000"/>
              </a:spcBef>
              <a:buClr>
                <a:schemeClr val="accent1"/>
              </a:buClr>
              <a:buSzPct val="80000"/>
              <a:buFont typeface="Wingdings 3" charset="2"/>
              <a:buChar char=""/>
              <a:defRPr/>
            </a:pPr>
            <a:r>
              <a:rPr lang="en-US" sz="2800" dirty="0">
                <a:solidFill>
                  <a:schemeClr val="tx1">
                    <a:lumMod val="75000"/>
                    <a:lumOff val="25000"/>
                  </a:schemeClr>
                </a:solidFill>
              </a:rPr>
              <a:t>Create a budget preparation checklist that includes a timeline</a:t>
            </a:r>
          </a:p>
          <a:p>
            <a:pPr marL="342900" indent="-342900">
              <a:spcBef>
                <a:spcPts val="1000"/>
              </a:spcBef>
              <a:buClr>
                <a:schemeClr val="accent1"/>
              </a:buClr>
              <a:buSzPct val="80000"/>
              <a:buFont typeface="Wingdings 3" charset="2"/>
              <a:buChar char=""/>
              <a:defRPr/>
            </a:pPr>
            <a:endParaRPr lang="en-US" dirty="0">
              <a:solidFill>
                <a:schemeClr val="tx1">
                  <a:lumMod val="75000"/>
                  <a:lumOff val="25000"/>
                </a:schemeClr>
              </a:solidFill>
            </a:endParaRPr>
          </a:p>
        </p:txBody>
      </p:sp>
      <p:sp>
        <p:nvSpPr>
          <p:cNvPr id="3" name="Footer Placeholder 2">
            <a:extLst>
              <a:ext uri="{FF2B5EF4-FFF2-40B4-BE49-F238E27FC236}">
                <a16:creationId xmlns:a16="http://schemas.microsoft.com/office/drawing/2014/main" id="{9202E193-BF15-1126-E33C-AB7F08BDF178}"/>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69895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6D8C6E-4184-BECC-28BF-08459DF4104B}"/>
              </a:ext>
            </a:extLst>
          </p:cNvPr>
          <p:cNvSpPr>
            <a:spLocks noGrp="1"/>
          </p:cNvSpPr>
          <p:nvPr>
            <p:ph type="title"/>
          </p:nvPr>
        </p:nvSpPr>
        <p:spPr>
          <a:xfrm>
            <a:off x="643467" y="816638"/>
            <a:ext cx="3367359" cy="5224724"/>
          </a:xfrm>
        </p:spPr>
        <p:txBody>
          <a:bodyPr anchor="ctr">
            <a:normAutofit/>
          </a:bodyPr>
          <a:lstStyle/>
          <a:p>
            <a:r>
              <a:rPr lang="en-US" dirty="0"/>
              <a:t>Class Overview</a:t>
            </a:r>
          </a:p>
        </p:txBody>
      </p:sp>
      <p:sp>
        <p:nvSpPr>
          <p:cNvPr id="3" name="Content Placeholder 2">
            <a:extLst>
              <a:ext uri="{FF2B5EF4-FFF2-40B4-BE49-F238E27FC236}">
                <a16:creationId xmlns:a16="http://schemas.microsoft.com/office/drawing/2014/main" id="{47BAD6F6-88F6-1D9E-D75D-1CAE9AE71594}"/>
              </a:ext>
            </a:extLst>
          </p:cNvPr>
          <p:cNvSpPr>
            <a:spLocks noGrp="1"/>
          </p:cNvSpPr>
          <p:nvPr>
            <p:ph idx="1"/>
          </p:nvPr>
        </p:nvSpPr>
        <p:spPr>
          <a:xfrm>
            <a:off x="4654295" y="816638"/>
            <a:ext cx="4619706" cy="5224724"/>
          </a:xfrm>
        </p:spPr>
        <p:txBody>
          <a:bodyPr anchor="ctr">
            <a:normAutofit/>
          </a:bodyPr>
          <a:lstStyle/>
          <a:p>
            <a:r>
              <a:rPr lang="en-US" dirty="0"/>
              <a:t>Non Profit vs Not for Profit vs For Profit</a:t>
            </a:r>
          </a:p>
          <a:p>
            <a:r>
              <a:rPr lang="en-US" dirty="0"/>
              <a:t>Governance</a:t>
            </a:r>
          </a:p>
          <a:p>
            <a:r>
              <a:rPr lang="en-US" dirty="0"/>
              <a:t>First Steps</a:t>
            </a:r>
          </a:p>
          <a:p>
            <a:r>
              <a:rPr lang="en-US" dirty="0"/>
              <a:t>Accounting</a:t>
            </a:r>
          </a:p>
          <a:p>
            <a:pPr lvl="1"/>
            <a:r>
              <a:rPr lang="en-US" dirty="0"/>
              <a:t>Accounting 101</a:t>
            </a:r>
          </a:p>
          <a:p>
            <a:pPr lvl="1"/>
            <a:r>
              <a:rPr lang="en-US" dirty="0"/>
              <a:t>Financial Statements</a:t>
            </a:r>
          </a:p>
          <a:p>
            <a:pPr lvl="1"/>
            <a:r>
              <a:rPr lang="en-US" dirty="0"/>
              <a:t>Oversight</a:t>
            </a:r>
          </a:p>
          <a:p>
            <a:pPr lvl="1"/>
            <a:r>
              <a:rPr lang="en-US" dirty="0"/>
              <a:t>Revenue</a:t>
            </a:r>
          </a:p>
          <a:p>
            <a:pPr lvl="1"/>
            <a:r>
              <a:rPr lang="en-US" dirty="0"/>
              <a:t>Budgeting</a:t>
            </a:r>
          </a:p>
          <a:p>
            <a:pPr lvl="1"/>
            <a:r>
              <a:rPr lang="en-US" dirty="0"/>
              <a:t>Best Practices</a:t>
            </a:r>
          </a:p>
          <a:p>
            <a:pPr lvl="1"/>
            <a:r>
              <a:rPr lang="en-US" dirty="0"/>
              <a:t>Ratios</a:t>
            </a:r>
          </a:p>
          <a:p>
            <a:r>
              <a:rPr lang="en-US" dirty="0"/>
              <a:t>Tax</a:t>
            </a:r>
          </a:p>
          <a:p>
            <a:pPr lvl="1"/>
            <a:endParaRPr lang="en-US" dirty="0"/>
          </a:p>
          <a:p>
            <a:endParaRPr lang="en-US" dirty="0"/>
          </a:p>
        </p:txBody>
      </p:sp>
      <p:sp>
        <p:nvSpPr>
          <p:cNvPr id="4" name="Footer Placeholder 3">
            <a:extLst>
              <a:ext uri="{FF2B5EF4-FFF2-40B4-BE49-F238E27FC236}">
                <a16:creationId xmlns:a16="http://schemas.microsoft.com/office/drawing/2014/main" id="{4AF9959B-0232-96F8-E35F-09421D0E4F74}"/>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4238809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950" y="1179151"/>
            <a:ext cx="3300646" cy="4463889"/>
          </a:xfrm>
        </p:spPr>
        <p:txBody>
          <a:bodyPr vert="horz" lIns="91440" tIns="45720" rIns="91440" bIns="45720" rtlCol="0" anchor="ctr">
            <a:normAutofit/>
          </a:bodyPr>
          <a:lstStyle/>
          <a:p>
            <a:r>
              <a:rPr lang="en-US" dirty="0"/>
              <a:t>Budgeting</a:t>
            </a:r>
          </a:p>
        </p:txBody>
      </p:sp>
      <p:sp>
        <p:nvSpPr>
          <p:cNvPr id="12" name="Isosceles Triangle 1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a:xfrm>
            <a:off x="4978918" y="1109145"/>
            <a:ext cx="6341016" cy="4603900"/>
          </a:xfrm>
          <a:prstGeom prst="rect">
            <a:avLst/>
          </a:prstGeom>
        </p:spPr>
        <p:txBody>
          <a:bodyPr vert="horz" lIns="91440" tIns="45720" rIns="91440" bIns="45720" rtlCol="0" anchor="ctr">
            <a:noAutofit/>
          </a:bodyPr>
          <a:lstStyle/>
          <a:p>
            <a:pPr>
              <a:spcBef>
                <a:spcPts val="1000"/>
              </a:spcBef>
              <a:buClr>
                <a:schemeClr val="accent1"/>
              </a:buClr>
              <a:buSzPct val="80000"/>
              <a:defRPr/>
            </a:pPr>
            <a:r>
              <a:rPr lang="en-US" sz="3200" dirty="0">
                <a:solidFill>
                  <a:schemeClr val="tx1">
                    <a:lumMod val="75000"/>
                    <a:lumOff val="25000"/>
                  </a:schemeClr>
                </a:solidFill>
              </a:rPr>
              <a:t>Five tips for budgeting revenue:</a:t>
            </a:r>
          </a:p>
          <a:p>
            <a:pPr marL="914400" lvl="1" indent="-457200">
              <a:spcBef>
                <a:spcPts val="1000"/>
              </a:spcBef>
              <a:buClr>
                <a:schemeClr val="accent1"/>
              </a:buClr>
              <a:buSzPct val="80000"/>
              <a:buFont typeface="Wingdings 3" charset="2"/>
              <a:buChar char=""/>
              <a:defRPr/>
            </a:pPr>
            <a:r>
              <a:rPr lang="en-US" sz="3200" dirty="0">
                <a:solidFill>
                  <a:schemeClr val="tx1">
                    <a:lumMod val="75000"/>
                    <a:lumOff val="25000"/>
                  </a:schemeClr>
                </a:solidFill>
              </a:rPr>
              <a:t>1. Be realistic</a:t>
            </a:r>
          </a:p>
          <a:p>
            <a:pPr marL="914400" lvl="1" indent="-457200">
              <a:spcBef>
                <a:spcPts val="1000"/>
              </a:spcBef>
              <a:buClr>
                <a:schemeClr val="accent1"/>
              </a:buClr>
              <a:buSzPct val="80000"/>
              <a:buFont typeface="Wingdings 3" charset="2"/>
              <a:buChar char=""/>
              <a:defRPr/>
            </a:pPr>
            <a:r>
              <a:rPr lang="en-US" sz="3200" dirty="0">
                <a:solidFill>
                  <a:schemeClr val="tx1">
                    <a:lumMod val="75000"/>
                    <a:lumOff val="25000"/>
                  </a:schemeClr>
                </a:solidFill>
              </a:rPr>
              <a:t>2. Have a contingency plan</a:t>
            </a:r>
          </a:p>
          <a:p>
            <a:pPr marL="914400" lvl="1" indent="-457200">
              <a:spcBef>
                <a:spcPts val="1000"/>
              </a:spcBef>
              <a:buClr>
                <a:schemeClr val="accent1"/>
              </a:buClr>
              <a:buSzPct val="80000"/>
              <a:buFont typeface="Wingdings 3" charset="2"/>
              <a:buChar char=""/>
              <a:defRPr/>
            </a:pPr>
            <a:r>
              <a:rPr lang="en-US" sz="3200" dirty="0">
                <a:solidFill>
                  <a:schemeClr val="tx1">
                    <a:lumMod val="75000"/>
                    <a:lumOff val="25000"/>
                  </a:schemeClr>
                </a:solidFill>
              </a:rPr>
              <a:t>3. Spend appropriate time and effort on budgeting revenue</a:t>
            </a:r>
          </a:p>
          <a:p>
            <a:pPr marL="914400" lvl="1" indent="-457200">
              <a:spcBef>
                <a:spcPts val="1000"/>
              </a:spcBef>
              <a:buClr>
                <a:schemeClr val="accent1"/>
              </a:buClr>
              <a:buSzPct val="80000"/>
              <a:buFont typeface="Wingdings 3" charset="2"/>
              <a:buChar char=""/>
              <a:defRPr/>
            </a:pPr>
            <a:r>
              <a:rPr lang="en-US" sz="3200" dirty="0">
                <a:solidFill>
                  <a:schemeClr val="tx1">
                    <a:lumMod val="75000"/>
                    <a:lumOff val="25000"/>
                  </a:schemeClr>
                </a:solidFill>
              </a:rPr>
              <a:t>4. Involve the appropriate individuals</a:t>
            </a:r>
          </a:p>
          <a:p>
            <a:pPr marL="914400" lvl="1" indent="-457200">
              <a:spcBef>
                <a:spcPts val="1000"/>
              </a:spcBef>
              <a:buClr>
                <a:schemeClr val="accent1"/>
              </a:buClr>
              <a:buSzPct val="80000"/>
              <a:buFont typeface="Wingdings 3" charset="2"/>
              <a:buChar char=""/>
              <a:defRPr/>
            </a:pPr>
            <a:r>
              <a:rPr lang="en-US" sz="3200" dirty="0">
                <a:solidFill>
                  <a:schemeClr val="tx1">
                    <a:lumMod val="75000"/>
                    <a:lumOff val="25000"/>
                  </a:schemeClr>
                </a:solidFill>
              </a:rPr>
              <a:t>5. Look at each revenue source separately</a:t>
            </a:r>
          </a:p>
        </p:txBody>
      </p:sp>
      <p:sp>
        <p:nvSpPr>
          <p:cNvPr id="16" name="Isosceles Triangle 1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Footer Placeholder 2">
            <a:extLst>
              <a:ext uri="{FF2B5EF4-FFF2-40B4-BE49-F238E27FC236}">
                <a16:creationId xmlns:a16="http://schemas.microsoft.com/office/drawing/2014/main" id="{56EEE667-7BF5-52AF-2BF5-827D2C23073A}"/>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5638086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vert="horz" lIns="91440" tIns="45720" rIns="91440" bIns="45720" rtlCol="0" anchor="ctr">
            <a:normAutofit/>
          </a:bodyPr>
          <a:lstStyle/>
          <a:p>
            <a:r>
              <a:rPr lang="en-US" dirty="0"/>
              <a:t>Budgeting</a:t>
            </a:r>
          </a:p>
        </p:txBody>
      </p:sp>
      <p:sp>
        <p:nvSpPr>
          <p:cNvPr id="5" name="Rectangle 3"/>
          <p:cNvSpPr txBox="1">
            <a:spLocks noChangeArrowheads="1"/>
          </p:cNvSpPr>
          <p:nvPr/>
        </p:nvSpPr>
        <p:spPr>
          <a:xfrm>
            <a:off x="4654295" y="816638"/>
            <a:ext cx="4619706" cy="5224724"/>
          </a:xfrm>
          <a:prstGeom prst="rect">
            <a:avLst/>
          </a:prstGeom>
        </p:spPr>
        <p:txBody>
          <a:bodyPr vert="horz" lIns="91440" tIns="45720" rIns="91440" bIns="45720" rtlCol="0" anchor="ctr">
            <a:noAutofit/>
          </a:bodyPr>
          <a:lstStyle/>
          <a:p>
            <a:pPr>
              <a:spcBef>
                <a:spcPts val="1000"/>
              </a:spcBef>
              <a:buClr>
                <a:schemeClr val="accent1"/>
              </a:buClr>
              <a:buSzPct val="80000"/>
              <a:defRPr/>
            </a:pPr>
            <a:r>
              <a:rPr lang="en-US" sz="2400" dirty="0">
                <a:solidFill>
                  <a:schemeClr val="tx1">
                    <a:lumMod val="75000"/>
                    <a:lumOff val="25000"/>
                  </a:schemeClr>
                </a:solidFill>
              </a:rPr>
              <a:t>Five (more) tips for budgeting expenses:</a:t>
            </a:r>
            <a:endParaRPr lang="en-US" sz="2400" i="1" dirty="0">
              <a:solidFill>
                <a:schemeClr val="tx1">
                  <a:lumMod val="75000"/>
                  <a:lumOff val="25000"/>
                </a:schemeClr>
              </a:solidFill>
            </a:endParaRPr>
          </a:p>
          <a:p>
            <a:pPr marL="457200" indent="-457200">
              <a:spcBef>
                <a:spcPts val="1000"/>
              </a:spcBef>
              <a:buClr>
                <a:schemeClr val="accent1"/>
              </a:buClr>
              <a:buSzPct val="80000"/>
              <a:buFont typeface="Wingdings 3" charset="2"/>
              <a:buChar char=""/>
              <a:defRPr/>
            </a:pPr>
            <a:r>
              <a:rPr lang="en-US" sz="2400" dirty="0">
                <a:solidFill>
                  <a:schemeClr val="tx1">
                    <a:lumMod val="75000"/>
                    <a:lumOff val="25000"/>
                  </a:schemeClr>
                </a:solidFill>
              </a:rPr>
              <a:t>1. Start with personnel expenses first</a:t>
            </a:r>
          </a:p>
          <a:p>
            <a:pPr marL="457200" indent="-457200">
              <a:spcBef>
                <a:spcPts val="1000"/>
              </a:spcBef>
              <a:buClr>
                <a:schemeClr val="accent1"/>
              </a:buClr>
              <a:buSzPct val="80000"/>
              <a:buFont typeface="Wingdings 3" charset="2"/>
              <a:buChar char=""/>
              <a:defRPr/>
            </a:pPr>
            <a:r>
              <a:rPr lang="en-US" sz="2400" dirty="0">
                <a:solidFill>
                  <a:schemeClr val="tx1">
                    <a:lumMod val="75000"/>
                    <a:lumOff val="25000"/>
                  </a:schemeClr>
                </a:solidFill>
              </a:rPr>
              <a:t>2. Involve the appropriate individuals</a:t>
            </a:r>
          </a:p>
          <a:p>
            <a:pPr marL="457200" indent="-457200">
              <a:spcBef>
                <a:spcPts val="1000"/>
              </a:spcBef>
              <a:buClr>
                <a:schemeClr val="accent1"/>
              </a:buClr>
              <a:buSzPct val="80000"/>
              <a:buFont typeface="Wingdings 3" charset="2"/>
              <a:buChar char=""/>
              <a:defRPr/>
            </a:pPr>
            <a:r>
              <a:rPr lang="en-US" sz="2400" dirty="0">
                <a:solidFill>
                  <a:schemeClr val="tx1">
                    <a:lumMod val="75000"/>
                    <a:lumOff val="25000"/>
                  </a:schemeClr>
                </a:solidFill>
              </a:rPr>
              <a:t>3. Start with historical data and adjust for known and expected changes</a:t>
            </a:r>
          </a:p>
          <a:p>
            <a:pPr marL="457200" indent="-457200">
              <a:spcBef>
                <a:spcPts val="1000"/>
              </a:spcBef>
              <a:buClr>
                <a:schemeClr val="accent1"/>
              </a:buClr>
              <a:buSzPct val="80000"/>
              <a:buFont typeface="Wingdings 3" charset="2"/>
              <a:buChar char=""/>
              <a:defRPr/>
            </a:pPr>
            <a:r>
              <a:rPr lang="en-US" sz="2400" dirty="0">
                <a:solidFill>
                  <a:schemeClr val="tx1">
                    <a:lumMod val="75000"/>
                    <a:lumOff val="25000"/>
                  </a:schemeClr>
                </a:solidFill>
              </a:rPr>
              <a:t>4. Be reasonable in the expenses your business can incur </a:t>
            </a:r>
          </a:p>
          <a:p>
            <a:pPr marL="457200" indent="-457200">
              <a:spcBef>
                <a:spcPts val="1000"/>
              </a:spcBef>
              <a:buClr>
                <a:schemeClr val="accent1"/>
              </a:buClr>
              <a:buSzPct val="80000"/>
              <a:buFont typeface="Wingdings 3" charset="2"/>
              <a:buChar char=""/>
              <a:defRPr/>
            </a:pPr>
            <a:r>
              <a:rPr lang="en-US" sz="2400" dirty="0">
                <a:solidFill>
                  <a:schemeClr val="tx1">
                    <a:lumMod val="75000"/>
                    <a:lumOff val="25000"/>
                  </a:schemeClr>
                </a:solidFill>
              </a:rPr>
              <a:t>5. Make sure all cost drivers are recognized </a:t>
            </a:r>
          </a:p>
        </p:txBody>
      </p:sp>
      <p:sp>
        <p:nvSpPr>
          <p:cNvPr id="3" name="Footer Placeholder 2">
            <a:extLst>
              <a:ext uri="{FF2B5EF4-FFF2-40B4-BE49-F238E27FC236}">
                <a16:creationId xmlns:a16="http://schemas.microsoft.com/office/drawing/2014/main" id="{4BB15401-744D-3D33-AA40-277C905773B1}"/>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4908939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8AED52-CEEC-22AA-1F7C-CC3568893A7D}"/>
              </a:ext>
            </a:extLst>
          </p:cNvPr>
          <p:cNvPicPr>
            <a:picLocks noChangeAspect="1"/>
          </p:cNvPicPr>
          <p:nvPr/>
        </p:nvPicPr>
        <p:blipFill>
          <a:blip r:embed="rId2"/>
          <a:stretch>
            <a:fillRect/>
          </a:stretch>
        </p:blipFill>
        <p:spPr>
          <a:xfrm>
            <a:off x="2594918" y="404390"/>
            <a:ext cx="6171147" cy="6049219"/>
          </a:xfrm>
          <a:prstGeom prst="rect">
            <a:avLst/>
          </a:prstGeom>
        </p:spPr>
      </p:pic>
      <p:sp>
        <p:nvSpPr>
          <p:cNvPr id="2" name="Footer Placeholder 1">
            <a:extLst>
              <a:ext uri="{FF2B5EF4-FFF2-40B4-BE49-F238E27FC236}">
                <a16:creationId xmlns:a16="http://schemas.microsoft.com/office/drawing/2014/main" id="{B838A1F9-BEAA-B11F-0BBE-B392A48C16BC}"/>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41637884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9A2B8F-E562-6097-47FA-9852343B69EF}"/>
              </a:ext>
            </a:extLst>
          </p:cNvPr>
          <p:cNvSpPr>
            <a:spLocks noGrp="1"/>
          </p:cNvSpPr>
          <p:nvPr>
            <p:ph type="ftr" sz="quarter" idx="11"/>
          </p:nvPr>
        </p:nvSpPr>
        <p:spPr/>
        <p:txBody>
          <a:bodyPr/>
          <a:lstStyle/>
          <a:p>
            <a:r>
              <a:rPr lang="en-US"/>
              <a:t>Copyright O|Miga, Inc 2024</a:t>
            </a:r>
            <a:endParaRPr lang="en-US" dirty="0"/>
          </a:p>
        </p:txBody>
      </p:sp>
      <p:pic>
        <p:nvPicPr>
          <p:cNvPr id="3" name="Picture 2">
            <a:extLst>
              <a:ext uri="{FF2B5EF4-FFF2-40B4-BE49-F238E27FC236}">
                <a16:creationId xmlns:a16="http://schemas.microsoft.com/office/drawing/2014/main" id="{8C383DB2-0BF9-13C8-201E-0E9F5F326CC7}"/>
              </a:ext>
            </a:extLst>
          </p:cNvPr>
          <p:cNvPicPr>
            <a:picLocks noChangeAspect="1"/>
          </p:cNvPicPr>
          <p:nvPr/>
        </p:nvPicPr>
        <p:blipFill>
          <a:blip r:embed="rId2"/>
          <a:stretch>
            <a:fillRect/>
          </a:stretch>
        </p:blipFill>
        <p:spPr>
          <a:xfrm>
            <a:off x="2705592" y="1245039"/>
            <a:ext cx="5650468" cy="4098212"/>
          </a:xfrm>
          <a:prstGeom prst="rect">
            <a:avLst/>
          </a:prstGeom>
        </p:spPr>
      </p:pic>
    </p:spTree>
    <p:extLst>
      <p:ext uri="{BB962C8B-B14F-4D97-AF65-F5344CB8AC3E}">
        <p14:creationId xmlns:p14="http://schemas.microsoft.com/office/powerpoint/2010/main" val="27286808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9" name="Rectangle 18">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Shape 22">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1"/>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5" name="Straight Connector 24">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29" name="Isosceles Triangle 28">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FE9D327-DB98-444E-B73A-0F526B5D074F}"/>
              </a:ext>
            </a:extLst>
          </p:cNvPr>
          <p:cNvSpPr>
            <a:spLocks noGrp="1"/>
          </p:cNvSpPr>
          <p:nvPr>
            <p:ph type="title"/>
          </p:nvPr>
        </p:nvSpPr>
        <p:spPr>
          <a:xfrm>
            <a:off x="829734" y="854529"/>
            <a:ext cx="5799665" cy="5148943"/>
          </a:xfrm>
        </p:spPr>
        <p:txBody>
          <a:bodyPr vert="horz" lIns="91440" tIns="45720" rIns="91440" bIns="45720" rtlCol="0" anchor="ctr">
            <a:normAutofit/>
          </a:bodyPr>
          <a:lstStyle/>
          <a:p>
            <a:pPr algn="r"/>
            <a:r>
              <a:rPr lang="en-US" sz="6000"/>
              <a:t>Ratios</a:t>
            </a:r>
          </a:p>
        </p:txBody>
      </p:sp>
      <p:sp>
        <p:nvSpPr>
          <p:cNvPr id="3" name="Footer Placeholder 2">
            <a:extLst>
              <a:ext uri="{FF2B5EF4-FFF2-40B4-BE49-F238E27FC236}">
                <a16:creationId xmlns:a16="http://schemas.microsoft.com/office/drawing/2014/main" id="{E2377930-17A8-34F3-0A4B-34B82AA7E861}"/>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8302853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EF76-280C-4763-A4AE-D6E8A5D460F2}"/>
              </a:ext>
            </a:extLst>
          </p:cNvPr>
          <p:cNvSpPr>
            <a:spLocks noGrp="1"/>
          </p:cNvSpPr>
          <p:nvPr>
            <p:ph type="title"/>
          </p:nvPr>
        </p:nvSpPr>
        <p:spPr>
          <a:xfrm>
            <a:off x="1043950" y="1179151"/>
            <a:ext cx="3300646" cy="4463889"/>
          </a:xfrm>
        </p:spPr>
        <p:txBody>
          <a:bodyPr vert="horz" lIns="91440" tIns="45720" rIns="91440" bIns="45720" rtlCol="0" anchor="ctr">
            <a:normAutofit/>
          </a:bodyPr>
          <a:lstStyle/>
          <a:p>
            <a:r>
              <a:rPr lang="en-US"/>
              <a:t>Ratios</a:t>
            </a:r>
            <a:br>
              <a:rPr lang="en-US"/>
            </a:br>
            <a:endParaRPr lang="en-US"/>
          </a:p>
        </p:txBody>
      </p:sp>
      <p:sp>
        <p:nvSpPr>
          <p:cNvPr id="4" name="TextBox 3">
            <a:extLst>
              <a:ext uri="{FF2B5EF4-FFF2-40B4-BE49-F238E27FC236}">
                <a16:creationId xmlns:a16="http://schemas.microsoft.com/office/drawing/2014/main" id="{67FE289C-ACFB-4180-8B16-1B411ED581BB}"/>
              </a:ext>
            </a:extLst>
          </p:cNvPr>
          <p:cNvSpPr txBox="1"/>
          <p:nvPr/>
        </p:nvSpPr>
        <p:spPr>
          <a:xfrm>
            <a:off x="3253635" y="1179151"/>
            <a:ext cx="6341016" cy="4603900"/>
          </a:xfrm>
          <a:prstGeom prst="rect">
            <a:avLst/>
          </a:prstGeom>
        </p:spPr>
        <p:txBody>
          <a:bodyPr vert="horz" lIns="91440" tIns="45720" rIns="91440" bIns="45720" rtlCol="0" anchor="ctr">
            <a:normAutofit/>
          </a:bodyPr>
          <a:lstStyle/>
          <a:p>
            <a:pPr marL="285750" indent="-285750" fontAlgn="base">
              <a:lnSpc>
                <a:spcPct val="90000"/>
              </a:lnSpc>
              <a:spcBef>
                <a:spcPts val="1000"/>
              </a:spcBef>
              <a:buClr>
                <a:schemeClr val="accent1"/>
              </a:buClr>
              <a:buSzPct val="80000"/>
              <a:buFont typeface="Wingdings 3" charset="2"/>
              <a:buChar char=""/>
            </a:pPr>
            <a:r>
              <a:rPr lang="en-US" sz="1500" b="0" i="0" dirty="0">
                <a:solidFill>
                  <a:schemeClr val="tx1">
                    <a:lumMod val="75000"/>
                    <a:lumOff val="25000"/>
                  </a:schemeClr>
                </a:solidFill>
                <a:effectLst/>
              </a:rPr>
              <a:t>A wealth of information that can be obtained through ratios. </a:t>
            </a:r>
          </a:p>
          <a:p>
            <a:pPr marL="285750" indent="-285750" fontAlgn="base">
              <a:lnSpc>
                <a:spcPct val="90000"/>
              </a:lnSpc>
              <a:spcBef>
                <a:spcPts val="1000"/>
              </a:spcBef>
              <a:buClr>
                <a:schemeClr val="accent1"/>
              </a:buClr>
              <a:buSzPct val="80000"/>
              <a:buFont typeface="Wingdings 3" charset="2"/>
              <a:buChar char=""/>
            </a:pPr>
            <a:r>
              <a:rPr lang="en-US" sz="1500" b="0" i="0" dirty="0">
                <a:solidFill>
                  <a:schemeClr val="tx1">
                    <a:lumMod val="75000"/>
                    <a:lumOff val="25000"/>
                  </a:schemeClr>
                </a:solidFill>
                <a:effectLst/>
              </a:rPr>
              <a:t>Ratios can reveal key information about an organization’s performance and financial wellness </a:t>
            </a:r>
          </a:p>
          <a:p>
            <a:pPr marL="742950" lvl="1" indent="-285750" fontAlgn="base">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	</a:t>
            </a:r>
            <a:r>
              <a:rPr lang="en-US" sz="1500" b="0" i="0" dirty="0">
                <a:solidFill>
                  <a:schemeClr val="tx1">
                    <a:lumMod val="75000"/>
                    <a:lumOff val="25000"/>
                  </a:schemeClr>
                </a:solidFill>
                <a:effectLst/>
              </a:rPr>
              <a:t>to senior management</a:t>
            </a:r>
          </a:p>
          <a:p>
            <a:pPr marL="742950" lvl="1" indent="-285750" fontAlgn="base">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	</a:t>
            </a:r>
            <a:r>
              <a:rPr lang="en-US" sz="1500" b="0" i="0" dirty="0">
                <a:solidFill>
                  <a:schemeClr val="tx1">
                    <a:lumMod val="75000"/>
                    <a:lumOff val="25000"/>
                  </a:schemeClr>
                </a:solidFill>
                <a:effectLst/>
              </a:rPr>
              <a:t>the board of directors, </a:t>
            </a:r>
          </a:p>
          <a:p>
            <a:pPr marL="742950" lvl="1" indent="-285750" fontAlgn="base">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	</a:t>
            </a:r>
            <a:r>
              <a:rPr lang="en-US" sz="1500" b="0" i="0" dirty="0">
                <a:solidFill>
                  <a:schemeClr val="tx1">
                    <a:lumMod val="75000"/>
                    <a:lumOff val="25000"/>
                  </a:schemeClr>
                </a:solidFill>
                <a:effectLst/>
              </a:rPr>
              <a:t>donors, grantors, </a:t>
            </a:r>
          </a:p>
          <a:p>
            <a:pPr marL="742950" lvl="1" indent="-285750" fontAlgn="base">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	</a:t>
            </a:r>
            <a:r>
              <a:rPr lang="en-US" sz="1500" b="0" i="0" dirty="0">
                <a:solidFill>
                  <a:schemeClr val="tx1">
                    <a:lumMod val="75000"/>
                    <a:lumOff val="25000"/>
                  </a:schemeClr>
                </a:solidFill>
                <a:effectLst/>
              </a:rPr>
              <a:t>the general public.</a:t>
            </a:r>
          </a:p>
          <a:p>
            <a:pPr marL="285750" indent="-285750" fontAlgn="base">
              <a:lnSpc>
                <a:spcPct val="90000"/>
              </a:lnSpc>
              <a:spcBef>
                <a:spcPts val="1000"/>
              </a:spcBef>
              <a:buClr>
                <a:schemeClr val="accent1"/>
              </a:buClr>
              <a:buSzPct val="80000"/>
              <a:buFont typeface="Wingdings 3" charset="2"/>
              <a:buChar char=""/>
            </a:pPr>
            <a:r>
              <a:rPr lang="en-US" sz="1500" b="0" i="0" dirty="0">
                <a:solidFill>
                  <a:schemeClr val="tx1">
                    <a:lumMod val="75000"/>
                    <a:lumOff val="25000"/>
                  </a:schemeClr>
                </a:solidFill>
                <a:effectLst/>
              </a:rPr>
              <a:t>Ratios can vary significantly between nonprofit organizations based on their sector, revenue streams, timing of expenses, and overall financial health, when taken in context, the use of ratios can be a valuable tool when comparing:</a:t>
            </a:r>
          </a:p>
          <a:p>
            <a:pPr marL="742950" lvl="1" indent="-285750" fontAlgn="base">
              <a:lnSpc>
                <a:spcPct val="90000"/>
              </a:lnSpc>
              <a:spcBef>
                <a:spcPts val="1000"/>
              </a:spcBef>
              <a:buClr>
                <a:schemeClr val="accent1"/>
              </a:buClr>
              <a:buSzPct val="80000"/>
              <a:buFont typeface="Wingdings 3" charset="2"/>
              <a:buChar char=""/>
            </a:pPr>
            <a:r>
              <a:rPr lang="en-US" sz="1500" b="0" i="0" dirty="0">
                <a:solidFill>
                  <a:schemeClr val="tx1">
                    <a:lumMod val="75000"/>
                    <a:lumOff val="25000"/>
                  </a:schemeClr>
                </a:solidFill>
                <a:effectLst/>
              </a:rPr>
              <a:t>Organizations of similar size and age, that are located in the same area or similar locales, and that have similar missions or programs.</a:t>
            </a:r>
          </a:p>
          <a:p>
            <a:pPr marL="742950" lvl="1" indent="-285750" fontAlgn="base">
              <a:lnSpc>
                <a:spcPct val="90000"/>
              </a:lnSpc>
              <a:spcBef>
                <a:spcPts val="1000"/>
              </a:spcBef>
              <a:buClr>
                <a:schemeClr val="accent1"/>
              </a:buClr>
              <a:buSzPct val="80000"/>
              <a:buFont typeface="Wingdings 3" charset="2"/>
              <a:buChar char=""/>
            </a:pPr>
            <a:r>
              <a:rPr lang="en-US" sz="1500" b="0" i="0" dirty="0">
                <a:solidFill>
                  <a:schemeClr val="tx1">
                    <a:lumMod val="75000"/>
                    <a:lumOff val="25000"/>
                  </a:schemeClr>
                </a:solidFill>
                <a:effectLst/>
              </a:rPr>
              <a:t>When tracking an individual nonprofit’s progress over time.</a:t>
            </a:r>
          </a:p>
        </p:txBody>
      </p:sp>
      <p:sp>
        <p:nvSpPr>
          <p:cNvPr id="3" name="Footer Placeholder 2">
            <a:extLst>
              <a:ext uri="{FF2B5EF4-FFF2-40B4-BE49-F238E27FC236}">
                <a16:creationId xmlns:a16="http://schemas.microsoft.com/office/drawing/2014/main" id="{A6E4C248-4D18-2BDD-5A65-FB97F425D4BC}"/>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612974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B533B4B-618D-4DAC-ABCE-0FEBAD84842B}"/>
              </a:ext>
            </a:extLst>
          </p:cNvPr>
          <p:cNvGraphicFramePr>
            <a:graphicFrameLocks noGrp="1"/>
          </p:cNvGraphicFramePr>
          <p:nvPr/>
        </p:nvGraphicFramePr>
        <p:xfrm>
          <a:off x="985389" y="1135009"/>
          <a:ext cx="8318653" cy="4709160"/>
        </p:xfrm>
        <a:graphic>
          <a:graphicData uri="http://schemas.openxmlformats.org/drawingml/2006/table">
            <a:tbl>
              <a:tblPr firstRow="1" bandRow="1">
                <a:tableStyleId>{5C22544A-7EE6-4342-B048-85BDC9FD1C3A}</a:tableStyleId>
              </a:tblPr>
              <a:tblGrid>
                <a:gridCol w="1695439">
                  <a:extLst>
                    <a:ext uri="{9D8B030D-6E8A-4147-A177-3AD203B41FA5}">
                      <a16:colId xmlns:a16="http://schemas.microsoft.com/office/drawing/2014/main" val="3473180676"/>
                    </a:ext>
                  </a:extLst>
                </a:gridCol>
                <a:gridCol w="2207738">
                  <a:extLst>
                    <a:ext uri="{9D8B030D-6E8A-4147-A177-3AD203B41FA5}">
                      <a16:colId xmlns:a16="http://schemas.microsoft.com/office/drawing/2014/main" val="2357151704"/>
                    </a:ext>
                  </a:extLst>
                </a:gridCol>
                <a:gridCol w="2207738">
                  <a:extLst>
                    <a:ext uri="{9D8B030D-6E8A-4147-A177-3AD203B41FA5}">
                      <a16:colId xmlns:a16="http://schemas.microsoft.com/office/drawing/2014/main" val="4079170869"/>
                    </a:ext>
                  </a:extLst>
                </a:gridCol>
                <a:gridCol w="2207738">
                  <a:extLst>
                    <a:ext uri="{9D8B030D-6E8A-4147-A177-3AD203B41FA5}">
                      <a16:colId xmlns:a16="http://schemas.microsoft.com/office/drawing/2014/main" val="2523928700"/>
                    </a:ext>
                  </a:extLst>
                </a:gridCol>
              </a:tblGrid>
              <a:tr h="370840">
                <a:tc>
                  <a:txBody>
                    <a:bodyPr/>
                    <a:lstStyle/>
                    <a:p>
                      <a:pPr fontAlgn="base"/>
                      <a:r>
                        <a:rPr lang="en-US" b="1" dirty="0">
                          <a:solidFill>
                            <a:srgbClr val="000000"/>
                          </a:solidFill>
                          <a:effectLst/>
                          <a:latin typeface="inherit"/>
                        </a:rPr>
                        <a:t>Ratio</a:t>
                      </a:r>
                      <a:endParaRPr lang="en-US" dirty="0">
                        <a:effectLst/>
                        <a:latin typeface="inherit"/>
                      </a:endParaRPr>
                    </a:p>
                  </a:txBody>
                  <a:tcPr marL="114300" marR="114300" marT="85725" marB="85725" anchor="ctr"/>
                </a:tc>
                <a:tc>
                  <a:txBody>
                    <a:bodyPr/>
                    <a:lstStyle/>
                    <a:p>
                      <a:pPr fontAlgn="base"/>
                      <a:r>
                        <a:rPr lang="en-US" b="1">
                          <a:solidFill>
                            <a:srgbClr val="000000"/>
                          </a:solidFill>
                          <a:effectLst/>
                          <a:latin typeface="inherit"/>
                        </a:rPr>
                        <a:t>Measures</a:t>
                      </a:r>
                      <a:endParaRPr lang="en-US">
                        <a:effectLst/>
                        <a:latin typeface="inherit"/>
                      </a:endParaRPr>
                    </a:p>
                  </a:txBody>
                  <a:tcPr marL="114300" marR="114300" marT="85725" marB="85725" anchor="ctr"/>
                </a:tc>
                <a:tc>
                  <a:txBody>
                    <a:bodyPr/>
                    <a:lstStyle/>
                    <a:p>
                      <a:pPr fontAlgn="base"/>
                      <a:r>
                        <a:rPr lang="en-US" b="1">
                          <a:solidFill>
                            <a:srgbClr val="000000"/>
                          </a:solidFill>
                          <a:effectLst/>
                          <a:latin typeface="inherit"/>
                        </a:rPr>
                        <a:t>Calculation</a:t>
                      </a:r>
                      <a:endParaRPr lang="en-US">
                        <a:effectLst/>
                        <a:latin typeface="inherit"/>
                      </a:endParaRPr>
                    </a:p>
                  </a:txBody>
                  <a:tcPr marL="114300" marR="114300" marT="85725" marB="85725" anchor="ctr"/>
                </a:tc>
                <a:tc>
                  <a:txBody>
                    <a:bodyPr/>
                    <a:lstStyle/>
                    <a:p>
                      <a:pPr fontAlgn="base"/>
                      <a:r>
                        <a:rPr lang="en-US" b="1">
                          <a:solidFill>
                            <a:srgbClr val="000000"/>
                          </a:solidFill>
                          <a:effectLst/>
                          <a:latin typeface="inherit"/>
                        </a:rPr>
                        <a:t>Suggested</a:t>
                      </a:r>
                      <a:br>
                        <a:rPr lang="en-US" b="1">
                          <a:solidFill>
                            <a:srgbClr val="000000"/>
                          </a:solidFill>
                          <a:effectLst/>
                          <a:latin typeface="inherit"/>
                        </a:rPr>
                      </a:br>
                      <a:r>
                        <a:rPr lang="en-US" b="1">
                          <a:solidFill>
                            <a:srgbClr val="000000"/>
                          </a:solidFill>
                          <a:effectLst/>
                          <a:latin typeface="inherit"/>
                        </a:rPr>
                        <a:t>Minimum</a:t>
                      </a:r>
                      <a:endParaRPr lang="en-US">
                        <a:effectLst/>
                        <a:latin typeface="inherit"/>
                      </a:endParaRPr>
                    </a:p>
                  </a:txBody>
                  <a:tcPr marL="114300" marR="114300" marT="85725" marB="85725" anchor="ctr"/>
                </a:tc>
                <a:extLst>
                  <a:ext uri="{0D108BD9-81ED-4DB2-BD59-A6C34878D82A}">
                    <a16:rowId xmlns:a16="http://schemas.microsoft.com/office/drawing/2014/main" val="1173207356"/>
                  </a:ext>
                </a:extLst>
              </a:tr>
              <a:tr h="370840">
                <a:tc>
                  <a:txBody>
                    <a:bodyPr/>
                    <a:lstStyle/>
                    <a:p>
                      <a:pPr fontAlgn="base"/>
                      <a:r>
                        <a:rPr lang="en-US" sz="1200" b="1">
                          <a:solidFill>
                            <a:srgbClr val="000000"/>
                          </a:solidFill>
                          <a:effectLst/>
                          <a:latin typeface="inherit"/>
                        </a:rPr>
                        <a:t>Current</a:t>
                      </a:r>
                      <a:br>
                        <a:rPr lang="en-US" sz="1200" b="1">
                          <a:solidFill>
                            <a:srgbClr val="000000"/>
                          </a:solidFill>
                          <a:effectLst/>
                          <a:latin typeface="inherit"/>
                        </a:rPr>
                      </a:br>
                      <a:r>
                        <a:rPr lang="en-US" sz="1200" b="1">
                          <a:solidFill>
                            <a:srgbClr val="000000"/>
                          </a:solidFill>
                          <a:effectLst/>
                          <a:latin typeface="inherit"/>
                        </a:rPr>
                        <a:t>Ratio</a:t>
                      </a:r>
                      <a:endParaRPr lang="en-US" sz="1200">
                        <a:effectLst/>
                        <a:latin typeface="inherit"/>
                      </a:endParaRPr>
                    </a:p>
                  </a:txBody>
                  <a:tcPr marL="114300" marR="114300" marT="85725" marB="85725" anchor="ctr"/>
                </a:tc>
                <a:tc>
                  <a:txBody>
                    <a:bodyPr/>
                    <a:lstStyle/>
                    <a:p>
                      <a:pPr fontAlgn="base"/>
                      <a:r>
                        <a:rPr lang="en-US" sz="1200">
                          <a:effectLst/>
                          <a:latin typeface="inherit"/>
                        </a:rPr>
                        <a:t>Organizational financial health and vitality based on an ability to pay short-term financial obligations with available assets.</a:t>
                      </a:r>
                    </a:p>
                  </a:txBody>
                  <a:tcPr marL="114300" marR="114300" marT="85725" marB="85725" anchor="ctr"/>
                </a:tc>
                <a:tc>
                  <a:txBody>
                    <a:bodyPr/>
                    <a:lstStyle/>
                    <a:p>
                      <a:pPr fontAlgn="base"/>
                      <a:r>
                        <a:rPr lang="en-US" sz="1200">
                          <a:effectLst/>
                          <a:latin typeface="inherit"/>
                        </a:rPr>
                        <a:t>Current assets divided by current liabilities</a:t>
                      </a:r>
                    </a:p>
                  </a:txBody>
                  <a:tcPr marL="114300" marR="114300" marT="85725" marB="85725" anchor="ctr"/>
                </a:tc>
                <a:tc>
                  <a:txBody>
                    <a:bodyPr/>
                    <a:lstStyle/>
                    <a:p>
                      <a:pPr fontAlgn="base"/>
                      <a:r>
                        <a:rPr lang="en-US" sz="1200">
                          <a:effectLst/>
                          <a:latin typeface="inherit"/>
                        </a:rPr>
                        <a:t>1.0    – 2.0</a:t>
                      </a:r>
                      <a:br>
                        <a:rPr lang="en-US" sz="1200">
                          <a:effectLst/>
                          <a:latin typeface="inherit"/>
                        </a:rPr>
                      </a:br>
                      <a:r>
                        <a:rPr lang="en-US" sz="1200">
                          <a:effectLst/>
                          <a:latin typeface="inherit"/>
                        </a:rPr>
                        <a:t>(to maintain a level of safety)</a:t>
                      </a:r>
                    </a:p>
                  </a:txBody>
                  <a:tcPr marL="114300" marR="114300" marT="85725" marB="85725" anchor="ctr"/>
                </a:tc>
                <a:extLst>
                  <a:ext uri="{0D108BD9-81ED-4DB2-BD59-A6C34878D82A}">
                    <a16:rowId xmlns:a16="http://schemas.microsoft.com/office/drawing/2014/main" val="2758781682"/>
                  </a:ext>
                </a:extLst>
              </a:tr>
              <a:tr h="370840">
                <a:tc>
                  <a:txBody>
                    <a:bodyPr/>
                    <a:lstStyle/>
                    <a:p>
                      <a:pPr fontAlgn="base"/>
                      <a:r>
                        <a:rPr lang="en-US" sz="1200" b="1">
                          <a:solidFill>
                            <a:srgbClr val="000000"/>
                          </a:solidFill>
                          <a:effectLst/>
                          <a:latin typeface="inherit"/>
                        </a:rPr>
                        <a:t>Quick</a:t>
                      </a:r>
                      <a:br>
                        <a:rPr lang="en-US" sz="1200" b="1">
                          <a:solidFill>
                            <a:srgbClr val="000000"/>
                          </a:solidFill>
                          <a:effectLst/>
                          <a:latin typeface="inherit"/>
                        </a:rPr>
                      </a:br>
                      <a:r>
                        <a:rPr lang="en-US" sz="1200" b="1">
                          <a:solidFill>
                            <a:srgbClr val="000000"/>
                          </a:solidFill>
                          <a:effectLst/>
                          <a:latin typeface="inherit"/>
                        </a:rPr>
                        <a:t>Ratio</a:t>
                      </a:r>
                      <a:endParaRPr lang="en-US" sz="1200">
                        <a:effectLst/>
                        <a:latin typeface="inherit"/>
                      </a:endParaRPr>
                    </a:p>
                  </a:txBody>
                  <a:tcPr marL="114300" marR="114300" marT="85725" marB="85725" anchor="ctr"/>
                </a:tc>
                <a:tc>
                  <a:txBody>
                    <a:bodyPr/>
                    <a:lstStyle/>
                    <a:p>
                      <a:pPr fontAlgn="base"/>
                      <a:r>
                        <a:rPr lang="en-US" sz="1200" dirty="0">
                          <a:effectLst/>
                          <a:latin typeface="inherit"/>
                        </a:rPr>
                        <a:t>How well an organization can meet its short-term financial obligations. This ratio is often used by banks and other creditors in making lending decisions.</a:t>
                      </a:r>
                    </a:p>
                  </a:txBody>
                  <a:tcPr marL="114300" marR="114300" marT="85725" marB="85725" anchor="ctr"/>
                </a:tc>
                <a:tc>
                  <a:txBody>
                    <a:bodyPr/>
                    <a:lstStyle/>
                    <a:p>
                      <a:pPr fontAlgn="base"/>
                      <a:r>
                        <a:rPr lang="en-US" sz="1200">
                          <a:effectLst/>
                          <a:latin typeface="inherit"/>
                        </a:rPr>
                        <a:t>Current assets excluding any inventory and prepaid expenses divided by current liabilities</a:t>
                      </a:r>
                    </a:p>
                  </a:txBody>
                  <a:tcPr marL="114300" marR="114300" marT="85725" marB="85725" anchor="ctr"/>
                </a:tc>
                <a:tc>
                  <a:txBody>
                    <a:bodyPr/>
                    <a:lstStyle/>
                    <a:p>
                      <a:pPr fontAlgn="base"/>
                      <a:r>
                        <a:rPr lang="en-US" sz="1200">
                          <a:effectLst/>
                          <a:latin typeface="inherit"/>
                        </a:rPr>
                        <a:t>1.0</a:t>
                      </a:r>
                    </a:p>
                  </a:txBody>
                  <a:tcPr marL="114300" marR="114300" marT="85725" marB="85725" anchor="ctr"/>
                </a:tc>
                <a:extLst>
                  <a:ext uri="{0D108BD9-81ED-4DB2-BD59-A6C34878D82A}">
                    <a16:rowId xmlns:a16="http://schemas.microsoft.com/office/drawing/2014/main" val="1786246335"/>
                  </a:ext>
                </a:extLst>
              </a:tr>
              <a:tr h="370840">
                <a:tc>
                  <a:txBody>
                    <a:bodyPr/>
                    <a:lstStyle/>
                    <a:p>
                      <a:pPr fontAlgn="base"/>
                      <a:r>
                        <a:rPr lang="en-US" sz="1200" b="1">
                          <a:solidFill>
                            <a:srgbClr val="000000"/>
                          </a:solidFill>
                          <a:effectLst/>
                          <a:latin typeface="inherit"/>
                        </a:rPr>
                        <a:t>Operating Reserve</a:t>
                      </a:r>
                      <a:endParaRPr lang="en-US" sz="1200">
                        <a:effectLst/>
                        <a:latin typeface="inherit"/>
                      </a:endParaRPr>
                    </a:p>
                  </a:txBody>
                  <a:tcPr marL="114300" marR="114300" marT="85725" marB="85725" anchor="ctr"/>
                </a:tc>
                <a:tc>
                  <a:txBody>
                    <a:bodyPr/>
                    <a:lstStyle/>
                    <a:p>
                      <a:pPr fontAlgn="base"/>
                      <a:r>
                        <a:rPr lang="en-US" sz="1200" dirty="0">
                          <a:effectLst/>
                          <a:latin typeface="inherit"/>
                        </a:rPr>
                        <a:t>Whether there are sufficient resources to support an organization and maintain its current operations and programming without having to borrow capital, assuming no additional revenue is generated.</a:t>
                      </a:r>
                    </a:p>
                  </a:txBody>
                  <a:tcPr marL="114300" marR="114300" marT="85725" marB="85725" anchor="ctr"/>
                </a:tc>
                <a:tc>
                  <a:txBody>
                    <a:bodyPr/>
                    <a:lstStyle/>
                    <a:p>
                      <a:pPr fontAlgn="base"/>
                      <a:r>
                        <a:rPr lang="en-US" sz="1200">
                          <a:effectLst/>
                          <a:latin typeface="inherit"/>
                        </a:rPr>
                        <a:t>Operating reserves or expendable net assets divided by annual expenses</a:t>
                      </a:r>
                    </a:p>
                  </a:txBody>
                  <a:tcPr marL="114300" marR="114300" marT="85725" marB="85725" anchor="ctr"/>
                </a:tc>
                <a:tc>
                  <a:txBody>
                    <a:bodyPr/>
                    <a:lstStyle/>
                    <a:p>
                      <a:pPr fontAlgn="base"/>
                      <a:r>
                        <a:rPr lang="en-US" sz="1200">
                          <a:effectLst/>
                          <a:latin typeface="inherit"/>
                        </a:rPr>
                        <a:t>25%</a:t>
                      </a:r>
                    </a:p>
                  </a:txBody>
                  <a:tcPr marL="114300" marR="114300" marT="85725" marB="85725" anchor="ctr"/>
                </a:tc>
                <a:extLst>
                  <a:ext uri="{0D108BD9-81ED-4DB2-BD59-A6C34878D82A}">
                    <a16:rowId xmlns:a16="http://schemas.microsoft.com/office/drawing/2014/main" val="3969590284"/>
                  </a:ext>
                </a:extLst>
              </a:tr>
            </a:tbl>
          </a:graphicData>
        </a:graphic>
      </p:graphicFrame>
      <p:sp>
        <p:nvSpPr>
          <p:cNvPr id="2" name="Footer Placeholder 1">
            <a:extLst>
              <a:ext uri="{FF2B5EF4-FFF2-40B4-BE49-F238E27FC236}">
                <a16:creationId xmlns:a16="http://schemas.microsoft.com/office/drawing/2014/main" id="{B770316A-4A51-E69D-BB41-8416EDAAC175}"/>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1127295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CC19F8B1-F18A-4737-9586-F13901373111}"/>
              </a:ext>
            </a:extLst>
          </p:cNvPr>
          <p:cNvGraphicFramePr>
            <a:graphicFrameLocks noGrp="1"/>
          </p:cNvGraphicFramePr>
          <p:nvPr/>
        </p:nvGraphicFramePr>
        <p:xfrm>
          <a:off x="644374" y="1238016"/>
          <a:ext cx="8676520" cy="3802803"/>
        </p:xfrm>
        <a:graphic>
          <a:graphicData uri="http://schemas.openxmlformats.org/drawingml/2006/table">
            <a:tbl>
              <a:tblPr firstRow="1" bandRow="1">
                <a:tableStyleId>{5C22544A-7EE6-4342-B048-85BDC9FD1C3A}</a:tableStyleId>
              </a:tblPr>
              <a:tblGrid>
                <a:gridCol w="2169130">
                  <a:extLst>
                    <a:ext uri="{9D8B030D-6E8A-4147-A177-3AD203B41FA5}">
                      <a16:colId xmlns:a16="http://schemas.microsoft.com/office/drawing/2014/main" val="1393018037"/>
                    </a:ext>
                  </a:extLst>
                </a:gridCol>
                <a:gridCol w="2169130">
                  <a:extLst>
                    <a:ext uri="{9D8B030D-6E8A-4147-A177-3AD203B41FA5}">
                      <a16:colId xmlns:a16="http://schemas.microsoft.com/office/drawing/2014/main" val="4083996221"/>
                    </a:ext>
                  </a:extLst>
                </a:gridCol>
                <a:gridCol w="2169130">
                  <a:extLst>
                    <a:ext uri="{9D8B030D-6E8A-4147-A177-3AD203B41FA5}">
                      <a16:colId xmlns:a16="http://schemas.microsoft.com/office/drawing/2014/main" val="3795495405"/>
                    </a:ext>
                  </a:extLst>
                </a:gridCol>
                <a:gridCol w="2169130">
                  <a:extLst>
                    <a:ext uri="{9D8B030D-6E8A-4147-A177-3AD203B41FA5}">
                      <a16:colId xmlns:a16="http://schemas.microsoft.com/office/drawing/2014/main" val="422474635"/>
                    </a:ext>
                  </a:extLst>
                </a:gridCol>
              </a:tblGrid>
              <a:tr h="728133">
                <a:tc>
                  <a:txBody>
                    <a:bodyPr/>
                    <a:lstStyle/>
                    <a:p>
                      <a:pPr fontAlgn="base"/>
                      <a:r>
                        <a:rPr lang="en-US" b="1" dirty="0">
                          <a:solidFill>
                            <a:srgbClr val="000000"/>
                          </a:solidFill>
                          <a:effectLst/>
                          <a:latin typeface="inherit"/>
                        </a:rPr>
                        <a:t>Ratio</a:t>
                      </a:r>
                      <a:endParaRPr lang="en-US" dirty="0">
                        <a:effectLst/>
                        <a:latin typeface="inherit"/>
                      </a:endParaRPr>
                    </a:p>
                  </a:txBody>
                  <a:tcPr marL="114300" marR="114300" marT="85725" marB="85725" anchor="ctr"/>
                </a:tc>
                <a:tc>
                  <a:txBody>
                    <a:bodyPr/>
                    <a:lstStyle/>
                    <a:p>
                      <a:pPr fontAlgn="base"/>
                      <a:r>
                        <a:rPr lang="en-US" b="1" dirty="0">
                          <a:solidFill>
                            <a:srgbClr val="000000"/>
                          </a:solidFill>
                          <a:effectLst/>
                          <a:latin typeface="inherit"/>
                        </a:rPr>
                        <a:t>Measures</a:t>
                      </a:r>
                      <a:endParaRPr lang="en-US" dirty="0">
                        <a:effectLst/>
                        <a:latin typeface="inherit"/>
                      </a:endParaRPr>
                    </a:p>
                  </a:txBody>
                  <a:tcPr marL="114300" marR="114300" marT="85725" marB="85725" anchor="ctr"/>
                </a:tc>
                <a:tc>
                  <a:txBody>
                    <a:bodyPr/>
                    <a:lstStyle/>
                    <a:p>
                      <a:pPr fontAlgn="base"/>
                      <a:r>
                        <a:rPr lang="en-US" b="1" dirty="0">
                          <a:solidFill>
                            <a:srgbClr val="000000"/>
                          </a:solidFill>
                          <a:effectLst/>
                          <a:latin typeface="inherit"/>
                        </a:rPr>
                        <a:t>Calculation</a:t>
                      </a:r>
                      <a:endParaRPr lang="en-US" dirty="0">
                        <a:effectLst/>
                        <a:latin typeface="inherit"/>
                      </a:endParaRPr>
                    </a:p>
                  </a:txBody>
                  <a:tcPr marL="114300" marR="114300" marT="85725" marB="85725" anchor="ctr"/>
                </a:tc>
                <a:tc>
                  <a:txBody>
                    <a:bodyPr/>
                    <a:lstStyle/>
                    <a:p>
                      <a:pPr fontAlgn="base"/>
                      <a:r>
                        <a:rPr lang="en-US" b="1" dirty="0">
                          <a:solidFill>
                            <a:srgbClr val="000000"/>
                          </a:solidFill>
                          <a:effectLst/>
                          <a:latin typeface="inherit"/>
                        </a:rPr>
                        <a:t>Suggested</a:t>
                      </a:r>
                      <a:br>
                        <a:rPr lang="en-US" b="1" dirty="0">
                          <a:solidFill>
                            <a:srgbClr val="000000"/>
                          </a:solidFill>
                          <a:effectLst/>
                          <a:latin typeface="inherit"/>
                        </a:rPr>
                      </a:br>
                      <a:r>
                        <a:rPr lang="en-US" b="1" dirty="0">
                          <a:solidFill>
                            <a:srgbClr val="000000"/>
                          </a:solidFill>
                          <a:effectLst/>
                          <a:latin typeface="inherit"/>
                        </a:rPr>
                        <a:t>Minimum</a:t>
                      </a:r>
                      <a:endParaRPr lang="en-US" dirty="0">
                        <a:effectLst/>
                        <a:latin typeface="inherit"/>
                      </a:endParaRPr>
                    </a:p>
                  </a:txBody>
                  <a:tcPr marL="114300" marR="114300" marT="85725" marB="85725" anchor="ctr"/>
                </a:tc>
                <a:extLst>
                  <a:ext uri="{0D108BD9-81ED-4DB2-BD59-A6C34878D82A}">
                    <a16:rowId xmlns:a16="http://schemas.microsoft.com/office/drawing/2014/main" val="2425993368"/>
                  </a:ext>
                </a:extLst>
              </a:tr>
              <a:tr h="370840">
                <a:tc>
                  <a:txBody>
                    <a:bodyPr/>
                    <a:lstStyle/>
                    <a:p>
                      <a:pPr fontAlgn="base"/>
                      <a:r>
                        <a:rPr lang="en-US" sz="1200" b="1" dirty="0">
                          <a:solidFill>
                            <a:srgbClr val="000000"/>
                          </a:solidFill>
                          <a:effectLst/>
                          <a:latin typeface="inherit"/>
                        </a:rPr>
                        <a:t>Operating</a:t>
                      </a:r>
                      <a:br>
                        <a:rPr lang="en-US" sz="1200" b="1" dirty="0">
                          <a:solidFill>
                            <a:srgbClr val="000000"/>
                          </a:solidFill>
                          <a:effectLst/>
                          <a:latin typeface="inherit"/>
                        </a:rPr>
                      </a:br>
                      <a:r>
                        <a:rPr lang="en-US" sz="1200" b="1" dirty="0">
                          <a:solidFill>
                            <a:srgbClr val="000000"/>
                          </a:solidFill>
                          <a:effectLst/>
                          <a:latin typeface="inherit"/>
                        </a:rPr>
                        <a:t>Margin</a:t>
                      </a:r>
                      <a:endParaRPr lang="en-US" sz="1200" dirty="0">
                        <a:effectLst/>
                        <a:latin typeface="inherit"/>
                      </a:endParaRPr>
                    </a:p>
                  </a:txBody>
                  <a:tcPr marL="114300" marR="114300" marT="85725" marB="85725" anchor="ctr"/>
                </a:tc>
                <a:tc>
                  <a:txBody>
                    <a:bodyPr/>
                    <a:lstStyle/>
                    <a:p>
                      <a:pPr fontAlgn="base"/>
                      <a:r>
                        <a:rPr lang="en-US" sz="1200" dirty="0">
                          <a:effectLst/>
                          <a:latin typeface="inherit"/>
                        </a:rPr>
                        <a:t>How effective an organization is at generating a surplus which can be used later if needed. This ratio may be helpful in forecasting.</a:t>
                      </a:r>
                    </a:p>
                  </a:txBody>
                  <a:tcPr marL="114300" marR="114300" marT="85725" marB="85725" anchor="ctr"/>
                </a:tc>
                <a:tc>
                  <a:txBody>
                    <a:bodyPr/>
                    <a:lstStyle/>
                    <a:p>
                      <a:pPr fontAlgn="base"/>
                      <a:r>
                        <a:rPr lang="en-US" sz="1200" dirty="0">
                          <a:effectLst/>
                          <a:latin typeface="inherit"/>
                        </a:rPr>
                        <a:t>Net results of operations (revenues less expenses) divided by operating revenues</a:t>
                      </a:r>
                    </a:p>
                  </a:txBody>
                  <a:tcPr marL="114300" marR="114300" marT="85725" marB="85725" anchor="ctr"/>
                </a:tc>
                <a:tc>
                  <a:txBody>
                    <a:bodyPr/>
                    <a:lstStyle/>
                    <a:p>
                      <a:pPr fontAlgn="base"/>
                      <a:r>
                        <a:rPr lang="en-US" sz="1200" dirty="0">
                          <a:effectLst/>
                          <a:latin typeface="inherit"/>
                        </a:rPr>
                        <a:t>25%</a:t>
                      </a:r>
                    </a:p>
                  </a:txBody>
                  <a:tcPr marL="114300" marR="114300" marT="85725" marB="85725" anchor="ctr"/>
                </a:tc>
                <a:extLst>
                  <a:ext uri="{0D108BD9-81ED-4DB2-BD59-A6C34878D82A}">
                    <a16:rowId xmlns:a16="http://schemas.microsoft.com/office/drawing/2014/main" val="2111892503"/>
                  </a:ext>
                </a:extLst>
              </a:tr>
              <a:tr h="370840">
                <a:tc>
                  <a:txBody>
                    <a:bodyPr/>
                    <a:lstStyle/>
                    <a:p>
                      <a:pPr fontAlgn="base"/>
                      <a:r>
                        <a:rPr lang="en-US" sz="1200" b="1" dirty="0">
                          <a:solidFill>
                            <a:srgbClr val="000000"/>
                          </a:solidFill>
                          <a:effectLst/>
                          <a:latin typeface="inherit"/>
                        </a:rPr>
                        <a:t>Program Efficiency</a:t>
                      </a:r>
                      <a:endParaRPr lang="en-US" sz="1200" dirty="0">
                        <a:effectLst/>
                        <a:latin typeface="inherit"/>
                      </a:endParaRPr>
                    </a:p>
                  </a:txBody>
                  <a:tcPr marL="114300" marR="114300" marT="85725" marB="85725" anchor="ctr"/>
                </a:tc>
                <a:tc>
                  <a:txBody>
                    <a:bodyPr/>
                    <a:lstStyle/>
                    <a:p>
                      <a:pPr fontAlgn="base"/>
                      <a:r>
                        <a:rPr lang="en-US" sz="1200" dirty="0">
                          <a:effectLst/>
                          <a:latin typeface="inherit"/>
                        </a:rPr>
                        <a:t>How effective funds are used for the programs of an organization in fulfilling its mission.</a:t>
                      </a:r>
                    </a:p>
                  </a:txBody>
                  <a:tcPr marL="114300" marR="114300" marT="85725" marB="85725" anchor="ctr"/>
                </a:tc>
                <a:tc>
                  <a:txBody>
                    <a:bodyPr/>
                    <a:lstStyle/>
                    <a:p>
                      <a:pPr fontAlgn="base"/>
                      <a:r>
                        <a:rPr lang="en-US" sz="1200" dirty="0">
                          <a:effectLst/>
                          <a:latin typeface="inherit"/>
                        </a:rPr>
                        <a:t>Program costs excluding any special projects and pass-through costs divided by total expenses</a:t>
                      </a:r>
                    </a:p>
                  </a:txBody>
                  <a:tcPr marL="114300" marR="114300" marT="85725" marB="85725" anchor="ctr"/>
                </a:tc>
                <a:tc>
                  <a:txBody>
                    <a:bodyPr/>
                    <a:lstStyle/>
                    <a:p>
                      <a:pPr fontAlgn="base"/>
                      <a:r>
                        <a:rPr lang="en-US" sz="1200" dirty="0">
                          <a:effectLst/>
                          <a:latin typeface="inherit"/>
                        </a:rPr>
                        <a:t>Varies, however some guidance suggests a minimum of 6.0</a:t>
                      </a:r>
                    </a:p>
                  </a:txBody>
                  <a:tcPr marL="114300" marR="114300" marT="85725" marB="85725" anchor="ctr"/>
                </a:tc>
                <a:extLst>
                  <a:ext uri="{0D108BD9-81ED-4DB2-BD59-A6C34878D82A}">
                    <a16:rowId xmlns:a16="http://schemas.microsoft.com/office/drawing/2014/main" val="3557679081"/>
                  </a:ext>
                </a:extLst>
              </a:tr>
              <a:tr h="370840">
                <a:tc>
                  <a:txBody>
                    <a:bodyPr/>
                    <a:lstStyle/>
                    <a:p>
                      <a:pPr fontAlgn="base"/>
                      <a:r>
                        <a:rPr lang="en-US" sz="1200" b="1" dirty="0">
                          <a:solidFill>
                            <a:srgbClr val="000000"/>
                          </a:solidFill>
                          <a:effectLst/>
                          <a:latin typeface="inherit"/>
                        </a:rPr>
                        <a:t>Fundraising Efficiency</a:t>
                      </a:r>
                      <a:endParaRPr lang="en-US" sz="1200" dirty="0">
                        <a:effectLst/>
                        <a:latin typeface="inherit"/>
                      </a:endParaRPr>
                    </a:p>
                  </a:txBody>
                  <a:tcPr marL="114300" marR="114300" marT="85725" marB="85725" anchor="ctr"/>
                </a:tc>
                <a:tc>
                  <a:txBody>
                    <a:bodyPr/>
                    <a:lstStyle/>
                    <a:p>
                      <a:pPr fontAlgn="base"/>
                      <a:r>
                        <a:rPr lang="en-US" sz="1200" dirty="0">
                          <a:effectLst/>
                          <a:latin typeface="inherit"/>
                        </a:rPr>
                        <a:t>How effective fundraising activities are based on the expenses required to raise contribution and event revenue.</a:t>
                      </a:r>
                    </a:p>
                  </a:txBody>
                  <a:tcPr marL="114300" marR="114300" marT="85725" marB="85725" anchor="ctr"/>
                </a:tc>
                <a:tc>
                  <a:txBody>
                    <a:bodyPr/>
                    <a:lstStyle/>
                    <a:p>
                      <a:pPr fontAlgn="base"/>
                      <a:r>
                        <a:rPr lang="en-US" sz="1200" dirty="0">
                          <a:effectLst/>
                          <a:latin typeface="inherit"/>
                        </a:rPr>
                        <a:t>Contribution and/or event revenue divided by fundraising expenses</a:t>
                      </a:r>
                    </a:p>
                  </a:txBody>
                  <a:tcPr marL="114300" marR="114300" marT="85725" marB="85725" anchor="ctr"/>
                </a:tc>
                <a:tc>
                  <a:txBody>
                    <a:bodyPr/>
                    <a:lstStyle/>
                    <a:p>
                      <a:pPr fontAlgn="base"/>
                      <a:r>
                        <a:rPr lang="en-US" sz="1200" dirty="0">
                          <a:effectLst/>
                          <a:latin typeface="inherit"/>
                        </a:rPr>
                        <a:t>Varies, however some guidance suggests a minimum of 4.0</a:t>
                      </a:r>
                    </a:p>
                  </a:txBody>
                  <a:tcPr marL="114300" marR="114300" marT="85725" marB="85725" anchor="ctr"/>
                </a:tc>
                <a:extLst>
                  <a:ext uri="{0D108BD9-81ED-4DB2-BD59-A6C34878D82A}">
                    <a16:rowId xmlns:a16="http://schemas.microsoft.com/office/drawing/2014/main" val="1211741999"/>
                  </a:ext>
                </a:extLst>
              </a:tr>
            </a:tbl>
          </a:graphicData>
        </a:graphic>
      </p:graphicFrame>
      <p:sp>
        <p:nvSpPr>
          <p:cNvPr id="2" name="Footer Placeholder 1">
            <a:extLst>
              <a:ext uri="{FF2B5EF4-FFF2-40B4-BE49-F238E27FC236}">
                <a16:creationId xmlns:a16="http://schemas.microsoft.com/office/drawing/2014/main" id="{201600D1-E93F-45FC-6563-82C29F33B55F}"/>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4335552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E43643B-2B8C-4736-BB8F-2E8A4FE603E0}"/>
              </a:ext>
            </a:extLst>
          </p:cNvPr>
          <p:cNvGraphicFramePr>
            <a:graphicFrameLocks noGrp="1"/>
          </p:cNvGraphicFramePr>
          <p:nvPr>
            <p:extLst>
              <p:ext uri="{D42A27DB-BD31-4B8C-83A1-F6EECF244321}">
                <p14:modId xmlns:p14="http://schemas.microsoft.com/office/powerpoint/2010/main" val="460055774"/>
              </p:ext>
            </p:extLst>
          </p:nvPr>
        </p:nvGraphicFramePr>
        <p:xfrm>
          <a:off x="677334" y="658518"/>
          <a:ext cx="8782974" cy="538284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828030794"/>
                    </a:ext>
                  </a:extLst>
                </a:gridCol>
                <a:gridCol w="3162982">
                  <a:extLst>
                    <a:ext uri="{9D8B030D-6E8A-4147-A177-3AD203B41FA5}">
                      <a16:colId xmlns:a16="http://schemas.microsoft.com/office/drawing/2014/main" val="3710099735"/>
                    </a:ext>
                  </a:extLst>
                </a:gridCol>
                <a:gridCol w="3587992">
                  <a:extLst>
                    <a:ext uri="{9D8B030D-6E8A-4147-A177-3AD203B41FA5}">
                      <a16:colId xmlns:a16="http://schemas.microsoft.com/office/drawing/2014/main" val="4291200476"/>
                    </a:ext>
                  </a:extLst>
                </a:gridCol>
              </a:tblGrid>
              <a:tr h="495120">
                <a:tc>
                  <a:txBody>
                    <a:bodyPr/>
                    <a:lstStyle/>
                    <a:p>
                      <a:r>
                        <a:rPr lang="en-US" sz="1050" b="1" dirty="0">
                          <a:solidFill>
                            <a:schemeClr val="tx1"/>
                          </a:solidFill>
                        </a:rPr>
                        <a:t>Ratio</a:t>
                      </a:r>
                    </a:p>
                  </a:txBody>
                  <a:tcPr/>
                </a:tc>
                <a:tc>
                  <a:txBody>
                    <a:bodyPr/>
                    <a:lstStyle/>
                    <a:p>
                      <a:r>
                        <a:rPr lang="en-US" sz="1050" b="1" dirty="0">
                          <a:solidFill>
                            <a:schemeClr val="tx1"/>
                          </a:solidFill>
                        </a:rPr>
                        <a:t>What is Measures</a:t>
                      </a:r>
                    </a:p>
                  </a:txBody>
                  <a:tcPr/>
                </a:tc>
                <a:tc>
                  <a:txBody>
                    <a:bodyPr/>
                    <a:lstStyle/>
                    <a:p>
                      <a:r>
                        <a:rPr lang="en-US" sz="1050" b="1" dirty="0">
                          <a:solidFill>
                            <a:schemeClr val="tx1"/>
                          </a:solidFill>
                        </a:rPr>
                        <a:t>Calculation</a:t>
                      </a:r>
                    </a:p>
                  </a:txBody>
                  <a:tcPr/>
                </a:tc>
                <a:extLst>
                  <a:ext uri="{0D108BD9-81ED-4DB2-BD59-A6C34878D82A}">
                    <a16:rowId xmlns:a16="http://schemas.microsoft.com/office/drawing/2014/main" val="3767227291"/>
                  </a:ext>
                </a:extLst>
              </a:tr>
              <a:tr h="609379">
                <a:tc>
                  <a:txBody>
                    <a:bodyPr/>
                    <a:lstStyle/>
                    <a:p>
                      <a:r>
                        <a:rPr lang="en-US" sz="1050" b="1" dirty="0"/>
                        <a:t>Program Expense  Ratio</a:t>
                      </a:r>
                    </a:p>
                  </a:txBody>
                  <a:tcPr/>
                </a:tc>
                <a:tc>
                  <a:txBody>
                    <a:bodyPr/>
                    <a:lstStyle/>
                    <a:p>
                      <a:r>
                        <a:rPr lang="en-US" sz="1050" b="0" dirty="0"/>
                        <a:t>Percentage of expenses spent on core mission</a:t>
                      </a:r>
                    </a:p>
                  </a:txBody>
                  <a:tcPr/>
                </a:tc>
                <a:tc>
                  <a:txBody>
                    <a:bodyPr/>
                    <a:lstStyle/>
                    <a:p>
                      <a:r>
                        <a:rPr lang="en-US" sz="1050" b="0" i="0" kern="1200" dirty="0">
                          <a:solidFill>
                            <a:schemeClr val="dk1"/>
                          </a:solidFill>
                          <a:effectLst/>
                          <a:latin typeface="+mn-lt"/>
                          <a:ea typeface="+mn-ea"/>
                          <a:cs typeface="+mn-cs"/>
                        </a:rPr>
                        <a:t>Program Services Expenses/Total Expenses</a:t>
                      </a:r>
                      <a:endParaRPr lang="en-US" sz="1050" b="0" dirty="0"/>
                    </a:p>
                  </a:txBody>
                  <a:tcPr/>
                </a:tc>
                <a:extLst>
                  <a:ext uri="{0D108BD9-81ED-4DB2-BD59-A6C34878D82A}">
                    <a16:rowId xmlns:a16="http://schemas.microsoft.com/office/drawing/2014/main" val="1811342890"/>
                  </a:ext>
                </a:extLst>
              </a:tr>
              <a:tr h="520511">
                <a:tc>
                  <a:txBody>
                    <a:bodyPr/>
                    <a:lstStyle/>
                    <a:p>
                      <a:r>
                        <a:rPr lang="en-US" sz="1050" b="1" dirty="0"/>
                        <a:t>Administrative Expense Ratio</a:t>
                      </a:r>
                    </a:p>
                  </a:txBody>
                  <a:tcPr/>
                </a:tc>
                <a:tc>
                  <a:txBody>
                    <a:bodyPr/>
                    <a:lstStyle/>
                    <a:p>
                      <a:r>
                        <a:rPr lang="en-US" sz="1050" b="0" dirty="0"/>
                        <a:t>Percentage of expenses allocated to administrative costs</a:t>
                      </a:r>
                    </a:p>
                  </a:txBody>
                  <a:tcPr/>
                </a:tc>
                <a:tc>
                  <a:txBody>
                    <a:bodyPr/>
                    <a:lstStyle/>
                    <a:p>
                      <a:r>
                        <a:rPr lang="en-US" sz="1050" b="0" i="0" kern="1200" dirty="0">
                          <a:solidFill>
                            <a:schemeClr val="dk1"/>
                          </a:solidFill>
                          <a:effectLst/>
                          <a:latin typeface="+mn-lt"/>
                          <a:ea typeface="+mn-ea"/>
                          <a:cs typeface="+mn-cs"/>
                        </a:rPr>
                        <a:t>Administrative Expenses/Total Expenses</a:t>
                      </a:r>
                      <a:endParaRPr lang="en-US" sz="1050" b="0" dirty="0"/>
                    </a:p>
                  </a:txBody>
                  <a:tcPr/>
                </a:tc>
                <a:extLst>
                  <a:ext uri="{0D108BD9-81ED-4DB2-BD59-A6C34878D82A}">
                    <a16:rowId xmlns:a16="http://schemas.microsoft.com/office/drawing/2014/main" val="2555276772"/>
                  </a:ext>
                </a:extLst>
              </a:tr>
              <a:tr h="495120">
                <a:tc>
                  <a:txBody>
                    <a:bodyPr/>
                    <a:lstStyle/>
                    <a:p>
                      <a:r>
                        <a:rPr lang="en-US" sz="1050" b="1" dirty="0"/>
                        <a:t>Governance Reliance Ratio</a:t>
                      </a:r>
                    </a:p>
                  </a:txBody>
                  <a:tcPr/>
                </a:tc>
                <a:tc>
                  <a:txBody>
                    <a:bodyPr/>
                    <a:lstStyle/>
                    <a:p>
                      <a:r>
                        <a:rPr lang="en-US" sz="1050" b="0" dirty="0"/>
                        <a:t>Reliance on governmental funding</a:t>
                      </a:r>
                    </a:p>
                  </a:txBody>
                  <a:tcPr/>
                </a:tc>
                <a:tc>
                  <a:txBody>
                    <a:bodyPr/>
                    <a:lstStyle/>
                    <a:p>
                      <a:r>
                        <a:rPr lang="en-US" sz="1050" b="0" i="0" kern="1200" dirty="0">
                          <a:solidFill>
                            <a:schemeClr val="dk1"/>
                          </a:solidFill>
                          <a:effectLst/>
                          <a:latin typeface="+mn-lt"/>
                          <a:ea typeface="+mn-ea"/>
                          <a:cs typeface="+mn-cs"/>
                        </a:rPr>
                        <a:t>Government Grants and Contributions/Total Revenue</a:t>
                      </a:r>
                      <a:endParaRPr lang="en-US" sz="1050" b="0" dirty="0"/>
                    </a:p>
                  </a:txBody>
                  <a:tcPr/>
                </a:tc>
                <a:extLst>
                  <a:ext uri="{0D108BD9-81ED-4DB2-BD59-A6C34878D82A}">
                    <a16:rowId xmlns:a16="http://schemas.microsoft.com/office/drawing/2014/main" val="3239825861"/>
                  </a:ext>
                </a:extLst>
              </a:tr>
              <a:tr h="520511">
                <a:tc>
                  <a:txBody>
                    <a:bodyPr/>
                    <a:lstStyle/>
                    <a:p>
                      <a:r>
                        <a:rPr lang="en-US" sz="1050" b="1" dirty="0"/>
                        <a:t>Fundraising Efficiency Ratio</a:t>
                      </a:r>
                    </a:p>
                  </a:txBody>
                  <a:tcPr/>
                </a:tc>
                <a:tc>
                  <a:txBody>
                    <a:bodyPr/>
                    <a:lstStyle/>
                    <a:p>
                      <a:r>
                        <a:rPr lang="en-US" sz="1050" b="0" dirty="0"/>
                        <a:t>Amount of revenue generated that is spent on fundraising</a:t>
                      </a:r>
                    </a:p>
                  </a:txBody>
                  <a:tcPr/>
                </a:tc>
                <a:tc>
                  <a:txBody>
                    <a:bodyPr/>
                    <a:lstStyle/>
                    <a:p>
                      <a:r>
                        <a:rPr lang="en-US" sz="1050" b="0" i="0" kern="1200" dirty="0">
                          <a:solidFill>
                            <a:schemeClr val="dk1"/>
                          </a:solidFill>
                          <a:effectLst/>
                          <a:latin typeface="+mn-lt"/>
                          <a:ea typeface="+mn-ea"/>
                          <a:cs typeface="+mn-cs"/>
                        </a:rPr>
                        <a:t>Total Contributions/Fundraising Expenses </a:t>
                      </a:r>
                      <a:endParaRPr lang="en-US" sz="1050" b="0"/>
                    </a:p>
                  </a:txBody>
                  <a:tcPr/>
                </a:tc>
                <a:extLst>
                  <a:ext uri="{0D108BD9-81ED-4DB2-BD59-A6C34878D82A}">
                    <a16:rowId xmlns:a16="http://schemas.microsoft.com/office/drawing/2014/main" val="1728778937"/>
                  </a:ext>
                </a:extLst>
              </a:tr>
              <a:tr h="495120">
                <a:tc>
                  <a:txBody>
                    <a:bodyPr/>
                    <a:lstStyle/>
                    <a:p>
                      <a:r>
                        <a:rPr lang="en-US" sz="1050" b="1" dirty="0"/>
                        <a:t>Current Ratio</a:t>
                      </a:r>
                    </a:p>
                  </a:txBody>
                  <a:tcPr/>
                </a:tc>
                <a:tc>
                  <a:txBody>
                    <a:bodyPr/>
                    <a:lstStyle/>
                    <a:p>
                      <a:r>
                        <a:rPr lang="en-US" sz="1050" b="0" dirty="0"/>
                        <a:t>Overall Liquidity</a:t>
                      </a:r>
                    </a:p>
                  </a:txBody>
                  <a:tcPr/>
                </a:tc>
                <a:tc>
                  <a:txBody>
                    <a:bodyPr/>
                    <a:lstStyle/>
                    <a:p>
                      <a:pPr lvl="0">
                        <a:buNone/>
                      </a:pPr>
                      <a:r>
                        <a:rPr lang="en-US" sz="1050" b="0" i="0" u="none" strike="noStrike" kern="1200" noProof="0" dirty="0">
                          <a:effectLst/>
                        </a:rPr>
                        <a:t>Current</a:t>
                      </a:r>
                      <a:r>
                        <a:rPr lang="fr-FR" sz="1050" b="0" i="0" kern="1200" dirty="0">
                          <a:solidFill>
                            <a:schemeClr val="dk1"/>
                          </a:solidFill>
                          <a:effectLst/>
                          <a:latin typeface="+mn-lt"/>
                          <a:ea typeface="+mn-ea"/>
                          <a:cs typeface="+mn-cs"/>
                        </a:rPr>
                        <a:t> Assets/</a:t>
                      </a:r>
                      <a:r>
                        <a:rPr lang="en-US" sz="1050" b="0" i="0" u="none" strike="noStrike" kern="1200" noProof="0" dirty="0">
                          <a:effectLst/>
                        </a:rPr>
                        <a:t>Current</a:t>
                      </a:r>
                      <a:r>
                        <a:rPr lang="fr-FR" sz="1050" b="0" i="0" kern="1200" dirty="0">
                          <a:solidFill>
                            <a:schemeClr val="dk1"/>
                          </a:solidFill>
                          <a:effectLst/>
                          <a:latin typeface="+mn-lt"/>
                          <a:ea typeface="+mn-ea"/>
                          <a:cs typeface="+mn-cs"/>
                        </a:rPr>
                        <a:t> </a:t>
                      </a:r>
                      <a:r>
                        <a:rPr lang="en-US" sz="1050" b="0" i="0" u="none" strike="noStrike" kern="1200" noProof="0" dirty="0">
                          <a:solidFill>
                            <a:schemeClr val="dk1"/>
                          </a:solidFill>
                          <a:effectLst/>
                          <a:latin typeface="Trebuchet MS"/>
                        </a:rPr>
                        <a:t>Liabilities</a:t>
                      </a:r>
                      <a:endParaRPr lang="en-US" sz="1050" b="0" dirty="0"/>
                    </a:p>
                  </a:txBody>
                  <a:tcPr/>
                </a:tc>
                <a:extLst>
                  <a:ext uri="{0D108BD9-81ED-4DB2-BD59-A6C34878D82A}">
                    <a16:rowId xmlns:a16="http://schemas.microsoft.com/office/drawing/2014/main" val="2489956427"/>
                  </a:ext>
                </a:extLst>
              </a:tr>
              <a:tr h="736332">
                <a:tc>
                  <a:txBody>
                    <a:bodyPr/>
                    <a:lstStyle/>
                    <a:p>
                      <a:r>
                        <a:rPr lang="en-US" sz="1050" b="1" dirty="0"/>
                        <a:t>Cash Reserves Ratio</a:t>
                      </a:r>
                    </a:p>
                  </a:txBody>
                  <a:tcPr/>
                </a:tc>
                <a:tc>
                  <a:txBody>
                    <a:bodyPr/>
                    <a:lstStyle/>
                    <a:p>
                      <a:r>
                        <a:rPr lang="en-US" sz="1050" b="0" dirty="0"/>
                        <a:t>Adequacy of resources available to support mission</a:t>
                      </a:r>
                    </a:p>
                  </a:txBody>
                  <a:tcPr/>
                </a:tc>
                <a:tc>
                  <a:txBody>
                    <a:bodyPr/>
                    <a:lstStyle/>
                    <a:p>
                      <a:r>
                        <a:rPr lang="en-US" sz="1050" b="0" i="0" kern="1200" dirty="0">
                          <a:solidFill>
                            <a:schemeClr val="dk1"/>
                          </a:solidFill>
                          <a:effectLst/>
                          <a:latin typeface="+mn-lt"/>
                          <a:ea typeface="+mn-ea"/>
                          <a:cs typeface="+mn-cs"/>
                        </a:rPr>
                        <a:t>Unrestricted Cash and Liquid Investments/</a:t>
                      </a:r>
                    </a:p>
                    <a:p>
                      <a:r>
                        <a:rPr lang="en-US" sz="1050" b="0" i="0" kern="1200" dirty="0">
                          <a:solidFill>
                            <a:schemeClr val="dk1"/>
                          </a:solidFill>
                          <a:effectLst/>
                          <a:latin typeface="+mn-lt"/>
                          <a:ea typeface="+mn-ea"/>
                          <a:cs typeface="+mn-cs"/>
                        </a:rPr>
                        <a:t>Average Monthly Expenses (less Depreciation and Other Noncash Expenses)</a:t>
                      </a:r>
                      <a:endParaRPr lang="en-US" sz="1050" b="0" dirty="0"/>
                    </a:p>
                  </a:txBody>
                  <a:tcPr/>
                </a:tc>
                <a:extLst>
                  <a:ext uri="{0D108BD9-81ED-4DB2-BD59-A6C34878D82A}">
                    <a16:rowId xmlns:a16="http://schemas.microsoft.com/office/drawing/2014/main" val="1835250988"/>
                  </a:ext>
                </a:extLst>
              </a:tr>
              <a:tr h="520511">
                <a:tc>
                  <a:txBody>
                    <a:bodyPr/>
                    <a:lstStyle/>
                    <a:p>
                      <a:r>
                        <a:rPr lang="en-US" sz="1050" b="1" dirty="0"/>
                        <a:t>Account Receivable Turnover Ratio</a:t>
                      </a:r>
                    </a:p>
                  </a:txBody>
                  <a:tcPr/>
                </a:tc>
                <a:tc>
                  <a:txBody>
                    <a:bodyPr/>
                    <a:lstStyle/>
                    <a:p>
                      <a:r>
                        <a:rPr lang="en-US" sz="1050" b="0" dirty="0"/>
                        <a:t>Trends in aging of accounts receivable</a:t>
                      </a:r>
                    </a:p>
                  </a:txBody>
                  <a:tcPr/>
                </a:tc>
                <a:tc>
                  <a:txBody>
                    <a:bodyPr/>
                    <a:lstStyle/>
                    <a:p>
                      <a:r>
                        <a:rPr lang="en-US" sz="1050" b="0" i="0" kern="1200" dirty="0">
                          <a:solidFill>
                            <a:schemeClr val="dk1"/>
                          </a:solidFill>
                          <a:effectLst/>
                          <a:latin typeface="+mn-lt"/>
                          <a:ea typeface="+mn-ea"/>
                          <a:cs typeface="+mn-cs"/>
                        </a:rPr>
                        <a:t>Net Sales/Average Accounts Receivable</a:t>
                      </a:r>
                      <a:endParaRPr lang="en-US" sz="1050" b="0" dirty="0"/>
                    </a:p>
                  </a:txBody>
                  <a:tcPr/>
                </a:tc>
                <a:extLst>
                  <a:ext uri="{0D108BD9-81ED-4DB2-BD59-A6C34878D82A}">
                    <a16:rowId xmlns:a16="http://schemas.microsoft.com/office/drawing/2014/main" val="549229276"/>
                  </a:ext>
                </a:extLst>
              </a:tr>
              <a:tr h="495120">
                <a:tc>
                  <a:txBody>
                    <a:bodyPr/>
                    <a:lstStyle/>
                    <a:p>
                      <a:r>
                        <a:rPr lang="en-US" sz="1050" b="1" dirty="0"/>
                        <a:t>Leverage Margin</a:t>
                      </a:r>
                    </a:p>
                  </a:txBody>
                  <a:tcPr/>
                </a:tc>
                <a:tc>
                  <a:txBody>
                    <a:bodyPr/>
                    <a:lstStyle/>
                    <a:p>
                      <a:r>
                        <a:rPr lang="en-US" sz="1050" b="0" dirty="0"/>
                        <a:t>Reliance on Debt</a:t>
                      </a:r>
                    </a:p>
                  </a:txBody>
                  <a:tcPr/>
                </a:tc>
                <a:tc>
                  <a:txBody>
                    <a:bodyPr/>
                    <a:lstStyle/>
                    <a:p>
                      <a:r>
                        <a:rPr lang="en-US" sz="1050" b="0" i="0" kern="1200" dirty="0">
                          <a:solidFill>
                            <a:schemeClr val="dk1"/>
                          </a:solidFill>
                          <a:effectLst/>
                          <a:latin typeface="+mn-lt"/>
                          <a:ea typeface="+mn-ea"/>
                          <a:cs typeface="+mn-cs"/>
                        </a:rPr>
                        <a:t>Total Liabilities/Total Assets</a:t>
                      </a:r>
                      <a:endParaRPr lang="en-US" sz="1050" b="0" dirty="0"/>
                    </a:p>
                  </a:txBody>
                  <a:tcPr/>
                </a:tc>
                <a:extLst>
                  <a:ext uri="{0D108BD9-81ED-4DB2-BD59-A6C34878D82A}">
                    <a16:rowId xmlns:a16="http://schemas.microsoft.com/office/drawing/2014/main" val="2188396579"/>
                  </a:ext>
                </a:extLst>
              </a:tr>
              <a:tr h="495120">
                <a:tc>
                  <a:txBody>
                    <a:bodyPr/>
                    <a:lstStyle/>
                    <a:p>
                      <a:r>
                        <a:rPr lang="en-US" sz="1050" b="1" dirty="0"/>
                        <a:t>Net Margin Ratio</a:t>
                      </a:r>
                    </a:p>
                  </a:txBody>
                  <a:tcPr/>
                </a:tc>
                <a:tc>
                  <a:txBody>
                    <a:bodyPr/>
                    <a:lstStyle/>
                    <a:p>
                      <a:r>
                        <a:rPr lang="en-US" sz="1050" b="0" dirty="0"/>
                        <a:t>Ability to operate at a surplus</a:t>
                      </a:r>
                    </a:p>
                  </a:txBody>
                  <a:tcPr/>
                </a:tc>
                <a:tc>
                  <a:txBody>
                    <a:bodyPr/>
                    <a:lstStyle/>
                    <a:p>
                      <a:r>
                        <a:rPr lang="en-US" sz="1050" b="0" i="0" kern="1200" dirty="0">
                          <a:solidFill>
                            <a:schemeClr val="dk1"/>
                          </a:solidFill>
                          <a:effectLst/>
                          <a:latin typeface="+mn-lt"/>
                          <a:ea typeface="+mn-ea"/>
                          <a:cs typeface="+mn-cs"/>
                        </a:rPr>
                        <a:t>Total Revenues less Total Expenses/Total Revenues</a:t>
                      </a:r>
                      <a:endParaRPr lang="en-US" sz="1050" b="0" dirty="0"/>
                    </a:p>
                  </a:txBody>
                  <a:tcPr/>
                </a:tc>
                <a:extLst>
                  <a:ext uri="{0D108BD9-81ED-4DB2-BD59-A6C34878D82A}">
                    <a16:rowId xmlns:a16="http://schemas.microsoft.com/office/drawing/2014/main" val="1668903022"/>
                  </a:ext>
                </a:extLst>
              </a:tr>
            </a:tbl>
          </a:graphicData>
        </a:graphic>
      </p:graphicFrame>
      <p:sp>
        <p:nvSpPr>
          <p:cNvPr id="2" name="Footer Placeholder 1">
            <a:extLst>
              <a:ext uri="{FF2B5EF4-FFF2-40B4-BE49-F238E27FC236}">
                <a16:creationId xmlns:a16="http://schemas.microsoft.com/office/drawing/2014/main" id="{2F7197A5-F52B-B2DF-B6B8-48A933090DBA}"/>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1210876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3" name="Straight Connector 22">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Title 2">
            <a:extLst>
              <a:ext uri="{FF2B5EF4-FFF2-40B4-BE49-F238E27FC236}">
                <a16:creationId xmlns:a16="http://schemas.microsoft.com/office/drawing/2014/main" id="{F7C6F85C-F091-7D5D-7276-160684D64C90}"/>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a:t>Best Practices</a:t>
            </a:r>
            <a:br>
              <a:rPr lang="en-US" sz="5400"/>
            </a:br>
            <a:endParaRPr lang="en-US" sz="5400"/>
          </a:p>
        </p:txBody>
      </p:sp>
      <p:sp>
        <p:nvSpPr>
          <p:cNvPr id="31" name="Freeform: Shape 30">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ooter Placeholder 1">
            <a:extLst>
              <a:ext uri="{FF2B5EF4-FFF2-40B4-BE49-F238E27FC236}">
                <a16:creationId xmlns:a16="http://schemas.microsoft.com/office/drawing/2014/main" id="{5E0742D7-11E0-5FCF-74D3-65A05238E40A}"/>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33131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9" name="Rectangle 18">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2" name="Straight Connector 21">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51E269A-4DDC-46E4-9A36-1482AABF23B4}"/>
              </a:ext>
            </a:extLst>
          </p:cNvPr>
          <p:cNvSpPr>
            <a:spLocks noGrp="1"/>
          </p:cNvSpPr>
          <p:nvPr>
            <p:ph type="title"/>
          </p:nvPr>
        </p:nvSpPr>
        <p:spPr>
          <a:xfrm>
            <a:off x="151002" y="1282701"/>
            <a:ext cx="6562131" cy="3599692"/>
          </a:xfrm>
        </p:spPr>
        <p:txBody>
          <a:bodyPr vert="horz" lIns="91440" tIns="45720" rIns="91440" bIns="45720" rtlCol="0" anchor="ctr">
            <a:normAutofit/>
          </a:bodyPr>
          <a:lstStyle/>
          <a:p>
            <a:r>
              <a:rPr lang="en-US" sz="5400" dirty="0"/>
              <a:t>Non-Profit vs </a:t>
            </a:r>
            <a:br>
              <a:rPr lang="en-US" sz="5400" dirty="0"/>
            </a:br>
            <a:r>
              <a:rPr lang="en-US" sz="5400" dirty="0"/>
              <a:t>Not For Profit vs For Profit Entities</a:t>
            </a:r>
          </a:p>
        </p:txBody>
      </p:sp>
      <p:sp>
        <p:nvSpPr>
          <p:cNvPr id="30" name="Freeform: Shape 29">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8261185B-F6F7-7A85-1EF8-A05C5C1AD4E0}"/>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706983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056AC5-9010-0898-C67A-549F030E4CFB}"/>
              </a:ext>
            </a:extLst>
          </p:cNvPr>
          <p:cNvSpPr>
            <a:spLocks noGrp="1"/>
          </p:cNvSpPr>
          <p:nvPr>
            <p:ph type="title"/>
          </p:nvPr>
        </p:nvSpPr>
        <p:spPr/>
        <p:txBody>
          <a:bodyPr/>
          <a:lstStyle/>
          <a:p>
            <a:r>
              <a:rPr lang="en-US" dirty="0"/>
              <a:t>Audit</a:t>
            </a:r>
          </a:p>
        </p:txBody>
      </p:sp>
      <p:sp>
        <p:nvSpPr>
          <p:cNvPr id="6" name="TextBox 5">
            <a:extLst>
              <a:ext uri="{FF2B5EF4-FFF2-40B4-BE49-F238E27FC236}">
                <a16:creationId xmlns:a16="http://schemas.microsoft.com/office/drawing/2014/main" id="{D6FADC94-D79F-8FDB-4CD4-341C248CB6D4}"/>
              </a:ext>
            </a:extLst>
          </p:cNvPr>
          <p:cNvSpPr txBox="1"/>
          <p:nvPr/>
        </p:nvSpPr>
        <p:spPr>
          <a:xfrm>
            <a:off x="1480930" y="2156791"/>
            <a:ext cx="8130209" cy="3539430"/>
          </a:xfrm>
          <a:prstGeom prst="rect">
            <a:avLst/>
          </a:prstGeom>
          <a:noFill/>
        </p:spPr>
        <p:txBody>
          <a:bodyPr wrap="square">
            <a:spAutoFit/>
          </a:bodyPr>
          <a:lstStyle/>
          <a:p>
            <a:r>
              <a:rPr lang="en-US" sz="2800" b="0" i="0" dirty="0">
                <a:solidFill>
                  <a:srgbClr val="202124"/>
                </a:solidFill>
                <a:effectLst/>
                <a:latin typeface="Google Sans"/>
              </a:rPr>
              <a:t>An audit for nonprofit organization involves </a:t>
            </a:r>
            <a:r>
              <a:rPr lang="en-US" sz="2800" b="0" i="0" dirty="0">
                <a:solidFill>
                  <a:srgbClr val="040C28"/>
                </a:solidFill>
                <a:effectLst/>
                <a:latin typeface="Google Sans"/>
              </a:rPr>
              <a:t>examining the organization's financial records to make sure they are complying with the requirements of a tax-exempt entity</a:t>
            </a:r>
            <a:r>
              <a:rPr lang="en-US" sz="2800" b="0" i="0" dirty="0">
                <a:solidFill>
                  <a:srgbClr val="202124"/>
                </a:solidFill>
                <a:effectLst/>
                <a:latin typeface="Google Sans"/>
              </a:rPr>
              <a:t>. </a:t>
            </a:r>
          </a:p>
          <a:p>
            <a:endParaRPr lang="en-US" sz="2800" dirty="0">
              <a:solidFill>
                <a:srgbClr val="202124"/>
              </a:solidFill>
              <a:latin typeface="Google Sans"/>
            </a:endParaRPr>
          </a:p>
          <a:p>
            <a:r>
              <a:rPr lang="en-US" sz="2800" b="0" i="0" dirty="0">
                <a:solidFill>
                  <a:srgbClr val="202124"/>
                </a:solidFill>
                <a:effectLst/>
                <a:latin typeface="Google Sans"/>
              </a:rPr>
              <a:t>If the auditor finds that these requirements are not being met, the organization will most likely lose its nonprofit status.</a:t>
            </a:r>
            <a:endParaRPr lang="en-US" sz="2800" dirty="0"/>
          </a:p>
        </p:txBody>
      </p:sp>
      <p:sp>
        <p:nvSpPr>
          <p:cNvPr id="2" name="Footer Placeholder 1">
            <a:extLst>
              <a:ext uri="{FF2B5EF4-FFF2-40B4-BE49-F238E27FC236}">
                <a16:creationId xmlns:a16="http://schemas.microsoft.com/office/drawing/2014/main" id="{FBF6125A-4A4B-6DEA-09EE-82E7312A0B58}"/>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780407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1" name="Rectangle 2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056AC5-9010-0898-C67A-549F030E4CFB}"/>
              </a:ext>
            </a:extLst>
          </p:cNvPr>
          <p:cNvSpPr>
            <a:spLocks noGrp="1"/>
          </p:cNvSpPr>
          <p:nvPr>
            <p:ph type="title"/>
          </p:nvPr>
        </p:nvSpPr>
        <p:spPr>
          <a:xfrm>
            <a:off x="1043950" y="1179151"/>
            <a:ext cx="3300646" cy="4463889"/>
          </a:xfrm>
        </p:spPr>
        <p:txBody>
          <a:bodyPr vert="horz" lIns="91440" tIns="45720" rIns="91440" bIns="45720" rtlCol="0" anchor="ctr">
            <a:normAutofit/>
          </a:bodyPr>
          <a:lstStyle/>
          <a:p>
            <a:r>
              <a:rPr lang="en-US" dirty="0"/>
              <a:t>Audit Facts</a:t>
            </a:r>
          </a:p>
        </p:txBody>
      </p:sp>
      <p:sp>
        <p:nvSpPr>
          <p:cNvPr id="23" name="Isosceles Triangle 2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2B722E2-4319-96EB-CD7B-1036A64CBDFC}"/>
              </a:ext>
            </a:extLst>
          </p:cNvPr>
          <p:cNvSpPr txBox="1"/>
          <p:nvPr/>
        </p:nvSpPr>
        <p:spPr>
          <a:xfrm>
            <a:off x="4978918" y="1109145"/>
            <a:ext cx="6341016" cy="4603900"/>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b="0" i="0">
                <a:solidFill>
                  <a:schemeClr val="tx1">
                    <a:lumMod val="75000"/>
                    <a:lumOff val="25000"/>
                  </a:schemeClr>
                </a:solidFill>
                <a:effectLst/>
              </a:rPr>
              <a:t>An independent audit is not required of every nonprofit organization</a:t>
            </a:r>
          </a:p>
          <a:p>
            <a:pPr marL="285750" indent="-285750">
              <a:spcBef>
                <a:spcPts val="1000"/>
              </a:spcBef>
              <a:buClr>
                <a:schemeClr val="accent1"/>
              </a:buClr>
              <a:buSzPct val="80000"/>
              <a:buFont typeface="Wingdings 3" charset="2"/>
              <a:buChar char=""/>
            </a:pPr>
            <a:r>
              <a:rPr lang="en-US">
                <a:solidFill>
                  <a:schemeClr val="tx1">
                    <a:lumMod val="75000"/>
                    <a:lumOff val="25000"/>
                  </a:schemeClr>
                </a:solidFill>
              </a:rPr>
              <a:t>Federal Funding (directly or indirect)</a:t>
            </a:r>
          </a:p>
          <a:p>
            <a:pPr marL="285750" indent="-285750">
              <a:spcBef>
                <a:spcPts val="1000"/>
              </a:spcBef>
              <a:buClr>
                <a:schemeClr val="accent1"/>
              </a:buClr>
              <a:buSzPct val="80000"/>
              <a:buFont typeface="Wingdings 3" charset="2"/>
              <a:buChar char=""/>
            </a:pPr>
            <a:r>
              <a:rPr lang="en-US">
                <a:solidFill>
                  <a:schemeClr val="tx1">
                    <a:lumMod val="75000"/>
                    <a:lumOff val="25000"/>
                  </a:schemeClr>
                </a:solidFill>
              </a:rPr>
              <a:t>State Funding</a:t>
            </a:r>
          </a:p>
          <a:p>
            <a:pPr marL="285750" indent="-285750">
              <a:spcBef>
                <a:spcPts val="1000"/>
              </a:spcBef>
              <a:buClr>
                <a:schemeClr val="accent1"/>
              </a:buClr>
              <a:buSzPct val="80000"/>
              <a:buFont typeface="Wingdings 3" charset="2"/>
              <a:buChar char=""/>
            </a:pPr>
            <a:r>
              <a:rPr lang="en-US">
                <a:solidFill>
                  <a:schemeClr val="tx1">
                    <a:lumMod val="75000"/>
                    <a:lumOff val="25000"/>
                  </a:schemeClr>
                </a:solidFill>
              </a:rPr>
              <a:t>Private Foundation funding requirement</a:t>
            </a:r>
          </a:p>
          <a:p>
            <a:pPr marL="285750" indent="-285750">
              <a:spcBef>
                <a:spcPts val="1000"/>
              </a:spcBef>
              <a:buClr>
                <a:schemeClr val="accent1"/>
              </a:buClr>
              <a:buSzPct val="80000"/>
              <a:buFont typeface="Wingdings 3" charset="2"/>
              <a:buChar char=""/>
            </a:pPr>
            <a:r>
              <a:rPr lang="en-US">
                <a:solidFill>
                  <a:schemeClr val="tx1">
                    <a:lumMod val="75000"/>
                    <a:lumOff val="25000"/>
                  </a:schemeClr>
                </a:solidFill>
              </a:rPr>
              <a:t>State requirements</a:t>
            </a:r>
          </a:p>
        </p:txBody>
      </p:sp>
      <p:sp>
        <p:nvSpPr>
          <p:cNvPr id="27" name="Isosceles Triangle 2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Footer Placeholder 1">
            <a:extLst>
              <a:ext uri="{FF2B5EF4-FFF2-40B4-BE49-F238E27FC236}">
                <a16:creationId xmlns:a16="http://schemas.microsoft.com/office/drawing/2014/main" id="{A2AA2EA8-D069-B15C-3A71-B613DD38F60A}"/>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9305603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1F9D-2362-56F6-873F-5D812909F894}"/>
              </a:ext>
            </a:extLst>
          </p:cNvPr>
          <p:cNvSpPr>
            <a:spLocks noGrp="1"/>
          </p:cNvSpPr>
          <p:nvPr>
            <p:ph type="title"/>
          </p:nvPr>
        </p:nvSpPr>
        <p:spPr/>
        <p:txBody>
          <a:bodyPr/>
          <a:lstStyle/>
          <a:p>
            <a:r>
              <a:rPr lang="en-US" dirty="0">
                <a:ea typeface="+mj-lt"/>
                <a:cs typeface="+mj-lt"/>
              </a:rPr>
              <a:t>Best Practices for Nonprofit Accounting</a:t>
            </a:r>
            <a:br>
              <a:rPr lang="en-US" b="0" i="0" dirty="0">
                <a:solidFill>
                  <a:srgbClr val="005AF0"/>
                </a:solidFill>
                <a:effectLst/>
                <a:latin typeface="meta-pro"/>
              </a:rPr>
            </a:br>
            <a:endParaRPr lang="en-US" dirty="0"/>
          </a:p>
        </p:txBody>
      </p:sp>
      <p:sp>
        <p:nvSpPr>
          <p:cNvPr id="4" name="TextBox 3">
            <a:extLst>
              <a:ext uri="{FF2B5EF4-FFF2-40B4-BE49-F238E27FC236}">
                <a16:creationId xmlns:a16="http://schemas.microsoft.com/office/drawing/2014/main" id="{5905A930-1EC0-DA70-0BF8-81ED4EDB8384}"/>
              </a:ext>
            </a:extLst>
          </p:cNvPr>
          <p:cNvSpPr txBox="1"/>
          <p:nvPr/>
        </p:nvSpPr>
        <p:spPr>
          <a:xfrm>
            <a:off x="1084079" y="1930400"/>
            <a:ext cx="6107502" cy="3847207"/>
          </a:xfrm>
          <a:prstGeom prst="rect">
            <a:avLst/>
          </a:prstGeom>
          <a:noFill/>
        </p:spPr>
        <p:txBody>
          <a:bodyPr wrap="square">
            <a:spAutoFit/>
          </a:bodyPr>
          <a:lstStyle/>
          <a:p>
            <a:pPr algn="l"/>
            <a:r>
              <a:rPr lang="en-US" sz="2800" b="1" i="0" dirty="0">
                <a:solidFill>
                  <a:srgbClr val="292929"/>
                </a:solidFill>
                <a:effectLst/>
                <a:latin typeface="meta-pro"/>
              </a:rPr>
              <a:t>Conduct regular audits.</a:t>
            </a:r>
          </a:p>
          <a:p>
            <a:pPr marL="285750" indent="-285750" algn="l">
              <a:buFont typeface="Wingdings" panose="05000000000000000000" pitchFamily="2" charset="2"/>
              <a:buChar char="v"/>
            </a:pPr>
            <a:r>
              <a:rPr lang="en-US" b="0" i="0" dirty="0">
                <a:solidFill>
                  <a:srgbClr val="292929"/>
                </a:solidFill>
                <a:effectLst/>
                <a:latin typeface="meta-serif"/>
              </a:rPr>
              <a:t>Not only is a financial audit NOT a bad thing, it can actually be a </a:t>
            </a:r>
            <a:r>
              <a:rPr lang="en-US" b="0" i="1" dirty="0">
                <a:solidFill>
                  <a:srgbClr val="292929"/>
                </a:solidFill>
                <a:effectLst/>
                <a:latin typeface="meta-serif"/>
              </a:rPr>
              <a:t>very good</a:t>
            </a:r>
            <a:r>
              <a:rPr lang="en-US" b="0" i="0" dirty="0">
                <a:solidFill>
                  <a:srgbClr val="292929"/>
                </a:solidFill>
                <a:effectLst/>
                <a:latin typeface="meta-serif"/>
              </a:rPr>
              <a:t> thing. </a:t>
            </a:r>
          </a:p>
          <a:p>
            <a:pPr marL="285750" indent="-285750" algn="l">
              <a:buFont typeface="Wingdings" panose="05000000000000000000" pitchFamily="2" charset="2"/>
              <a:buChar char="v"/>
            </a:pPr>
            <a:r>
              <a:rPr lang="en-US" b="0" i="0" dirty="0">
                <a:solidFill>
                  <a:srgbClr val="292929"/>
                </a:solidFill>
                <a:effectLst/>
                <a:latin typeface="meta-serif"/>
              </a:rPr>
              <a:t>Meant to ensure the accuracy of the organization’s financials, as well as the financial health of the organization. </a:t>
            </a:r>
          </a:p>
          <a:p>
            <a:pPr marL="285750" indent="-285750" algn="l">
              <a:buFont typeface="Wingdings" panose="05000000000000000000" pitchFamily="2" charset="2"/>
              <a:buChar char="v"/>
            </a:pPr>
            <a:r>
              <a:rPr lang="en-US" b="0" i="0" dirty="0">
                <a:solidFill>
                  <a:srgbClr val="292929"/>
                </a:solidFill>
                <a:effectLst/>
                <a:latin typeface="meta-serif"/>
              </a:rPr>
              <a:t>Publication of the results aid in financial transparency with current and future donors.</a:t>
            </a:r>
          </a:p>
          <a:p>
            <a:pPr marL="285750" indent="-285750" algn="l">
              <a:buFont typeface="Wingdings" panose="05000000000000000000" pitchFamily="2" charset="2"/>
              <a:buChar char="v"/>
            </a:pPr>
            <a:r>
              <a:rPr lang="en-US" b="0" i="0" dirty="0">
                <a:solidFill>
                  <a:srgbClr val="292929"/>
                </a:solidFill>
                <a:effectLst/>
                <a:latin typeface="meta-serif"/>
              </a:rPr>
              <a:t>Provide insight into the various opportunities the organization has for financial stability and recording improvements. </a:t>
            </a:r>
          </a:p>
          <a:p>
            <a:pPr marL="285750" indent="-285750" algn="l">
              <a:buFont typeface="Wingdings" panose="05000000000000000000" pitchFamily="2" charset="2"/>
              <a:buChar char="v"/>
            </a:pPr>
            <a:r>
              <a:rPr lang="en-US" b="0" i="0" dirty="0">
                <a:solidFill>
                  <a:srgbClr val="292929"/>
                </a:solidFill>
                <a:effectLst/>
                <a:latin typeface="meta-serif"/>
              </a:rPr>
              <a:t>Addressing these opportunities for improvement now helps keep financial data secure and well-reported in the future.</a:t>
            </a:r>
          </a:p>
          <a:p>
            <a:pPr algn="l"/>
            <a:endParaRPr lang="en-US" b="0" i="0" dirty="0">
              <a:solidFill>
                <a:srgbClr val="292929"/>
              </a:solidFill>
              <a:effectLst/>
              <a:latin typeface="meta-pro"/>
            </a:endParaRPr>
          </a:p>
        </p:txBody>
      </p:sp>
      <p:sp>
        <p:nvSpPr>
          <p:cNvPr id="3" name="Footer Placeholder 2">
            <a:extLst>
              <a:ext uri="{FF2B5EF4-FFF2-40B4-BE49-F238E27FC236}">
                <a16:creationId xmlns:a16="http://schemas.microsoft.com/office/drawing/2014/main" id="{CBED6CBA-42CB-26CA-FC8D-9652CE534569}"/>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7013995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1" name="Rectangle 2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A1F9D-2362-56F6-873F-5D812909F894}"/>
              </a:ext>
            </a:extLst>
          </p:cNvPr>
          <p:cNvSpPr>
            <a:spLocks noGrp="1"/>
          </p:cNvSpPr>
          <p:nvPr>
            <p:ph type="title"/>
          </p:nvPr>
        </p:nvSpPr>
        <p:spPr>
          <a:xfrm>
            <a:off x="1043950" y="1179151"/>
            <a:ext cx="3300646" cy="4463889"/>
          </a:xfrm>
        </p:spPr>
        <p:txBody>
          <a:bodyPr vert="horz" lIns="91440" tIns="45720" rIns="91440" bIns="45720" rtlCol="0" anchor="ctr">
            <a:normAutofit/>
          </a:bodyPr>
          <a:lstStyle/>
          <a:p>
            <a:r>
              <a:rPr lang="en-US"/>
              <a:t>Best Practices for Nonprofit Accounting</a:t>
            </a:r>
            <a:br>
              <a:rPr lang="en-US" b="0" i="0">
                <a:effectLst/>
              </a:rPr>
            </a:br>
            <a:endParaRPr lang="en-US" dirty="0"/>
          </a:p>
        </p:txBody>
      </p:sp>
      <p:sp>
        <p:nvSpPr>
          <p:cNvPr id="23" name="Isosceles Triangle 2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905A930-1EC0-DA70-0BF8-81ED4EDB8384}"/>
              </a:ext>
            </a:extLst>
          </p:cNvPr>
          <p:cNvSpPr txBox="1"/>
          <p:nvPr/>
        </p:nvSpPr>
        <p:spPr>
          <a:xfrm>
            <a:off x="4978918" y="1109145"/>
            <a:ext cx="6341016" cy="4603900"/>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buFont typeface="Wingdings 3" charset="2"/>
              <a:buChar char=""/>
            </a:pPr>
            <a:r>
              <a:rPr lang="en-US" b="1">
                <a:solidFill>
                  <a:schemeClr val="tx1">
                    <a:lumMod val="75000"/>
                    <a:lumOff val="25000"/>
                  </a:schemeClr>
                </a:solidFill>
              </a:rPr>
              <a:t>Don’t overthink overhead expenses</a:t>
            </a:r>
            <a:r>
              <a:rPr lang="en-US" b="0" i="0">
                <a:solidFill>
                  <a:schemeClr val="tx1">
                    <a:lumMod val="75000"/>
                    <a:lumOff val="25000"/>
                  </a:schemeClr>
                </a:solidFill>
                <a:effectLst/>
              </a:rPr>
              <a:t>.</a:t>
            </a:r>
          </a:p>
          <a:p>
            <a:pPr marL="742950" lvl="1" indent="-285750">
              <a:lnSpc>
                <a:spcPct val="90000"/>
              </a:lnSpc>
              <a:spcBef>
                <a:spcPts val="1000"/>
              </a:spcBef>
              <a:buClr>
                <a:schemeClr val="accent1"/>
              </a:buClr>
              <a:buSzPct val="80000"/>
              <a:buFont typeface="Wingdings 3" charset="2"/>
              <a:buChar char=""/>
            </a:pPr>
            <a:r>
              <a:rPr lang="en-US" b="0" i="0">
                <a:solidFill>
                  <a:schemeClr val="tx1">
                    <a:lumMod val="75000"/>
                    <a:lumOff val="25000"/>
                  </a:schemeClr>
                </a:solidFill>
                <a:effectLst/>
              </a:rPr>
              <a:t>Overhead includes those expenses that cover administrative costs, market their mission for fundraising, and pay for other internal expenses that help the organization grow.</a:t>
            </a:r>
          </a:p>
          <a:p>
            <a:pPr marL="742950" lvl="1" indent="-285750">
              <a:lnSpc>
                <a:spcPct val="90000"/>
              </a:lnSpc>
              <a:spcBef>
                <a:spcPts val="1000"/>
              </a:spcBef>
              <a:buClr>
                <a:schemeClr val="accent1"/>
              </a:buClr>
              <a:buSzPct val="80000"/>
              <a:buFont typeface="Wingdings 3" charset="2"/>
              <a:buChar char=""/>
            </a:pPr>
            <a:endParaRPr lang="en-US" b="0" i="0">
              <a:solidFill>
                <a:schemeClr val="tx1">
                  <a:lumMod val="75000"/>
                  <a:lumOff val="25000"/>
                </a:schemeClr>
              </a:solidFill>
              <a:effectLst/>
            </a:endParaRPr>
          </a:p>
          <a:p>
            <a:pPr marL="742950" lvl="1" indent="-285750">
              <a:lnSpc>
                <a:spcPct val="90000"/>
              </a:lnSpc>
              <a:spcBef>
                <a:spcPts val="1000"/>
              </a:spcBef>
              <a:buClr>
                <a:schemeClr val="accent1"/>
              </a:buClr>
              <a:buSzPct val="80000"/>
              <a:buFont typeface="Wingdings 3" charset="2"/>
              <a:buChar char=""/>
            </a:pPr>
            <a:r>
              <a:rPr lang="en-US">
                <a:solidFill>
                  <a:schemeClr val="tx1">
                    <a:lumMod val="75000"/>
                    <a:lumOff val="25000"/>
                  </a:schemeClr>
                </a:solidFill>
              </a:rPr>
              <a:t>E</a:t>
            </a:r>
            <a:r>
              <a:rPr lang="en-US" b="0" i="0">
                <a:solidFill>
                  <a:schemeClr val="tx1">
                    <a:lumMod val="75000"/>
                    <a:lumOff val="25000"/>
                  </a:schemeClr>
                </a:solidFill>
                <a:effectLst/>
              </a:rPr>
              <a:t>ssentially, overhead expenses are those that nonprofits use to pay </a:t>
            </a:r>
            <a:r>
              <a:rPr lang="en-US" b="0" i="0" u="sng">
                <a:solidFill>
                  <a:schemeClr val="tx1">
                    <a:lumMod val="75000"/>
                    <a:lumOff val="25000"/>
                  </a:schemeClr>
                </a:solidFill>
                <a:effectLst/>
              </a:rPr>
              <a:t>for anything that isn’t a program directly related </a:t>
            </a:r>
            <a:r>
              <a:rPr lang="en-US" b="0" i="0">
                <a:solidFill>
                  <a:schemeClr val="tx1">
                    <a:lumMod val="75000"/>
                    <a:lumOff val="25000"/>
                  </a:schemeClr>
                </a:solidFill>
                <a:effectLst/>
              </a:rPr>
              <a:t>to the organization’s mission.</a:t>
            </a:r>
          </a:p>
          <a:p>
            <a:pPr marL="742950" lvl="1" indent="-285750">
              <a:lnSpc>
                <a:spcPct val="90000"/>
              </a:lnSpc>
              <a:spcBef>
                <a:spcPts val="1000"/>
              </a:spcBef>
              <a:buClr>
                <a:schemeClr val="accent1"/>
              </a:buClr>
              <a:buSzPct val="80000"/>
              <a:buFont typeface="Wingdings 3" charset="2"/>
              <a:buChar char=""/>
            </a:pPr>
            <a:endParaRPr lang="en-US" b="0" i="0">
              <a:solidFill>
                <a:schemeClr val="tx1">
                  <a:lumMod val="75000"/>
                  <a:lumOff val="25000"/>
                </a:schemeClr>
              </a:solidFill>
              <a:effectLst/>
            </a:endParaRPr>
          </a:p>
          <a:p>
            <a:pPr marL="742950" lvl="1" indent="-285750">
              <a:lnSpc>
                <a:spcPct val="90000"/>
              </a:lnSpc>
              <a:spcBef>
                <a:spcPts val="1000"/>
              </a:spcBef>
              <a:buClr>
                <a:schemeClr val="accent1"/>
              </a:buClr>
              <a:buSzPct val="80000"/>
              <a:buFont typeface="Wingdings 3" charset="2"/>
              <a:buChar char=""/>
            </a:pPr>
            <a:r>
              <a:rPr lang="en-US" b="0" i="0">
                <a:solidFill>
                  <a:schemeClr val="tx1">
                    <a:lumMod val="75000"/>
                    <a:lumOff val="25000"/>
                  </a:schemeClr>
                </a:solidFill>
                <a:effectLst/>
              </a:rPr>
              <a:t>To qualify as a “nonprofit,” organizations must meet certain IRS requirements. If they fail to maintain a certain percentage of revenue spent on programs, they lose their nonprofit status, </a:t>
            </a:r>
          </a:p>
          <a:p>
            <a:pPr>
              <a:lnSpc>
                <a:spcPct val="90000"/>
              </a:lnSpc>
              <a:spcBef>
                <a:spcPts val="1000"/>
              </a:spcBef>
              <a:buClr>
                <a:schemeClr val="accent1"/>
              </a:buClr>
              <a:buSzPct val="80000"/>
              <a:buFont typeface="Wingdings 3" charset="2"/>
              <a:buChar char=""/>
            </a:pPr>
            <a:endParaRPr lang="en-US" b="0" i="0">
              <a:solidFill>
                <a:schemeClr val="tx1">
                  <a:lumMod val="75000"/>
                  <a:lumOff val="25000"/>
                </a:schemeClr>
              </a:solidFill>
              <a:effectLst/>
            </a:endParaRPr>
          </a:p>
        </p:txBody>
      </p:sp>
      <p:sp>
        <p:nvSpPr>
          <p:cNvPr id="27" name="Isosceles Triangle 2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Footer Placeholder 2">
            <a:extLst>
              <a:ext uri="{FF2B5EF4-FFF2-40B4-BE49-F238E27FC236}">
                <a16:creationId xmlns:a16="http://schemas.microsoft.com/office/drawing/2014/main" id="{CB63CB1B-9EDA-9492-3710-3A248E1016B5}"/>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9057062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1" name="Rectangle 2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A1F9D-2362-56F6-873F-5D812909F894}"/>
              </a:ext>
            </a:extLst>
          </p:cNvPr>
          <p:cNvSpPr>
            <a:spLocks noGrp="1"/>
          </p:cNvSpPr>
          <p:nvPr>
            <p:ph type="title"/>
          </p:nvPr>
        </p:nvSpPr>
        <p:spPr>
          <a:xfrm>
            <a:off x="1043950" y="1179151"/>
            <a:ext cx="3300646" cy="4463889"/>
          </a:xfrm>
        </p:spPr>
        <p:txBody>
          <a:bodyPr vert="horz" lIns="91440" tIns="45720" rIns="91440" bIns="45720" rtlCol="0" anchor="ctr">
            <a:normAutofit/>
          </a:bodyPr>
          <a:lstStyle/>
          <a:p>
            <a:r>
              <a:rPr lang="en-US" dirty="0"/>
              <a:t>Best Practices for Nonprofit Accounting</a:t>
            </a:r>
            <a:br>
              <a:rPr lang="en-US" b="0" i="0" dirty="0">
                <a:effectLst/>
              </a:rPr>
            </a:br>
            <a:endParaRPr lang="en-US" dirty="0"/>
          </a:p>
        </p:txBody>
      </p:sp>
      <p:sp>
        <p:nvSpPr>
          <p:cNvPr id="23" name="Isosceles Triangle 2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905A930-1EC0-DA70-0BF8-81ED4EDB8384}"/>
              </a:ext>
            </a:extLst>
          </p:cNvPr>
          <p:cNvSpPr txBox="1"/>
          <p:nvPr/>
        </p:nvSpPr>
        <p:spPr>
          <a:xfrm>
            <a:off x="4978918" y="1109145"/>
            <a:ext cx="6341016" cy="4603900"/>
          </a:xfrm>
          <a:prstGeom prst="rect">
            <a:avLst/>
          </a:prstGeom>
        </p:spPr>
        <p:txBody>
          <a:bodyPr vert="horz" lIns="91440" tIns="45720" rIns="91440" bIns="45720" rtlCol="0" anchor="ctr">
            <a:normAutofit/>
          </a:bodyPr>
          <a:lstStyle/>
          <a:p>
            <a:pPr>
              <a:spcBef>
                <a:spcPts val="1000"/>
              </a:spcBef>
              <a:buClr>
                <a:schemeClr val="accent1"/>
              </a:buClr>
              <a:buSzPct val="80000"/>
            </a:pPr>
            <a:r>
              <a:rPr lang="en-US" sz="2800" b="1" dirty="0">
                <a:solidFill>
                  <a:schemeClr val="tx1">
                    <a:lumMod val="75000"/>
                    <a:lumOff val="25000"/>
                  </a:schemeClr>
                </a:solidFill>
              </a:rPr>
              <a:t>Reference your budget frequently</a:t>
            </a:r>
            <a:r>
              <a:rPr lang="en-US" sz="2800" b="0" i="0" dirty="0">
                <a:solidFill>
                  <a:schemeClr val="tx1">
                    <a:lumMod val="75000"/>
                    <a:lumOff val="25000"/>
                  </a:schemeClr>
                </a:solidFill>
                <a:effectLst/>
              </a:rPr>
              <a:t>.</a:t>
            </a:r>
          </a:p>
          <a:p>
            <a:pPr marL="285750" indent="-285750">
              <a:spcBef>
                <a:spcPts val="1000"/>
              </a:spcBef>
              <a:buClr>
                <a:schemeClr val="accent1"/>
              </a:buClr>
              <a:buSzPct val="80000"/>
              <a:buFont typeface="Wingdings 3" charset="2"/>
              <a:buChar char=""/>
            </a:pPr>
            <a:r>
              <a:rPr lang="en-US" sz="2800" i="0" dirty="0">
                <a:solidFill>
                  <a:schemeClr val="tx1">
                    <a:lumMod val="75000"/>
                    <a:lumOff val="25000"/>
                  </a:schemeClr>
                </a:solidFill>
                <a:effectLst/>
              </a:rPr>
              <a:t>Should check in with your budget monthly, </a:t>
            </a:r>
          </a:p>
          <a:p>
            <a:pPr marL="285750" indent="-285750">
              <a:spcBef>
                <a:spcPts val="1000"/>
              </a:spcBef>
              <a:buClr>
                <a:schemeClr val="accent1"/>
              </a:buClr>
              <a:buSzPct val="80000"/>
              <a:buFont typeface="Wingdings 3" charset="2"/>
              <a:buChar char=""/>
            </a:pPr>
            <a:r>
              <a:rPr lang="en-US" sz="2800" dirty="0">
                <a:solidFill>
                  <a:schemeClr val="tx1">
                    <a:lumMod val="75000"/>
                    <a:lumOff val="25000"/>
                  </a:schemeClr>
                </a:solidFill>
              </a:rPr>
              <a:t>C</a:t>
            </a:r>
            <a:r>
              <a:rPr lang="en-US" sz="2800" i="0" dirty="0">
                <a:solidFill>
                  <a:schemeClr val="tx1">
                    <a:lumMod val="75000"/>
                    <a:lumOff val="25000"/>
                  </a:schemeClr>
                </a:solidFill>
                <a:effectLst/>
              </a:rPr>
              <a:t>omparing and evaluating budgeted revenue and expenses against actual revenue and expenses. </a:t>
            </a:r>
          </a:p>
          <a:p>
            <a:pPr marL="285750" indent="-285750">
              <a:spcBef>
                <a:spcPts val="1000"/>
              </a:spcBef>
              <a:buClr>
                <a:schemeClr val="accent1"/>
              </a:buClr>
              <a:buSzPct val="80000"/>
              <a:buFont typeface="Wingdings 3" charset="2"/>
              <a:buChar char=""/>
            </a:pPr>
            <a:r>
              <a:rPr lang="en-US" sz="2800" i="0" dirty="0">
                <a:solidFill>
                  <a:schemeClr val="tx1">
                    <a:lumMod val="75000"/>
                    <a:lumOff val="25000"/>
                  </a:schemeClr>
                </a:solidFill>
                <a:effectLst/>
              </a:rPr>
              <a:t>This will ensure that your organization is staying on track to achieve your goals. </a:t>
            </a:r>
          </a:p>
          <a:p>
            <a:pPr>
              <a:spcBef>
                <a:spcPts val="1000"/>
              </a:spcBef>
              <a:buClr>
                <a:schemeClr val="accent1"/>
              </a:buClr>
              <a:buSzPct val="80000"/>
              <a:buFont typeface="Wingdings 3" charset="2"/>
              <a:buChar char=""/>
            </a:pPr>
            <a:endParaRPr lang="en-US" b="0" i="0" dirty="0">
              <a:solidFill>
                <a:schemeClr val="tx1">
                  <a:lumMod val="75000"/>
                  <a:lumOff val="25000"/>
                </a:schemeClr>
              </a:solidFill>
              <a:effectLst/>
            </a:endParaRPr>
          </a:p>
        </p:txBody>
      </p:sp>
      <p:sp>
        <p:nvSpPr>
          <p:cNvPr id="27" name="Isosceles Triangle 2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Footer Placeholder 2">
            <a:extLst>
              <a:ext uri="{FF2B5EF4-FFF2-40B4-BE49-F238E27FC236}">
                <a16:creationId xmlns:a16="http://schemas.microsoft.com/office/drawing/2014/main" id="{6C9F30B2-0885-BD62-638D-B720EC132D1B}"/>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8158953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1F9D-2362-56F6-873F-5D812909F894}"/>
              </a:ext>
            </a:extLst>
          </p:cNvPr>
          <p:cNvSpPr>
            <a:spLocks noGrp="1"/>
          </p:cNvSpPr>
          <p:nvPr>
            <p:ph type="title"/>
          </p:nvPr>
        </p:nvSpPr>
        <p:spPr/>
        <p:txBody>
          <a:bodyPr/>
          <a:lstStyle/>
          <a:p>
            <a:r>
              <a:rPr lang="en-US" dirty="0">
                <a:ea typeface="+mj-lt"/>
                <a:cs typeface="+mj-lt"/>
              </a:rPr>
              <a:t>Best Practices for Nonprofit Accounting</a:t>
            </a:r>
            <a:br>
              <a:rPr lang="en-US" b="0" i="0" dirty="0">
                <a:solidFill>
                  <a:srgbClr val="005AF0"/>
                </a:solidFill>
                <a:effectLst/>
                <a:latin typeface="meta-pro"/>
              </a:rPr>
            </a:br>
            <a:endParaRPr lang="en-US" dirty="0"/>
          </a:p>
        </p:txBody>
      </p:sp>
      <p:sp>
        <p:nvSpPr>
          <p:cNvPr id="4" name="TextBox 3">
            <a:extLst>
              <a:ext uri="{FF2B5EF4-FFF2-40B4-BE49-F238E27FC236}">
                <a16:creationId xmlns:a16="http://schemas.microsoft.com/office/drawing/2014/main" id="{5905A930-1EC0-DA70-0BF8-81ED4EDB8384}"/>
              </a:ext>
            </a:extLst>
          </p:cNvPr>
          <p:cNvSpPr txBox="1"/>
          <p:nvPr/>
        </p:nvSpPr>
        <p:spPr>
          <a:xfrm>
            <a:off x="983411" y="1930400"/>
            <a:ext cx="6107502" cy="369332"/>
          </a:xfrm>
          <a:prstGeom prst="rect">
            <a:avLst/>
          </a:prstGeom>
          <a:noFill/>
        </p:spPr>
        <p:txBody>
          <a:bodyPr wrap="square">
            <a:spAutoFit/>
          </a:bodyPr>
          <a:lstStyle/>
          <a:p>
            <a:pPr algn="l"/>
            <a:endParaRPr lang="en-US" b="0" i="0" dirty="0">
              <a:solidFill>
                <a:srgbClr val="292929"/>
              </a:solidFill>
              <a:effectLst/>
              <a:latin typeface="meta-pro"/>
            </a:endParaRPr>
          </a:p>
        </p:txBody>
      </p:sp>
      <p:sp>
        <p:nvSpPr>
          <p:cNvPr id="5" name="TextBox 4">
            <a:extLst>
              <a:ext uri="{FF2B5EF4-FFF2-40B4-BE49-F238E27FC236}">
                <a16:creationId xmlns:a16="http://schemas.microsoft.com/office/drawing/2014/main" id="{77F7B777-89D0-EEE6-3CC0-97B9D1ACC238}"/>
              </a:ext>
            </a:extLst>
          </p:cNvPr>
          <p:cNvSpPr txBox="1"/>
          <p:nvPr/>
        </p:nvSpPr>
        <p:spPr>
          <a:xfrm>
            <a:off x="780493" y="1268721"/>
            <a:ext cx="9230264" cy="4955203"/>
          </a:xfrm>
          <a:prstGeom prst="rect">
            <a:avLst/>
          </a:prstGeom>
          <a:noFill/>
        </p:spPr>
        <p:txBody>
          <a:bodyPr wrap="square">
            <a:spAutoFit/>
          </a:bodyPr>
          <a:lstStyle/>
          <a:p>
            <a:r>
              <a:rPr lang="en-US" sz="2800" b="1" dirty="0">
                <a:solidFill>
                  <a:srgbClr val="292929"/>
                </a:solidFill>
                <a:latin typeface="meta-pro"/>
              </a:rPr>
              <a:t>Establish concrete internal controls.</a:t>
            </a:r>
          </a:p>
          <a:p>
            <a:pPr algn="l"/>
            <a:r>
              <a:rPr lang="en-US" b="0" i="0" dirty="0">
                <a:solidFill>
                  <a:srgbClr val="292929"/>
                </a:solidFill>
                <a:effectLst/>
                <a:latin typeface="meta-serif"/>
              </a:rPr>
              <a:t>Can limit cases of fraud, </a:t>
            </a:r>
          </a:p>
          <a:p>
            <a:pPr algn="l"/>
            <a:r>
              <a:rPr lang="en-US" dirty="0">
                <a:solidFill>
                  <a:srgbClr val="292929"/>
                </a:solidFill>
                <a:latin typeface="meta-serif"/>
              </a:rPr>
              <a:t>A</a:t>
            </a:r>
            <a:r>
              <a:rPr lang="en-US" b="0" i="0" dirty="0">
                <a:solidFill>
                  <a:srgbClr val="292929"/>
                </a:solidFill>
                <a:effectLst/>
                <a:latin typeface="meta-serif"/>
              </a:rPr>
              <a:t>id in catching errors. </a:t>
            </a:r>
          </a:p>
          <a:p>
            <a:pPr algn="l"/>
            <a:r>
              <a:rPr lang="en-US" dirty="0">
                <a:solidFill>
                  <a:srgbClr val="292929"/>
                </a:solidFill>
                <a:latin typeface="meta-serif"/>
              </a:rPr>
              <a:t>T</a:t>
            </a:r>
            <a:r>
              <a:rPr lang="en-US" b="0" i="0" dirty="0">
                <a:solidFill>
                  <a:srgbClr val="292929"/>
                </a:solidFill>
                <a:effectLst/>
                <a:latin typeface="meta-serif"/>
              </a:rPr>
              <a:t>here should still be a “checks and balances” system in place. </a:t>
            </a:r>
          </a:p>
          <a:p>
            <a:pPr algn="l"/>
            <a:r>
              <a:rPr lang="en-US" b="0" i="0" dirty="0">
                <a:solidFill>
                  <a:srgbClr val="292929"/>
                </a:solidFill>
                <a:effectLst/>
                <a:latin typeface="meta-serif"/>
              </a:rPr>
              <a:t>Small nonprofits especially struggle with implementing internal controls, but there are some specific guidelines you can follow such as:</a:t>
            </a:r>
          </a:p>
          <a:p>
            <a:pPr lvl="1">
              <a:buFont typeface="Arial" panose="020B0604020202020204" pitchFamily="34" charset="0"/>
              <a:buChar char="•"/>
            </a:pPr>
            <a:r>
              <a:rPr lang="en-US" b="1" i="0" dirty="0">
                <a:solidFill>
                  <a:srgbClr val="292929"/>
                </a:solidFill>
                <a:effectLst/>
                <a:latin typeface="meta-serif"/>
              </a:rPr>
              <a:t>Share financial duties</a:t>
            </a:r>
            <a:r>
              <a:rPr lang="en-US" b="0" i="0" dirty="0">
                <a:solidFill>
                  <a:srgbClr val="292929"/>
                </a:solidFill>
                <a:effectLst/>
                <a:latin typeface="meta-serif"/>
              </a:rPr>
              <a:t>. For instance, if your bookkeeper records all incoming revenue for your organization, someone else should be the one to approve write-offs. This creates a system of checks and balances between roles at the organization.</a:t>
            </a:r>
          </a:p>
          <a:p>
            <a:pPr lvl="1">
              <a:buFont typeface="Arial" panose="020B0604020202020204" pitchFamily="34" charset="0"/>
              <a:buChar char="•"/>
            </a:pPr>
            <a:r>
              <a:rPr lang="en-US" b="1" i="0" dirty="0">
                <a:solidFill>
                  <a:srgbClr val="292929"/>
                </a:solidFill>
                <a:effectLst/>
                <a:latin typeface="meta-serif"/>
              </a:rPr>
              <a:t>Instill security policies</a:t>
            </a:r>
            <a:r>
              <a:rPr lang="en-US" b="0" i="0" dirty="0">
                <a:solidFill>
                  <a:srgbClr val="292929"/>
                </a:solidFill>
                <a:effectLst/>
                <a:latin typeface="meta-serif"/>
              </a:rPr>
              <a:t>. Nonprofit cybersecurity can easily become a major risk to organizations, especially when you handle sensitive transactional information. Implement specific policies at your organization for the handling of this data.</a:t>
            </a:r>
          </a:p>
          <a:p>
            <a:pPr lvl="1">
              <a:buFont typeface="Arial" panose="020B0604020202020204" pitchFamily="34" charset="0"/>
              <a:buChar char="•"/>
            </a:pPr>
            <a:r>
              <a:rPr lang="en-US" b="1" i="0" dirty="0">
                <a:solidFill>
                  <a:srgbClr val="292929"/>
                </a:solidFill>
                <a:effectLst/>
                <a:latin typeface="meta-serif"/>
              </a:rPr>
              <a:t>Take inventory of fixed assets</a:t>
            </a:r>
            <a:r>
              <a:rPr lang="en-US" b="0" i="0" dirty="0">
                <a:solidFill>
                  <a:srgbClr val="292929"/>
                </a:solidFill>
                <a:effectLst/>
                <a:latin typeface="meta-serif"/>
              </a:rPr>
              <a:t>. Some items are easily taken home from the office and forgotten about. Take regular inventory of the computers, cell phones, and other items that you allow your organization’s staff members to work with.</a:t>
            </a:r>
          </a:p>
          <a:p>
            <a:pPr lvl="1"/>
            <a:r>
              <a:rPr lang="en-US" b="0" i="0" dirty="0">
                <a:solidFill>
                  <a:srgbClr val="292929"/>
                </a:solidFill>
                <a:effectLst/>
                <a:latin typeface="meta-serif"/>
              </a:rPr>
              <a:t>Internal controls don’t mean that you don’t trust your organization’s staff members. It really helps to catch any mistakes and prevent inadvertent wrongdoing.</a:t>
            </a:r>
          </a:p>
        </p:txBody>
      </p:sp>
      <p:sp>
        <p:nvSpPr>
          <p:cNvPr id="3" name="Footer Placeholder 2">
            <a:extLst>
              <a:ext uri="{FF2B5EF4-FFF2-40B4-BE49-F238E27FC236}">
                <a16:creationId xmlns:a16="http://schemas.microsoft.com/office/drawing/2014/main" id="{443FDCAC-C677-389F-7537-3791368ADDDB}"/>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5811434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1" name="Rectangle 2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265732-C625-FAD7-3401-230DCD4838E7}"/>
              </a:ext>
            </a:extLst>
          </p:cNvPr>
          <p:cNvSpPr>
            <a:spLocks noGrp="1"/>
          </p:cNvSpPr>
          <p:nvPr>
            <p:ph type="title"/>
          </p:nvPr>
        </p:nvSpPr>
        <p:spPr>
          <a:xfrm>
            <a:off x="1043950" y="1179151"/>
            <a:ext cx="3300646" cy="4463889"/>
          </a:xfrm>
        </p:spPr>
        <p:txBody>
          <a:bodyPr vert="horz" lIns="91440" tIns="45720" rIns="91440" bIns="45720" rtlCol="0" anchor="ctr">
            <a:normAutofit/>
          </a:bodyPr>
          <a:lstStyle/>
          <a:p>
            <a:r>
              <a:rPr lang="en-US" dirty="0"/>
              <a:t>Best Practices for Nonprofit Accounting</a:t>
            </a:r>
          </a:p>
        </p:txBody>
      </p:sp>
      <p:sp>
        <p:nvSpPr>
          <p:cNvPr id="23" name="Isosceles Triangle 2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D0A8C2F-8761-71AB-68A1-800002EF1CCD}"/>
              </a:ext>
            </a:extLst>
          </p:cNvPr>
          <p:cNvSpPr txBox="1"/>
          <p:nvPr/>
        </p:nvSpPr>
        <p:spPr>
          <a:xfrm>
            <a:off x="4978918" y="1109145"/>
            <a:ext cx="6341016" cy="4603900"/>
          </a:xfrm>
          <a:prstGeom prst="rect">
            <a:avLst/>
          </a:prstGeom>
        </p:spPr>
        <p:txBody>
          <a:bodyPr vert="horz" lIns="91440" tIns="45720" rIns="91440" bIns="45720" rtlCol="0" anchor="ctr">
            <a:normAutofit/>
          </a:bodyPr>
          <a:lstStyle/>
          <a:p>
            <a:pPr marL="285750" indent="-285750">
              <a:spcBef>
                <a:spcPts val="1000"/>
              </a:spcBef>
              <a:buClr>
                <a:schemeClr val="accent1"/>
              </a:buClr>
              <a:buSzPct val="80000"/>
              <a:buFont typeface="Wingdings 3" charset="2"/>
              <a:buChar char=""/>
            </a:pPr>
            <a:r>
              <a:rPr lang="en-US" sz="2800" dirty="0">
                <a:solidFill>
                  <a:schemeClr val="tx1">
                    <a:lumMod val="75000"/>
                    <a:lumOff val="25000"/>
                  </a:schemeClr>
                </a:solidFill>
              </a:rPr>
              <a:t>To Hire or Outsource for Nonprofit Accounting</a:t>
            </a:r>
          </a:p>
          <a:p>
            <a:pPr marL="285750" indent="-285750">
              <a:spcBef>
                <a:spcPts val="1000"/>
              </a:spcBef>
              <a:buClr>
                <a:schemeClr val="accent1"/>
              </a:buClr>
              <a:buSzPct val="80000"/>
              <a:buFont typeface="Wingdings 3" charset="2"/>
              <a:buChar char=""/>
            </a:pPr>
            <a:r>
              <a:rPr lang="en-US" sz="2800" i="0" dirty="0">
                <a:solidFill>
                  <a:schemeClr val="tx1">
                    <a:lumMod val="75000"/>
                    <a:lumOff val="25000"/>
                  </a:schemeClr>
                </a:solidFill>
                <a:effectLst/>
              </a:rPr>
              <a:t>Roll the responsibilities up under an executive. </a:t>
            </a:r>
          </a:p>
          <a:p>
            <a:pPr marL="285750" indent="-285750">
              <a:spcBef>
                <a:spcPts val="1000"/>
              </a:spcBef>
              <a:buClr>
                <a:schemeClr val="accent1"/>
              </a:buClr>
              <a:buSzPct val="80000"/>
              <a:buFont typeface="Wingdings 3" charset="2"/>
              <a:buChar char=""/>
            </a:pPr>
            <a:r>
              <a:rPr lang="en-US" sz="2800" i="0" dirty="0">
                <a:solidFill>
                  <a:schemeClr val="tx1">
                    <a:lumMod val="75000"/>
                    <a:lumOff val="25000"/>
                  </a:schemeClr>
                </a:solidFill>
                <a:effectLst/>
              </a:rPr>
              <a:t>Hire a full-time accountant to join the team. </a:t>
            </a:r>
          </a:p>
          <a:p>
            <a:pPr marL="285750" indent="-285750">
              <a:spcBef>
                <a:spcPts val="1000"/>
              </a:spcBef>
              <a:buClr>
                <a:schemeClr val="accent1"/>
              </a:buClr>
              <a:buSzPct val="80000"/>
              <a:buFont typeface="Wingdings 3" charset="2"/>
              <a:buChar char=""/>
            </a:pPr>
            <a:r>
              <a:rPr lang="en-US" sz="2800" i="0" dirty="0">
                <a:solidFill>
                  <a:schemeClr val="tx1">
                    <a:lumMod val="75000"/>
                    <a:lumOff val="25000"/>
                  </a:schemeClr>
                </a:solidFill>
                <a:effectLst/>
              </a:rPr>
              <a:t>Outsource your accounting needs to an expert firm</a:t>
            </a:r>
            <a:r>
              <a:rPr lang="en-US" b="0" i="0" dirty="0">
                <a:solidFill>
                  <a:schemeClr val="tx1">
                    <a:lumMod val="75000"/>
                    <a:lumOff val="25000"/>
                  </a:schemeClr>
                </a:solidFill>
                <a:effectLst/>
              </a:rPr>
              <a:t>.</a:t>
            </a:r>
          </a:p>
          <a:p>
            <a:pPr>
              <a:spcBef>
                <a:spcPts val="1000"/>
              </a:spcBef>
              <a:buClr>
                <a:schemeClr val="accent1"/>
              </a:buClr>
              <a:buSzPct val="80000"/>
              <a:buFont typeface="Wingdings 3" charset="2"/>
              <a:buChar char=""/>
            </a:pPr>
            <a:endParaRPr lang="en-US" b="0" i="0" dirty="0">
              <a:solidFill>
                <a:schemeClr val="tx1">
                  <a:lumMod val="75000"/>
                  <a:lumOff val="25000"/>
                </a:schemeClr>
              </a:solidFill>
              <a:effectLst/>
            </a:endParaRPr>
          </a:p>
        </p:txBody>
      </p:sp>
      <p:sp>
        <p:nvSpPr>
          <p:cNvPr id="27" name="Isosceles Triangle 2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Footer Placeholder 2">
            <a:extLst>
              <a:ext uri="{FF2B5EF4-FFF2-40B4-BE49-F238E27FC236}">
                <a16:creationId xmlns:a16="http://schemas.microsoft.com/office/drawing/2014/main" id="{90B47120-6FBE-AD74-6A0B-F96ADB09C312}"/>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7594422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C129-732B-4E5F-83A0-F77B3D4F719B}"/>
              </a:ext>
            </a:extLst>
          </p:cNvPr>
          <p:cNvSpPr>
            <a:spLocks noGrp="1" noRot="1" noMove="1" noResize="1" noEditPoints="1" noAdjustHandles="1" noChangeArrowheads="1" noChangeShapeType="1"/>
          </p:cNvSpPr>
          <p:nvPr>
            <p:ph type="title"/>
          </p:nvPr>
        </p:nvSpPr>
        <p:spPr>
          <a:xfrm>
            <a:off x="601522" y="749526"/>
            <a:ext cx="3367359" cy="5224724"/>
          </a:xfrm>
        </p:spPr>
        <p:txBody>
          <a:bodyPr anchor="ctr">
            <a:normAutofit/>
          </a:bodyPr>
          <a:lstStyle/>
          <a:p>
            <a:r>
              <a:rPr lang="en-US" dirty="0"/>
              <a:t>Your Role in Financial Oversight</a:t>
            </a:r>
          </a:p>
        </p:txBody>
      </p:sp>
      <p:sp>
        <p:nvSpPr>
          <p:cNvPr id="3" name="Content Placeholder 2">
            <a:extLst>
              <a:ext uri="{FF2B5EF4-FFF2-40B4-BE49-F238E27FC236}">
                <a16:creationId xmlns:a16="http://schemas.microsoft.com/office/drawing/2014/main" id="{25EA4A12-DC23-492A-B645-0B10EF9DFF35}"/>
              </a:ext>
            </a:extLst>
          </p:cNvPr>
          <p:cNvSpPr>
            <a:spLocks noGrp="1"/>
          </p:cNvSpPr>
          <p:nvPr>
            <p:ph idx="1"/>
          </p:nvPr>
        </p:nvSpPr>
        <p:spPr>
          <a:xfrm>
            <a:off x="4476495" y="816638"/>
            <a:ext cx="4619706" cy="5224724"/>
          </a:xfrm>
        </p:spPr>
        <p:txBody>
          <a:bodyPr vert="horz" lIns="91440" tIns="45720" rIns="91440" bIns="45720" rtlCol="0" anchor="ctr">
            <a:normAutofit lnSpcReduction="10000"/>
          </a:bodyPr>
          <a:lstStyle/>
          <a:p>
            <a:r>
              <a:rPr lang="en-US" dirty="0">
                <a:ea typeface="+mn-lt"/>
                <a:cs typeface="+mn-lt"/>
              </a:rPr>
              <a:t>Overall stewardship of the organization</a:t>
            </a:r>
          </a:p>
          <a:p>
            <a:r>
              <a:rPr lang="en-US" dirty="0"/>
              <a:t>Ensure that resources are used to accomplish the mission </a:t>
            </a:r>
          </a:p>
          <a:p>
            <a:r>
              <a:rPr lang="en-US" dirty="0"/>
              <a:t>Ensure financial health and that contributions are used in accordance with donor intent </a:t>
            </a:r>
          </a:p>
          <a:p>
            <a:r>
              <a:rPr lang="en-US" dirty="0"/>
              <a:t>Review financial statements </a:t>
            </a:r>
          </a:p>
          <a:p>
            <a:r>
              <a:rPr lang="en-US" dirty="0"/>
              <a:t>Compare financial statements to budget </a:t>
            </a:r>
          </a:p>
          <a:p>
            <a:r>
              <a:rPr lang="en-US" dirty="0"/>
              <a:t>Engage independent auditor, if necessary</a:t>
            </a:r>
          </a:p>
          <a:p>
            <a:r>
              <a:rPr lang="en-US" dirty="0"/>
              <a:t>Evaluate need for insurance:</a:t>
            </a:r>
          </a:p>
          <a:p>
            <a:pPr lvl="1"/>
            <a:r>
              <a:rPr lang="en-US" dirty="0"/>
              <a:t>Director &amp; Officers</a:t>
            </a:r>
          </a:p>
          <a:p>
            <a:pPr lvl="1"/>
            <a:r>
              <a:rPr lang="en-US" dirty="0"/>
              <a:t>Error and Omissions</a:t>
            </a:r>
          </a:p>
          <a:p>
            <a:pPr lvl="1"/>
            <a:r>
              <a:rPr lang="en-US" dirty="0"/>
              <a:t>Cyber</a:t>
            </a:r>
          </a:p>
          <a:p>
            <a:endParaRPr lang="en-US" dirty="0"/>
          </a:p>
        </p:txBody>
      </p:sp>
      <p:sp>
        <p:nvSpPr>
          <p:cNvPr id="4" name="Footer Placeholder 3">
            <a:extLst>
              <a:ext uri="{FF2B5EF4-FFF2-40B4-BE49-F238E27FC236}">
                <a16:creationId xmlns:a16="http://schemas.microsoft.com/office/drawing/2014/main" id="{D7003216-8DB6-1053-3DFD-6B1D01DC92F8}"/>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6702619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4A9B-6B21-4D98-B412-B2BDD2A29F06}"/>
              </a:ext>
            </a:extLst>
          </p:cNvPr>
          <p:cNvSpPr>
            <a:spLocks noGrp="1"/>
          </p:cNvSpPr>
          <p:nvPr>
            <p:ph type="title"/>
          </p:nvPr>
        </p:nvSpPr>
        <p:spPr/>
        <p:txBody>
          <a:bodyPr/>
          <a:lstStyle/>
          <a:p>
            <a:r>
              <a:rPr lang="en-US" dirty="0"/>
              <a:t>Items to Look for on the Statement of Activity</a:t>
            </a:r>
          </a:p>
        </p:txBody>
      </p:sp>
      <p:sp>
        <p:nvSpPr>
          <p:cNvPr id="4" name="TextBox 3">
            <a:extLst>
              <a:ext uri="{FF2B5EF4-FFF2-40B4-BE49-F238E27FC236}">
                <a16:creationId xmlns:a16="http://schemas.microsoft.com/office/drawing/2014/main" id="{9109AC73-F598-410D-844F-6877493A0490}"/>
              </a:ext>
            </a:extLst>
          </p:cNvPr>
          <p:cNvSpPr txBox="1"/>
          <p:nvPr/>
        </p:nvSpPr>
        <p:spPr>
          <a:xfrm>
            <a:off x="1117601" y="1527837"/>
            <a:ext cx="8416332" cy="5119350"/>
          </a:xfrm>
          <a:prstGeom prst="rect">
            <a:avLst/>
          </a:prstGeom>
          <a:noFill/>
        </p:spPr>
        <p:txBody>
          <a:bodyPr wrap="square" lIns="91440" tIns="45720" rIns="91440" bIns="45720" anchor="t">
            <a:spAutoFit/>
          </a:bodyPr>
          <a:lstStyle/>
          <a:p>
            <a:pPr marL="0" marR="0">
              <a:spcBef>
                <a:spcPts val="0"/>
              </a:spcBef>
            </a:pPr>
            <a:endParaRPr lang="en-US" sz="1800" b="1" dirty="0">
              <a:solidFill>
                <a:srgbClr val="29023F"/>
              </a:solidFill>
              <a:effectLst/>
              <a:latin typeface="Libre Franklin" pitchFamily="2" charset="0"/>
              <a:ea typeface="Times New Roman" panose="02020603050405020304" pitchFamily="18" charset="0"/>
            </a:endParaRPr>
          </a:p>
          <a:p>
            <a:pPr marR="0">
              <a:spcBef>
                <a:spcPts val="0"/>
              </a:spcBef>
            </a:pPr>
            <a:r>
              <a:rPr lang="en-US" sz="1800" b="1" dirty="0">
                <a:solidFill>
                  <a:srgbClr val="29023F"/>
                </a:solidFill>
                <a:effectLst/>
                <a:latin typeface="Libre Franklin" pitchFamily="2" charset="0"/>
                <a:ea typeface="Times New Roman" panose="02020603050405020304" pitchFamily="18" charset="0"/>
              </a:rPr>
              <a:t>Contributions</a:t>
            </a:r>
            <a:r>
              <a:rPr lang="en-US" sz="1800" dirty="0">
                <a:solidFill>
                  <a:srgbClr val="29023F"/>
                </a:solidFill>
                <a:effectLst/>
                <a:latin typeface="Libre Franklin" pitchFamily="2" charset="0"/>
                <a:ea typeface="Times New Roman" panose="02020603050405020304" pitchFamily="18" charset="0"/>
              </a:rPr>
              <a:t> </a:t>
            </a:r>
          </a:p>
          <a:p>
            <a:pPr marL="285750" indent="-285750" fontAlgn="base">
              <a:spcBef>
                <a:spcPts val="1000"/>
              </a:spcBef>
              <a:buClr>
                <a:schemeClr val="accent1"/>
              </a:buClr>
              <a:buSzPct val="80000"/>
              <a:buFont typeface="Wingdings 3" charset="2"/>
              <a:buChar char=""/>
            </a:pPr>
            <a:r>
              <a:rPr lang="en-US" sz="1600" dirty="0">
                <a:solidFill>
                  <a:schemeClr val="tx1">
                    <a:lumMod val="75000"/>
                    <a:lumOff val="25000"/>
                  </a:schemeClr>
                </a:solidFill>
              </a:rPr>
              <a:t>Are the actual contributions consistent with the budget? </a:t>
            </a:r>
          </a:p>
          <a:p>
            <a:pPr marL="285750" indent="-285750" fontAlgn="base">
              <a:spcBef>
                <a:spcPts val="1000"/>
              </a:spcBef>
              <a:buClr>
                <a:schemeClr val="accent1"/>
              </a:buClr>
              <a:buSzPct val="80000"/>
              <a:buFont typeface="Wingdings 3" charset="2"/>
              <a:buChar char=""/>
            </a:pPr>
            <a:r>
              <a:rPr lang="en-US" sz="1600" dirty="0">
                <a:solidFill>
                  <a:schemeClr val="tx1">
                    <a:lumMod val="75000"/>
                    <a:lumOff val="25000"/>
                  </a:schemeClr>
                </a:solidFill>
              </a:rPr>
              <a:t>W</a:t>
            </a:r>
            <a:r>
              <a:rPr lang="en-US" sz="1600" dirty="0">
                <a:solidFill>
                  <a:srgbClr val="29023F"/>
                </a:solidFill>
                <a:effectLst/>
                <a:latin typeface="Libre Franklin" pitchFamily="2" charset="0"/>
                <a:ea typeface="Times New Roman" panose="02020603050405020304" pitchFamily="18" charset="0"/>
              </a:rPr>
              <a:t>hat is the trend of the last three years of contributions?</a:t>
            </a:r>
            <a:endParaRPr lang="en-US" sz="1600" dirty="0">
              <a:effectLst/>
              <a:latin typeface="Times New Roman" panose="02020603050405020304" pitchFamily="18" charset="0"/>
              <a:ea typeface="Times New Roman" panose="02020603050405020304" pitchFamily="18" charset="0"/>
            </a:endParaRPr>
          </a:p>
          <a:p>
            <a:endParaRPr lang="en-US" sz="1600" dirty="0">
              <a:solidFill>
                <a:srgbClr val="29023F"/>
              </a:solidFill>
              <a:latin typeface="Libre Franklin"/>
              <a:ea typeface="Times New Roman" panose="02020603050405020304" pitchFamily="18" charset="0"/>
            </a:endParaRPr>
          </a:p>
          <a:p>
            <a:pPr marL="0" marR="0">
              <a:spcBef>
                <a:spcPts val="0"/>
              </a:spcBef>
            </a:pPr>
            <a:r>
              <a:rPr lang="en-US" sz="1600" b="1" dirty="0">
                <a:solidFill>
                  <a:srgbClr val="29023F"/>
                </a:solidFill>
                <a:effectLst/>
                <a:latin typeface="Libre Franklin" pitchFamily="2" charset="0"/>
                <a:ea typeface="Times New Roman" panose="02020603050405020304" pitchFamily="18" charset="0"/>
              </a:rPr>
              <a:t>Investment Income</a:t>
            </a:r>
            <a:r>
              <a:rPr lang="en-US" sz="1600" dirty="0">
                <a:solidFill>
                  <a:srgbClr val="29023F"/>
                </a:solidFill>
                <a:effectLst/>
                <a:latin typeface="Libre Franklin" pitchFamily="2" charset="0"/>
                <a:ea typeface="Times New Roman" panose="02020603050405020304" pitchFamily="18" charset="0"/>
              </a:rPr>
              <a:t> - </a:t>
            </a:r>
          </a:p>
          <a:p>
            <a:pPr marL="285750" marR="0" indent="-285750" fontAlgn="base">
              <a:spcBef>
                <a:spcPts val="1000"/>
              </a:spcBef>
              <a:buClr>
                <a:schemeClr val="accent1"/>
              </a:buClr>
              <a:buSzPct val="80000"/>
              <a:buFont typeface="Wingdings 3" charset="2"/>
              <a:buChar char=""/>
            </a:pPr>
            <a:r>
              <a:rPr lang="en-US" sz="1600" dirty="0">
                <a:solidFill>
                  <a:schemeClr val="tx1">
                    <a:lumMod val="75000"/>
                    <a:lumOff val="25000"/>
                  </a:schemeClr>
                </a:solidFill>
              </a:rPr>
              <a:t>What is the return on investments assets? </a:t>
            </a:r>
          </a:p>
          <a:p>
            <a:pPr marL="285750" marR="0" indent="-285750" fontAlgn="base">
              <a:spcBef>
                <a:spcPts val="1000"/>
              </a:spcBef>
              <a:buClr>
                <a:schemeClr val="accent1"/>
              </a:buClr>
              <a:buSzPct val="80000"/>
              <a:buFont typeface="Wingdings 3" charset="2"/>
              <a:buChar char=""/>
            </a:pPr>
            <a:r>
              <a:rPr lang="en-US" sz="1600" dirty="0">
                <a:solidFill>
                  <a:schemeClr val="tx1">
                    <a:lumMod val="75000"/>
                    <a:lumOff val="25000"/>
                  </a:schemeClr>
                </a:solidFill>
              </a:rPr>
              <a:t>Is the return consistent with the market performance for similar investments? </a:t>
            </a:r>
          </a:p>
          <a:p>
            <a:pPr marL="285750" marR="0" indent="-285750" fontAlgn="base">
              <a:spcBef>
                <a:spcPts val="1000"/>
              </a:spcBef>
              <a:buClr>
                <a:schemeClr val="accent1"/>
              </a:buClr>
              <a:buSzPct val="80000"/>
              <a:buFont typeface="Wingdings 3" charset="2"/>
              <a:buChar char=""/>
            </a:pPr>
            <a:r>
              <a:rPr lang="en-US" sz="1600" dirty="0">
                <a:solidFill>
                  <a:schemeClr val="tx1">
                    <a:lumMod val="75000"/>
                    <a:lumOff val="25000"/>
                  </a:schemeClr>
                </a:solidFill>
              </a:rPr>
              <a:t>If not, further information should be obtained to ensure effective management </a:t>
            </a:r>
            <a:r>
              <a:rPr lang="en-US" sz="1600" dirty="0">
                <a:solidFill>
                  <a:srgbClr val="29023F"/>
                </a:solidFill>
                <a:effectLst/>
                <a:latin typeface="Libre Franklin" pitchFamily="2" charset="0"/>
                <a:ea typeface="Times New Roman" panose="02020603050405020304" pitchFamily="18" charset="0"/>
              </a:rPr>
              <a:t>of the organization’s funds.</a:t>
            </a:r>
            <a:endParaRPr lang="en-US" sz="1600" dirty="0">
              <a:effectLst/>
              <a:latin typeface="Times New Roman" panose="02020603050405020304" pitchFamily="18" charset="0"/>
              <a:ea typeface="Times New Roman" panose="02020603050405020304" pitchFamily="18" charset="0"/>
            </a:endParaRPr>
          </a:p>
          <a:p>
            <a:endParaRPr lang="en-US" sz="1600" dirty="0">
              <a:solidFill>
                <a:srgbClr val="29023F"/>
              </a:solidFill>
              <a:latin typeface="Libre Franklin"/>
              <a:ea typeface="Times New Roman" panose="02020603050405020304" pitchFamily="18" charset="0"/>
            </a:endParaRPr>
          </a:p>
          <a:p>
            <a:pPr marL="0" marR="0">
              <a:spcBef>
                <a:spcPts val="0"/>
              </a:spcBef>
            </a:pPr>
            <a:r>
              <a:rPr lang="en-US" sz="1600" b="1" dirty="0">
                <a:solidFill>
                  <a:srgbClr val="29023F"/>
                </a:solidFill>
                <a:effectLst/>
                <a:latin typeface="Libre Franklin" pitchFamily="2" charset="0"/>
                <a:ea typeface="Times New Roman" panose="02020603050405020304" pitchFamily="18" charset="0"/>
              </a:rPr>
              <a:t>Administrative expenses</a:t>
            </a:r>
            <a:r>
              <a:rPr lang="en-US" sz="1600" dirty="0">
                <a:solidFill>
                  <a:srgbClr val="29023F"/>
                </a:solidFill>
                <a:effectLst/>
                <a:latin typeface="Libre Franklin" pitchFamily="2" charset="0"/>
                <a:ea typeface="Times New Roman" panose="02020603050405020304" pitchFamily="18" charset="0"/>
              </a:rPr>
              <a:t> - </a:t>
            </a:r>
          </a:p>
          <a:p>
            <a:pPr marL="285750" indent="-285750" fontAlgn="base">
              <a:spcBef>
                <a:spcPts val="1000"/>
              </a:spcBef>
              <a:buClr>
                <a:schemeClr val="accent1"/>
              </a:buClr>
              <a:buSzPct val="80000"/>
              <a:buFont typeface="Wingdings 3" charset="2"/>
              <a:buChar char=""/>
            </a:pPr>
            <a:r>
              <a:rPr lang="en-US" sz="1600" dirty="0">
                <a:solidFill>
                  <a:schemeClr val="tx1">
                    <a:lumMod val="75000"/>
                    <a:lumOff val="25000"/>
                  </a:schemeClr>
                </a:solidFill>
              </a:rPr>
              <a:t>Is the cost structure in line with the budget?</a:t>
            </a:r>
          </a:p>
          <a:p>
            <a:pPr marL="285750" indent="-285750" fontAlgn="base">
              <a:spcBef>
                <a:spcPts val="1000"/>
              </a:spcBef>
              <a:buClr>
                <a:schemeClr val="accent1"/>
              </a:buClr>
              <a:buSzPct val="80000"/>
              <a:buFont typeface="Wingdings 3" charset="2"/>
              <a:buChar char=""/>
            </a:pPr>
            <a:r>
              <a:rPr lang="en-US" sz="1600" dirty="0">
                <a:solidFill>
                  <a:schemeClr val="tx1">
                    <a:lumMod val="75000"/>
                    <a:lumOff val="25000"/>
                  </a:schemeClr>
                </a:solidFill>
              </a:rPr>
              <a:t>How do the administrative expenses compare with prior years?</a:t>
            </a:r>
          </a:p>
          <a:p>
            <a:pPr marL="285750" indent="-285750" fontAlgn="base">
              <a:spcBef>
                <a:spcPts val="1000"/>
              </a:spcBef>
              <a:buClr>
                <a:schemeClr val="accent1"/>
              </a:buClr>
              <a:buSzPct val="80000"/>
              <a:buFont typeface="Wingdings 3" charset="2"/>
              <a:buChar char=""/>
            </a:pPr>
            <a:r>
              <a:rPr lang="en-US" sz="1600" dirty="0">
                <a:solidFill>
                  <a:schemeClr val="tx1">
                    <a:lumMod val="75000"/>
                    <a:lumOff val="25000"/>
                  </a:schemeClr>
                </a:solidFill>
              </a:rPr>
              <a:t>Does the statement clearly communicate the activities of the organization over </a:t>
            </a:r>
            <a:r>
              <a:rPr lang="en-US" sz="1600" dirty="0">
                <a:solidFill>
                  <a:srgbClr val="29023F"/>
                </a:solidFill>
                <a:effectLst/>
                <a:latin typeface="Libre Franklin"/>
                <a:ea typeface="Times New Roman" panose="02020603050405020304" pitchFamily="18" charset="0"/>
              </a:rPr>
              <a:t>the period?</a:t>
            </a:r>
            <a:r>
              <a:rPr lang="en-US" sz="1600" dirty="0">
                <a:solidFill>
                  <a:srgbClr val="29023F"/>
                </a:solidFill>
                <a:latin typeface="Libre Franklin"/>
                <a:ea typeface="Times New Roman" panose="02020603050405020304" pitchFamily="18" charset="0"/>
              </a:rPr>
              <a:t> </a:t>
            </a:r>
            <a:endParaRPr lang="en-US" sz="1600" dirty="0">
              <a:solidFill>
                <a:srgbClr val="29023F"/>
              </a:solidFill>
              <a:effectLst/>
              <a:latin typeface="Libre Franklin"/>
              <a:ea typeface="Times New Roman" panose="02020603050405020304" pitchFamily="18" charset="0"/>
            </a:endParaRPr>
          </a:p>
        </p:txBody>
      </p:sp>
      <p:sp>
        <p:nvSpPr>
          <p:cNvPr id="3" name="Footer Placeholder 2">
            <a:extLst>
              <a:ext uri="{FF2B5EF4-FFF2-40B4-BE49-F238E27FC236}">
                <a16:creationId xmlns:a16="http://schemas.microsoft.com/office/drawing/2014/main" id="{0185FED3-9122-1D1C-B3C1-CAD1A2E72330}"/>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1830257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17A8-D6A8-47AA-BD25-72A1CA3EA3F7}"/>
              </a:ext>
            </a:extLst>
          </p:cNvPr>
          <p:cNvSpPr>
            <a:spLocks noGrp="1"/>
          </p:cNvSpPr>
          <p:nvPr>
            <p:ph type="title"/>
          </p:nvPr>
        </p:nvSpPr>
        <p:spPr/>
        <p:txBody>
          <a:bodyPr/>
          <a:lstStyle/>
          <a:p>
            <a:r>
              <a:rPr lang="en-US" dirty="0">
                <a:ea typeface="+mj-lt"/>
                <a:cs typeface="+mj-lt"/>
              </a:rPr>
              <a:t>Items to Look for on the Statement of Cash Flows</a:t>
            </a:r>
            <a:endParaRPr lang="en-US" dirty="0"/>
          </a:p>
        </p:txBody>
      </p:sp>
      <p:sp>
        <p:nvSpPr>
          <p:cNvPr id="5" name="TextBox 4">
            <a:extLst>
              <a:ext uri="{FF2B5EF4-FFF2-40B4-BE49-F238E27FC236}">
                <a16:creationId xmlns:a16="http://schemas.microsoft.com/office/drawing/2014/main" id="{B56725B0-67C1-49D1-BE9F-53FEA25281DB}"/>
              </a:ext>
            </a:extLst>
          </p:cNvPr>
          <p:cNvSpPr txBox="1"/>
          <p:nvPr/>
        </p:nvSpPr>
        <p:spPr>
          <a:xfrm>
            <a:off x="1152700" y="1735092"/>
            <a:ext cx="7973851" cy="4739759"/>
          </a:xfrm>
          <a:prstGeom prst="rect">
            <a:avLst/>
          </a:prstGeom>
          <a:noFill/>
        </p:spPr>
        <p:txBody>
          <a:bodyPr wrap="square" lIns="91440" tIns="45720" rIns="91440" bIns="45720" anchor="t">
            <a:spAutoFit/>
          </a:bodyPr>
          <a:lstStyle/>
          <a:p>
            <a:pPr marL="0" marR="0">
              <a:spcBef>
                <a:spcPts val="0"/>
              </a:spcBef>
            </a:pPr>
            <a:endParaRPr lang="en-US" sz="1800" b="1" dirty="0">
              <a:solidFill>
                <a:srgbClr val="29023F"/>
              </a:solidFill>
              <a:effectLst/>
              <a:latin typeface="Libre Franklin" pitchFamily="2" charset="0"/>
              <a:ea typeface="Times New Roman" panose="02020603050405020304" pitchFamily="18" charset="0"/>
            </a:endParaRPr>
          </a:p>
          <a:p>
            <a:pPr marL="0" marR="0">
              <a:spcBef>
                <a:spcPts val="0"/>
              </a:spcBef>
            </a:pPr>
            <a:r>
              <a:rPr lang="en-US" sz="1800" b="1" dirty="0">
                <a:solidFill>
                  <a:srgbClr val="29023F"/>
                </a:solidFill>
                <a:effectLst/>
                <a:latin typeface="Libre Franklin"/>
                <a:ea typeface="Times New Roman" panose="02020603050405020304" pitchFamily="18" charset="0"/>
              </a:rPr>
              <a:t>Cash Flows from Operations</a:t>
            </a:r>
            <a:r>
              <a:rPr lang="en-US" sz="1800" dirty="0">
                <a:solidFill>
                  <a:srgbClr val="29023F"/>
                </a:solidFill>
                <a:effectLst/>
                <a:latin typeface="Libre Franklin"/>
                <a:ea typeface="Times New Roman" panose="02020603050405020304" pitchFamily="18" charset="0"/>
              </a:rPr>
              <a:t>  </a:t>
            </a:r>
          </a:p>
          <a:p>
            <a:pPr marL="285750" marR="0" indent="-285750" fontAlgn="base">
              <a:spcBef>
                <a:spcPts val="1000"/>
              </a:spcBef>
              <a:buClr>
                <a:schemeClr val="accent1"/>
              </a:buClr>
              <a:buSzPct val="80000"/>
              <a:buFont typeface="Wingdings 3" charset="2"/>
              <a:buChar char=""/>
            </a:pPr>
            <a:r>
              <a:rPr lang="en-US" dirty="0">
                <a:solidFill>
                  <a:schemeClr val="tx1">
                    <a:lumMod val="75000"/>
                    <a:lumOff val="25000"/>
                  </a:schemeClr>
                </a:solidFill>
              </a:rPr>
              <a:t>Did the organization generate positive cash from its operations? </a:t>
            </a:r>
          </a:p>
          <a:p>
            <a:pPr marL="285750" marR="0" indent="-285750" fontAlgn="base">
              <a:spcBef>
                <a:spcPts val="1000"/>
              </a:spcBef>
              <a:buClr>
                <a:schemeClr val="accent1"/>
              </a:buClr>
              <a:buSzPct val="80000"/>
              <a:buFont typeface="Wingdings 3" charset="2"/>
              <a:buChar char=""/>
            </a:pPr>
            <a:r>
              <a:rPr lang="en-US" dirty="0">
                <a:solidFill>
                  <a:schemeClr val="tx1">
                    <a:lumMod val="75000"/>
                    <a:lumOff val="25000"/>
                  </a:schemeClr>
                </a:solidFill>
              </a:rPr>
              <a:t>If not, </a:t>
            </a:r>
            <a:r>
              <a:rPr lang="en-US" sz="1800" dirty="0">
                <a:solidFill>
                  <a:srgbClr val="29023F"/>
                </a:solidFill>
                <a:effectLst/>
                <a:latin typeface="Libre Franklin"/>
                <a:ea typeface="Times New Roman" panose="02020603050405020304" pitchFamily="18" charset="0"/>
              </a:rPr>
              <a:t>is it a </a:t>
            </a:r>
            <a:r>
              <a:rPr lang="en-US" dirty="0">
                <a:solidFill>
                  <a:srgbClr val="29023F"/>
                </a:solidFill>
                <a:latin typeface="Libre Franklin"/>
                <a:ea typeface="Times New Roman" panose="02020603050405020304" pitchFamily="18" charset="0"/>
              </a:rPr>
              <a:t>one-time</a:t>
            </a:r>
            <a:r>
              <a:rPr lang="en-US" sz="1800" dirty="0">
                <a:solidFill>
                  <a:srgbClr val="29023F"/>
                </a:solidFill>
                <a:effectLst/>
                <a:latin typeface="Libre Franklin"/>
                <a:ea typeface="Times New Roman" panose="02020603050405020304" pitchFamily="18" charset="0"/>
              </a:rPr>
              <a:t> issue or is a trend starting to develop?</a:t>
            </a:r>
            <a:endParaRPr lang="en-US" sz="1800" dirty="0">
              <a:effectLst/>
              <a:latin typeface="Libre Franklin"/>
              <a:ea typeface="Times New Roman" panose="02020603050405020304" pitchFamily="18" charset="0"/>
            </a:endParaRPr>
          </a:p>
          <a:p>
            <a:endParaRPr lang="en-US" dirty="0">
              <a:solidFill>
                <a:srgbClr val="29023F"/>
              </a:solidFill>
              <a:latin typeface="Libre Franklin"/>
              <a:ea typeface="Times New Roman" panose="02020603050405020304" pitchFamily="18" charset="0"/>
            </a:endParaRPr>
          </a:p>
          <a:p>
            <a:pPr marL="0" marR="0">
              <a:spcBef>
                <a:spcPts val="0"/>
              </a:spcBef>
            </a:pPr>
            <a:r>
              <a:rPr lang="en-US" sz="1800" b="1" dirty="0">
                <a:solidFill>
                  <a:srgbClr val="29023F"/>
                </a:solidFill>
                <a:effectLst/>
                <a:latin typeface="Libre Franklin" pitchFamily="2" charset="0"/>
                <a:ea typeface="Times New Roman" panose="02020603050405020304" pitchFamily="18" charset="0"/>
              </a:rPr>
              <a:t>Cash Flows from Investments </a:t>
            </a:r>
            <a:r>
              <a:rPr lang="en-US" sz="1800" dirty="0">
                <a:solidFill>
                  <a:srgbClr val="29023F"/>
                </a:solidFill>
                <a:effectLst/>
                <a:latin typeface="Libre Franklin" pitchFamily="2" charset="0"/>
                <a:ea typeface="Times New Roman" panose="02020603050405020304" pitchFamily="18" charset="0"/>
              </a:rPr>
              <a:t> </a:t>
            </a:r>
          </a:p>
          <a:p>
            <a:pPr marL="285750" indent="-285750" fontAlgn="base">
              <a:spcBef>
                <a:spcPts val="1000"/>
              </a:spcBef>
              <a:buClr>
                <a:schemeClr val="accent1"/>
              </a:buClr>
              <a:buSzPct val="80000"/>
              <a:buFont typeface="Wingdings 3" charset="2"/>
              <a:buChar char=""/>
            </a:pPr>
            <a:r>
              <a:rPr lang="en-US" dirty="0">
                <a:solidFill>
                  <a:schemeClr val="tx1">
                    <a:lumMod val="75000"/>
                    <a:lumOff val="25000"/>
                  </a:schemeClr>
                </a:solidFill>
              </a:rPr>
              <a:t>Was the purchase and redemption of investments consistent with the organization's investment policy and strategy? </a:t>
            </a:r>
          </a:p>
          <a:p>
            <a:pPr marL="285750" indent="-285750" fontAlgn="base">
              <a:spcBef>
                <a:spcPts val="1000"/>
              </a:spcBef>
              <a:buClr>
                <a:schemeClr val="accent1"/>
              </a:buClr>
              <a:buSzPct val="80000"/>
              <a:buFont typeface="Wingdings 3" charset="2"/>
              <a:buChar char=""/>
            </a:pPr>
            <a:r>
              <a:rPr lang="en-US" dirty="0">
                <a:solidFill>
                  <a:schemeClr val="tx1">
                    <a:lumMod val="75000"/>
                    <a:lumOff val="25000"/>
                  </a:schemeClr>
                </a:solidFill>
              </a:rPr>
              <a:t>Was </a:t>
            </a:r>
            <a:r>
              <a:rPr lang="en-US" sz="1800" dirty="0">
                <a:solidFill>
                  <a:srgbClr val="29023F"/>
                </a:solidFill>
                <a:effectLst/>
                <a:latin typeface="Libre Franklin" pitchFamily="2" charset="0"/>
                <a:ea typeface="Times New Roman" panose="02020603050405020304" pitchFamily="18" charset="0"/>
              </a:rPr>
              <a:t>there a significant redemption that was not reinvested?</a:t>
            </a:r>
            <a:endParaRPr lang="en-US" sz="1800" dirty="0">
              <a:effectLst/>
              <a:latin typeface="Times New Roman" panose="02020603050405020304" pitchFamily="18" charset="0"/>
              <a:ea typeface="Times New Roman" panose="02020603050405020304" pitchFamily="18" charset="0"/>
            </a:endParaRPr>
          </a:p>
          <a:p>
            <a:endParaRPr lang="en-US" dirty="0">
              <a:solidFill>
                <a:srgbClr val="29023F"/>
              </a:solidFill>
              <a:latin typeface="Libre Franklin"/>
              <a:ea typeface="Times New Roman" panose="02020603050405020304" pitchFamily="18" charset="0"/>
            </a:endParaRPr>
          </a:p>
          <a:p>
            <a:pPr marL="0" marR="0">
              <a:spcBef>
                <a:spcPts val="0"/>
              </a:spcBef>
            </a:pPr>
            <a:r>
              <a:rPr lang="en-US" sz="1800" b="1" dirty="0">
                <a:solidFill>
                  <a:srgbClr val="29023F"/>
                </a:solidFill>
                <a:effectLst/>
                <a:latin typeface="Libre Franklin" pitchFamily="2" charset="0"/>
                <a:ea typeface="Times New Roman" panose="02020603050405020304" pitchFamily="18" charset="0"/>
              </a:rPr>
              <a:t>Cash Flows from Financing</a:t>
            </a:r>
          </a:p>
          <a:p>
            <a:pPr marL="285750" marR="0" indent="-285750" fontAlgn="base">
              <a:spcBef>
                <a:spcPts val="1000"/>
              </a:spcBef>
              <a:buClr>
                <a:schemeClr val="accent1"/>
              </a:buClr>
              <a:buSzPct val="80000"/>
              <a:buFont typeface="Wingdings 3" charset="2"/>
              <a:buChar char=""/>
            </a:pPr>
            <a:r>
              <a:rPr lang="en-US" dirty="0">
                <a:solidFill>
                  <a:schemeClr val="tx1">
                    <a:lumMod val="75000"/>
                    <a:lumOff val="25000"/>
                  </a:schemeClr>
                </a:solidFill>
              </a:rPr>
              <a:t>Does the organization hold debt? </a:t>
            </a:r>
          </a:p>
          <a:p>
            <a:pPr marL="285750" marR="0" indent="-285750" fontAlgn="base">
              <a:spcBef>
                <a:spcPts val="1000"/>
              </a:spcBef>
              <a:buClr>
                <a:schemeClr val="accent1"/>
              </a:buClr>
              <a:buSzPct val="80000"/>
              <a:buFont typeface="Wingdings 3" charset="2"/>
              <a:buChar char=""/>
            </a:pPr>
            <a:r>
              <a:rPr lang="en-US" dirty="0">
                <a:solidFill>
                  <a:schemeClr val="tx1">
                    <a:lumMod val="75000"/>
                    <a:lumOff val="25000"/>
                  </a:schemeClr>
                </a:solidFill>
              </a:rPr>
              <a:t>Are debt payments consistent with budget and supportable going forward </a:t>
            </a:r>
            <a:r>
              <a:rPr lang="en-US" sz="1800" dirty="0">
                <a:solidFill>
                  <a:srgbClr val="29023F"/>
                </a:solidFill>
                <a:effectLst/>
                <a:latin typeface="Libre Franklin" pitchFamily="2" charset="0"/>
                <a:ea typeface="Times New Roman" panose="02020603050405020304" pitchFamily="18" charset="0"/>
              </a:rPr>
              <a:t>with the current cash management strategy?</a:t>
            </a:r>
            <a:endParaRPr lang="en-US" sz="1800" dirty="0">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4BAA238F-A34B-C372-5AC4-B21513190572}"/>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27104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3767-2725-F64F-34E6-477235931541}"/>
              </a:ext>
            </a:extLst>
          </p:cNvPr>
          <p:cNvSpPr>
            <a:spLocks noGrp="1"/>
          </p:cNvSpPr>
          <p:nvPr>
            <p:ph type="title"/>
          </p:nvPr>
        </p:nvSpPr>
        <p:spPr/>
        <p:txBody>
          <a:bodyPr>
            <a:normAutofit fontScale="90000"/>
          </a:bodyPr>
          <a:lstStyle/>
          <a:p>
            <a:r>
              <a:rPr lang="en-US" sz="5400" kern="100" dirty="0">
                <a:effectLst/>
                <a:latin typeface="Calibri" panose="020F0502020204030204" pitchFamily="34" charset="0"/>
                <a:ea typeface="Calibri" panose="020F0502020204030204" pitchFamily="34" charset="0"/>
                <a:cs typeface="Calibri" panose="020F0502020204030204" pitchFamily="34" charset="0"/>
              </a:rPr>
              <a:t>What is a Non Profit?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D8B2E3DA-3986-7661-EC0F-88F0EEC6A8F7}"/>
              </a:ext>
            </a:extLst>
          </p:cNvPr>
          <p:cNvSpPr txBox="1"/>
          <p:nvPr/>
        </p:nvSpPr>
        <p:spPr>
          <a:xfrm>
            <a:off x="1000664" y="1794294"/>
            <a:ext cx="8160589" cy="4247317"/>
          </a:xfrm>
          <a:prstGeom prst="rect">
            <a:avLst/>
          </a:prstGeom>
          <a:noFill/>
        </p:spPr>
        <p:txBody>
          <a:bodyPr wrap="square">
            <a:spAutoFit/>
          </a:bodyPr>
          <a:lstStyle/>
          <a:p>
            <a:r>
              <a:rPr lang="en-US" sz="1800" dirty="0">
                <a:solidFill>
                  <a:srgbClr val="202122"/>
                </a:solidFill>
                <a:effectLst/>
                <a:latin typeface="Arial" panose="020B0604020202020204" pitchFamily="34" charset="0"/>
                <a:ea typeface="Calibri" panose="020F0502020204030204" pitchFamily="34" charset="0"/>
              </a:rPr>
              <a:t>A </a:t>
            </a:r>
            <a:r>
              <a:rPr lang="en-US" sz="1800" b="1" dirty="0">
                <a:solidFill>
                  <a:srgbClr val="202122"/>
                </a:solidFill>
                <a:effectLst/>
                <a:latin typeface="Arial" panose="020B0604020202020204" pitchFamily="34" charset="0"/>
                <a:ea typeface="Calibri" panose="020F0502020204030204" pitchFamily="34" charset="0"/>
              </a:rPr>
              <a:t>nonprofit organization</a:t>
            </a:r>
            <a:r>
              <a:rPr lang="en-US" sz="1800" dirty="0">
                <a:solidFill>
                  <a:srgbClr val="202122"/>
                </a:solidFill>
                <a:effectLst/>
                <a:latin typeface="Arial" panose="020B0604020202020204" pitchFamily="34" charset="0"/>
                <a:ea typeface="Calibri" panose="020F0502020204030204" pitchFamily="34" charset="0"/>
              </a:rPr>
              <a:t> (</a:t>
            </a:r>
            <a:r>
              <a:rPr lang="en-US" sz="1800" b="1" dirty="0">
                <a:solidFill>
                  <a:srgbClr val="202122"/>
                </a:solidFill>
                <a:effectLst/>
                <a:latin typeface="Arial" panose="020B0604020202020204" pitchFamily="34" charset="0"/>
                <a:ea typeface="Calibri" panose="020F0502020204030204" pitchFamily="34" charset="0"/>
              </a:rPr>
              <a:t>NPO</a:t>
            </a:r>
            <a:r>
              <a:rPr lang="en-US" sz="1800" dirty="0">
                <a:solidFill>
                  <a:srgbClr val="202122"/>
                </a:solidFill>
                <a:effectLst/>
                <a:latin typeface="Arial" panose="020B0604020202020204" pitchFamily="34" charset="0"/>
                <a:ea typeface="Calibri" panose="020F0502020204030204" pitchFamily="34" charset="0"/>
              </a:rPr>
              <a:t>)  is a legal entity organized and operated for a collective, public or social benefit.</a:t>
            </a:r>
          </a:p>
          <a:p>
            <a:r>
              <a:rPr lang="en-US" sz="1800" dirty="0">
                <a:solidFill>
                  <a:srgbClr val="202122"/>
                </a:solidFill>
                <a:effectLst/>
                <a:latin typeface="Arial" panose="020B0604020202020204" pitchFamily="34" charset="0"/>
                <a:ea typeface="Calibri" panose="020F0502020204030204" pitchFamily="34" charset="0"/>
              </a:rPr>
              <a:t> </a:t>
            </a:r>
          </a:p>
          <a:p>
            <a:r>
              <a:rPr lang="en-US" sz="1800" dirty="0">
                <a:solidFill>
                  <a:srgbClr val="202122"/>
                </a:solidFill>
                <a:effectLst/>
                <a:latin typeface="Arial" panose="020B0604020202020204" pitchFamily="34" charset="0"/>
                <a:ea typeface="Calibri" panose="020F0502020204030204" pitchFamily="34" charset="0"/>
              </a:rPr>
              <a:t>A nonprofit is subject to the non-distribution constraint: any revenues that exceed expenses must be committed to the organization's purpose, not taken by private parties.</a:t>
            </a:r>
          </a:p>
          <a:p>
            <a:endParaRPr lang="en-US" dirty="0">
              <a:solidFill>
                <a:srgbClr val="202122"/>
              </a:solidFill>
              <a:latin typeface="Arial" panose="020B0604020202020204" pitchFamily="34" charset="0"/>
            </a:endParaRPr>
          </a:p>
          <a:p>
            <a:r>
              <a:rPr lang="en-US" dirty="0">
                <a:solidFill>
                  <a:srgbClr val="202122"/>
                </a:solidFill>
                <a:latin typeface="Arial" panose="020B0604020202020204" pitchFamily="34" charset="0"/>
              </a:rPr>
              <a:t>Array of nonprofits include:</a:t>
            </a:r>
          </a:p>
          <a:p>
            <a:pPr marL="742950" lvl="1" indent="-285750">
              <a:buFont typeface="Arial" panose="020B0604020202020204" pitchFamily="34" charset="0"/>
              <a:buChar char="•"/>
            </a:pPr>
            <a:r>
              <a:rPr lang="en-US" dirty="0">
                <a:solidFill>
                  <a:srgbClr val="202122"/>
                </a:solidFill>
                <a:latin typeface="Arial" panose="020B0604020202020204" pitchFamily="34" charset="0"/>
              </a:rPr>
              <a:t>Political organizations</a:t>
            </a:r>
          </a:p>
          <a:p>
            <a:pPr marL="742950" lvl="1" indent="-285750">
              <a:buFont typeface="Arial" panose="020B0604020202020204" pitchFamily="34" charset="0"/>
              <a:buChar char="•"/>
            </a:pPr>
            <a:r>
              <a:rPr lang="en-US" dirty="0">
                <a:solidFill>
                  <a:srgbClr val="202122"/>
                </a:solidFill>
                <a:latin typeface="Arial" panose="020B0604020202020204" pitchFamily="34" charset="0"/>
              </a:rPr>
              <a:t>Schools, </a:t>
            </a:r>
          </a:p>
          <a:p>
            <a:pPr marL="742950" lvl="1" indent="-285750">
              <a:buFont typeface="Arial" panose="020B0604020202020204" pitchFamily="34" charset="0"/>
              <a:buChar char="•"/>
            </a:pPr>
            <a:r>
              <a:rPr lang="en-US" dirty="0">
                <a:solidFill>
                  <a:srgbClr val="202122"/>
                </a:solidFill>
                <a:latin typeface="Arial" panose="020B0604020202020204" pitchFamily="34" charset="0"/>
              </a:rPr>
              <a:t>Business associations</a:t>
            </a:r>
          </a:p>
          <a:p>
            <a:pPr marL="742950" lvl="1" indent="-285750">
              <a:buFont typeface="Arial" panose="020B0604020202020204" pitchFamily="34" charset="0"/>
              <a:buChar char="•"/>
            </a:pPr>
            <a:r>
              <a:rPr lang="en-US" dirty="0">
                <a:solidFill>
                  <a:srgbClr val="202122"/>
                </a:solidFill>
                <a:latin typeface="Arial" panose="020B0604020202020204" pitchFamily="34" charset="0"/>
              </a:rPr>
              <a:t>Churches</a:t>
            </a:r>
          </a:p>
          <a:p>
            <a:pPr marL="742950" lvl="1" indent="-285750">
              <a:buFont typeface="Arial" panose="020B0604020202020204" pitchFamily="34" charset="0"/>
              <a:buChar char="•"/>
            </a:pPr>
            <a:r>
              <a:rPr lang="en-US" dirty="0">
                <a:solidFill>
                  <a:srgbClr val="202122"/>
                </a:solidFill>
                <a:latin typeface="Arial" panose="020B0604020202020204" pitchFamily="34" charset="0"/>
              </a:rPr>
              <a:t>Social clubs</a:t>
            </a:r>
          </a:p>
          <a:p>
            <a:pPr marL="742950" lvl="1" indent="-285750">
              <a:buFont typeface="Arial" panose="020B0604020202020204" pitchFamily="34" charset="0"/>
              <a:buChar char="•"/>
            </a:pPr>
            <a:r>
              <a:rPr lang="en-US" dirty="0">
                <a:solidFill>
                  <a:srgbClr val="202122"/>
                </a:solidFill>
                <a:latin typeface="Arial" panose="020B0604020202020204" pitchFamily="34" charset="0"/>
              </a:rPr>
              <a:t>Consumer co-operatives</a:t>
            </a:r>
          </a:p>
          <a:p>
            <a:endParaRPr lang="en-US" dirty="0"/>
          </a:p>
        </p:txBody>
      </p:sp>
      <p:sp>
        <p:nvSpPr>
          <p:cNvPr id="3" name="Footer Placeholder 2">
            <a:extLst>
              <a:ext uri="{FF2B5EF4-FFF2-40B4-BE49-F238E27FC236}">
                <a16:creationId xmlns:a16="http://schemas.microsoft.com/office/drawing/2014/main" id="{FCFE180D-00ED-F8C5-B98C-C7686BC06D05}"/>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1582825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17A8-D6A8-47AA-BD25-72A1CA3EA3F7}"/>
              </a:ext>
            </a:extLst>
          </p:cNvPr>
          <p:cNvSpPr>
            <a:spLocks noGrp="1"/>
          </p:cNvSpPr>
          <p:nvPr>
            <p:ph type="title"/>
          </p:nvPr>
        </p:nvSpPr>
        <p:spPr/>
        <p:txBody>
          <a:bodyPr/>
          <a:lstStyle/>
          <a:p>
            <a:r>
              <a:rPr lang="en-US" dirty="0">
                <a:ea typeface="+mj-lt"/>
                <a:cs typeface="+mj-lt"/>
              </a:rPr>
              <a:t>Additional Information to Consider</a:t>
            </a:r>
            <a:endParaRPr lang="en-US" dirty="0"/>
          </a:p>
        </p:txBody>
      </p:sp>
      <p:sp>
        <p:nvSpPr>
          <p:cNvPr id="5" name="TextBox 4">
            <a:extLst>
              <a:ext uri="{FF2B5EF4-FFF2-40B4-BE49-F238E27FC236}">
                <a16:creationId xmlns:a16="http://schemas.microsoft.com/office/drawing/2014/main" id="{B56725B0-67C1-49D1-BE9F-53FEA25281DB}"/>
              </a:ext>
            </a:extLst>
          </p:cNvPr>
          <p:cNvSpPr txBox="1"/>
          <p:nvPr/>
        </p:nvSpPr>
        <p:spPr>
          <a:xfrm>
            <a:off x="677334" y="1293906"/>
            <a:ext cx="7973851" cy="4632037"/>
          </a:xfrm>
          <a:prstGeom prst="rect">
            <a:avLst/>
          </a:prstGeom>
          <a:noFill/>
        </p:spPr>
        <p:txBody>
          <a:bodyPr wrap="square" lIns="91440" tIns="45720" rIns="91440" bIns="45720" anchor="t">
            <a:spAutoFit/>
          </a:bodyPr>
          <a:lstStyle/>
          <a:p>
            <a:pPr marL="0" marR="0">
              <a:spcBef>
                <a:spcPts val="0"/>
              </a:spcBef>
            </a:pPr>
            <a:endParaRPr lang="en-US" sz="1800" b="1" dirty="0">
              <a:solidFill>
                <a:srgbClr val="29023F"/>
              </a:solidFill>
              <a:effectLst/>
              <a:latin typeface="Libre Franklin" pitchFamily="2" charset="0"/>
              <a:ea typeface="Times New Roman" panose="02020603050405020304" pitchFamily="18" charset="0"/>
            </a:endParaRPr>
          </a:p>
          <a:p>
            <a:pPr marL="285750" indent="-285750" fontAlgn="base">
              <a:spcBef>
                <a:spcPts val="1000"/>
              </a:spcBef>
              <a:buClr>
                <a:schemeClr val="accent1"/>
              </a:buClr>
              <a:buSzPct val="80000"/>
              <a:buFont typeface="Wingdings 3" charset="2"/>
              <a:buChar char=""/>
            </a:pPr>
            <a:r>
              <a:rPr lang="en-US" dirty="0">
                <a:solidFill>
                  <a:schemeClr val="tx1">
                    <a:lumMod val="75000"/>
                    <a:lumOff val="25000"/>
                  </a:schemeClr>
                </a:solidFill>
              </a:rPr>
              <a:t>Footnotes to the Financial Statements - Footnotes to the financial statements refer to additional information that helps explain how an organization arrived at its financial statement figures. They also help to explain any irregularities or perceived inconsistencies in year-to-year account methodologies.</a:t>
            </a:r>
          </a:p>
          <a:p>
            <a:pPr marL="285750" indent="-285750" fontAlgn="base">
              <a:spcBef>
                <a:spcPts val="1000"/>
              </a:spcBef>
              <a:buClr>
                <a:schemeClr val="accent1"/>
              </a:buClr>
              <a:buSzPct val="80000"/>
              <a:buFont typeface="Wingdings 3" charset="2"/>
              <a:buChar char=""/>
            </a:pPr>
            <a:r>
              <a:rPr lang="en-US" dirty="0">
                <a:solidFill>
                  <a:schemeClr val="tx1">
                    <a:lumMod val="75000"/>
                    <a:lumOff val="25000"/>
                  </a:schemeClr>
                </a:solidFill>
              </a:rPr>
              <a:t>Annual Report - An annual report is a document that non-profits compile and release every year. It's designed to highlight the organization's major accomplishments, inspire readers about the organization's mission, build trust, and thank donors for their support.</a:t>
            </a:r>
          </a:p>
          <a:p>
            <a:pPr marL="285750" indent="-285750" fontAlgn="base">
              <a:spcBef>
                <a:spcPts val="1000"/>
              </a:spcBef>
              <a:buClr>
                <a:schemeClr val="accent1"/>
              </a:buClr>
              <a:buSzPct val="80000"/>
              <a:buFont typeface="Wingdings 3" charset="2"/>
              <a:buChar char=""/>
            </a:pPr>
            <a:r>
              <a:rPr lang="en-US" dirty="0">
                <a:solidFill>
                  <a:schemeClr val="tx1">
                    <a:lumMod val="75000"/>
                    <a:lumOff val="25000"/>
                  </a:schemeClr>
                </a:solidFill>
              </a:rPr>
              <a:t>Financial Ratios -  Financial ratios offer a way to evaluate the organization's performance and compare it with similar organizations it itself. Ratios measure the relationship between two or more components of financial statements. They are used most effectively when results over several periods are compared.</a:t>
            </a:r>
          </a:p>
        </p:txBody>
      </p:sp>
      <p:sp>
        <p:nvSpPr>
          <p:cNvPr id="3" name="Footer Placeholder 2">
            <a:extLst>
              <a:ext uri="{FF2B5EF4-FFF2-40B4-BE49-F238E27FC236}">
                <a16:creationId xmlns:a16="http://schemas.microsoft.com/office/drawing/2014/main" id="{C3932601-61B4-ABBC-2FA3-8FC64B5C8014}"/>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9621206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9" name="Rectangle 18">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Shape 22">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1"/>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5" name="Straight Connector 24">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29" name="Isosceles Triangle 28">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3039F8D-3296-4AAB-92AA-BC4C51BB38AB}"/>
              </a:ext>
            </a:extLst>
          </p:cNvPr>
          <p:cNvSpPr>
            <a:spLocks noGrp="1"/>
          </p:cNvSpPr>
          <p:nvPr>
            <p:ph type="title"/>
          </p:nvPr>
        </p:nvSpPr>
        <p:spPr>
          <a:xfrm>
            <a:off x="829734" y="854529"/>
            <a:ext cx="5799665" cy="5148943"/>
          </a:xfrm>
        </p:spPr>
        <p:txBody>
          <a:bodyPr vert="horz" lIns="91440" tIns="45720" rIns="91440" bIns="45720" rtlCol="0" anchor="ctr">
            <a:normAutofit/>
          </a:bodyPr>
          <a:lstStyle/>
          <a:p>
            <a:pPr algn="r"/>
            <a:r>
              <a:rPr lang="en-US" sz="6000"/>
              <a:t>Tax Filings</a:t>
            </a:r>
          </a:p>
        </p:txBody>
      </p:sp>
      <p:sp>
        <p:nvSpPr>
          <p:cNvPr id="3" name="Footer Placeholder 2">
            <a:extLst>
              <a:ext uri="{FF2B5EF4-FFF2-40B4-BE49-F238E27FC236}">
                <a16:creationId xmlns:a16="http://schemas.microsoft.com/office/drawing/2014/main" id="{08EA53C1-D80D-C481-0CED-60A4345E8108}"/>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8007937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C265-04F2-4C1C-B96C-BB7393BB8520}"/>
              </a:ext>
            </a:extLst>
          </p:cNvPr>
          <p:cNvSpPr>
            <a:spLocks noGrp="1"/>
          </p:cNvSpPr>
          <p:nvPr>
            <p:ph type="title"/>
          </p:nvPr>
        </p:nvSpPr>
        <p:spPr>
          <a:xfrm>
            <a:off x="3171827" y="4682071"/>
            <a:ext cx="6772708" cy="1826581"/>
          </a:xfrm>
        </p:spPr>
        <p:txBody>
          <a:bodyPr vert="horz" lIns="91440" tIns="45720" rIns="91440" bIns="45720" rtlCol="0" anchor="b">
            <a:noAutofit/>
          </a:bodyPr>
          <a:lstStyle/>
          <a:p>
            <a:endParaRPr lang="en-US" sz="1400" dirty="0"/>
          </a:p>
          <a:p>
            <a:r>
              <a:rPr lang="en-US" sz="1400" u="sng" dirty="0">
                <a:solidFill>
                  <a:schemeClr val="tx1"/>
                </a:solidFill>
                <a:ea typeface="+mj-lt"/>
                <a:cs typeface="+mj-lt"/>
              </a:rPr>
              <a:t>The 990-N form</a:t>
            </a:r>
            <a:r>
              <a:rPr lang="en-US" sz="1400" dirty="0">
                <a:solidFill>
                  <a:schemeClr val="tx1"/>
                </a:solidFill>
                <a:ea typeface="+mj-lt"/>
                <a:cs typeface="+mj-lt"/>
              </a:rPr>
              <a:t> </a:t>
            </a:r>
            <a:br>
              <a:rPr lang="en-US" sz="1400" dirty="0">
                <a:solidFill>
                  <a:schemeClr val="tx1"/>
                </a:solidFill>
                <a:ea typeface="+mj-lt"/>
                <a:cs typeface="+mj-lt"/>
              </a:rPr>
            </a:br>
            <a:r>
              <a:rPr lang="en-US" sz="1400" dirty="0">
                <a:solidFill>
                  <a:schemeClr val="tx1"/>
                </a:solidFill>
                <a:ea typeface="+mj-lt"/>
                <a:cs typeface="+mj-lt"/>
              </a:rPr>
              <a:t>Also known as the 990-N e-Postcard </a:t>
            </a:r>
            <a:br>
              <a:rPr lang="en-US" sz="1400" dirty="0">
                <a:solidFill>
                  <a:schemeClr val="tx1"/>
                </a:solidFill>
                <a:ea typeface="+mj-lt"/>
                <a:cs typeface="+mj-lt"/>
              </a:rPr>
            </a:br>
            <a:r>
              <a:rPr lang="en-US" sz="1400" dirty="0">
                <a:solidFill>
                  <a:schemeClr val="tx1"/>
                </a:solidFill>
                <a:ea typeface="+mj-lt"/>
                <a:cs typeface="+mj-lt"/>
              </a:rPr>
              <a:t>For annual gross receipts are less than $50,000. </a:t>
            </a:r>
            <a:br>
              <a:rPr lang="en-US" sz="1400" dirty="0">
                <a:solidFill>
                  <a:schemeClr val="tx1"/>
                </a:solidFill>
                <a:ea typeface="+mj-lt"/>
                <a:cs typeface="+mj-lt"/>
              </a:rPr>
            </a:br>
            <a:r>
              <a:rPr lang="en-US" sz="1400" dirty="0">
                <a:solidFill>
                  <a:schemeClr val="tx1"/>
                </a:solidFill>
                <a:ea typeface="+mj-lt"/>
                <a:cs typeface="+mj-lt"/>
              </a:rPr>
              <a:t>Or if gross receipts fluctuate year-to-year but average at $50,000 or less in the previous three years. </a:t>
            </a:r>
            <a:br>
              <a:rPr lang="en-US" sz="1400" dirty="0">
                <a:solidFill>
                  <a:schemeClr val="tx1"/>
                </a:solidFill>
                <a:ea typeface="+mj-lt"/>
                <a:cs typeface="+mj-lt"/>
              </a:rPr>
            </a:br>
            <a:r>
              <a:rPr lang="en-US" sz="1400" dirty="0">
                <a:solidFill>
                  <a:schemeClr val="tx1"/>
                </a:solidFill>
                <a:ea typeface="+mj-lt"/>
                <a:cs typeface="+mj-lt"/>
              </a:rPr>
              <a:t>Short, eight question form that is submitted electronically with the IRS.</a:t>
            </a:r>
            <a:endParaRPr lang="en-US" sz="1400" dirty="0">
              <a:solidFill>
                <a:schemeClr val="tx1"/>
              </a:solidFill>
            </a:endParaRPr>
          </a:p>
          <a:p>
            <a:endParaRPr lang="en-US" sz="1400" dirty="0">
              <a:solidFill>
                <a:schemeClr val="tx1"/>
              </a:solidFill>
            </a:endParaRPr>
          </a:p>
          <a:p>
            <a:r>
              <a:rPr lang="en-US" sz="1400" u="sng" dirty="0">
                <a:solidFill>
                  <a:schemeClr val="tx1"/>
                </a:solidFill>
                <a:ea typeface="+mj-lt"/>
                <a:cs typeface="+mj-lt"/>
              </a:rPr>
              <a:t>The 990-EZ form</a:t>
            </a:r>
            <a:r>
              <a:rPr lang="en-US" sz="1400" dirty="0">
                <a:solidFill>
                  <a:schemeClr val="tx1"/>
                </a:solidFill>
                <a:ea typeface="+mj-lt"/>
                <a:cs typeface="+mj-lt"/>
              </a:rPr>
              <a:t> </a:t>
            </a:r>
            <a:br>
              <a:rPr lang="en-US" sz="1400" dirty="0">
                <a:solidFill>
                  <a:schemeClr val="tx1"/>
                </a:solidFill>
                <a:ea typeface="+mj-lt"/>
                <a:cs typeface="+mj-lt"/>
              </a:rPr>
            </a:br>
            <a:r>
              <a:rPr lang="en-US" sz="1400" dirty="0">
                <a:solidFill>
                  <a:schemeClr val="tx1"/>
                </a:solidFill>
                <a:ea typeface="+mj-lt"/>
                <a:cs typeface="+mj-lt"/>
              </a:rPr>
              <a:t>May be filed for annual gross receipts are less than $200,000 and total assets less than $500,000.  </a:t>
            </a:r>
            <a:br>
              <a:rPr lang="en-US" sz="1400" dirty="0">
                <a:solidFill>
                  <a:schemeClr val="tx1"/>
                </a:solidFill>
                <a:ea typeface="+mj-lt"/>
                <a:cs typeface="+mj-lt"/>
              </a:rPr>
            </a:br>
            <a:r>
              <a:rPr lang="en-US" sz="1400" dirty="0">
                <a:solidFill>
                  <a:schemeClr val="tx1"/>
                </a:solidFill>
                <a:ea typeface="+mj-lt"/>
                <a:cs typeface="+mj-lt"/>
              </a:rPr>
              <a:t>If your organization does meet these requirements, have the option to file the full 990 form if you so choose. </a:t>
            </a:r>
            <a:br>
              <a:rPr lang="en-US" sz="1400" dirty="0">
                <a:solidFill>
                  <a:schemeClr val="tx1"/>
                </a:solidFill>
                <a:ea typeface="+mj-lt"/>
                <a:cs typeface="+mj-lt"/>
              </a:rPr>
            </a:br>
            <a:r>
              <a:rPr lang="en-US" sz="1400" dirty="0">
                <a:solidFill>
                  <a:schemeClr val="tx1"/>
                </a:solidFill>
                <a:ea typeface="+mj-lt"/>
                <a:cs typeface="+mj-lt"/>
              </a:rPr>
              <a:t>Can be filed electronically or on paper</a:t>
            </a:r>
            <a:endParaRPr lang="en-US" sz="1400" dirty="0">
              <a:solidFill>
                <a:schemeClr val="tx1"/>
              </a:solidFill>
            </a:endParaRPr>
          </a:p>
          <a:p>
            <a:endParaRPr lang="en-US" sz="1400" dirty="0">
              <a:solidFill>
                <a:schemeClr val="tx1"/>
              </a:solidFill>
            </a:endParaRPr>
          </a:p>
          <a:p>
            <a:r>
              <a:rPr lang="en-US" sz="1400" u="sng" dirty="0">
                <a:solidFill>
                  <a:schemeClr val="tx1"/>
                </a:solidFill>
                <a:ea typeface="+mj-lt"/>
                <a:cs typeface="+mj-lt"/>
              </a:rPr>
              <a:t>The 990 form</a:t>
            </a:r>
            <a:r>
              <a:rPr lang="en-US" sz="1400" dirty="0">
                <a:solidFill>
                  <a:schemeClr val="tx1"/>
                </a:solidFill>
                <a:ea typeface="+mj-lt"/>
                <a:cs typeface="+mj-lt"/>
              </a:rPr>
              <a:t> </a:t>
            </a:r>
            <a:br>
              <a:rPr lang="en-US" sz="1400" dirty="0">
                <a:solidFill>
                  <a:schemeClr val="tx1"/>
                </a:solidFill>
                <a:ea typeface="+mj-lt"/>
                <a:cs typeface="+mj-lt"/>
              </a:rPr>
            </a:br>
            <a:r>
              <a:rPr lang="en-US" sz="1400" dirty="0">
                <a:solidFill>
                  <a:schemeClr val="tx1"/>
                </a:solidFill>
                <a:ea typeface="+mj-lt"/>
                <a:cs typeface="+mj-lt"/>
              </a:rPr>
              <a:t>Is required for annual gross receipts are greater than or equal to $200,000; or total assets that are greater than or equal to $500,000. </a:t>
            </a:r>
            <a:br>
              <a:rPr lang="en-US" sz="1400" dirty="0">
                <a:solidFill>
                  <a:schemeClr val="tx1"/>
                </a:solidFill>
                <a:ea typeface="+mj-lt"/>
                <a:cs typeface="+mj-lt"/>
              </a:rPr>
            </a:br>
            <a:r>
              <a:rPr lang="en-US" sz="1400" dirty="0">
                <a:solidFill>
                  <a:schemeClr val="tx1"/>
                </a:solidFill>
                <a:ea typeface="+mj-lt"/>
                <a:cs typeface="+mj-lt"/>
              </a:rPr>
              <a:t>Is more intensive and requires that you complete the entire twelve-page form. </a:t>
            </a:r>
            <a:br>
              <a:rPr lang="en-US" sz="1400" dirty="0">
                <a:solidFill>
                  <a:schemeClr val="tx1"/>
                </a:solidFill>
                <a:ea typeface="+mj-lt"/>
                <a:cs typeface="+mj-lt"/>
              </a:rPr>
            </a:br>
            <a:r>
              <a:rPr lang="en-US" sz="1400" dirty="0">
                <a:solidFill>
                  <a:schemeClr val="tx1"/>
                </a:solidFill>
                <a:ea typeface="+mj-lt"/>
                <a:cs typeface="+mj-lt"/>
              </a:rPr>
              <a:t>Can be filed electronically or on paper</a:t>
            </a:r>
          </a:p>
          <a:p>
            <a:endParaRPr lang="en-US" sz="1400" dirty="0">
              <a:solidFill>
                <a:schemeClr val="tx1"/>
              </a:solidFill>
            </a:endParaRPr>
          </a:p>
          <a:p>
            <a:r>
              <a:rPr lang="en-US" sz="1400" u="sng" dirty="0">
                <a:solidFill>
                  <a:schemeClr val="tx1"/>
                </a:solidFill>
                <a:ea typeface="+mj-lt"/>
                <a:cs typeface="+mj-lt"/>
              </a:rPr>
              <a:t>The 990-PF</a:t>
            </a:r>
            <a:br>
              <a:rPr lang="en-US" sz="1400" u="sng" dirty="0">
                <a:solidFill>
                  <a:schemeClr val="tx1"/>
                </a:solidFill>
                <a:ea typeface="+mj-lt"/>
                <a:cs typeface="+mj-lt"/>
              </a:rPr>
            </a:br>
            <a:r>
              <a:rPr lang="en-US" sz="1400" dirty="0">
                <a:solidFill>
                  <a:schemeClr val="tx1"/>
                </a:solidFill>
                <a:ea typeface="+mj-lt"/>
                <a:cs typeface="+mj-lt"/>
              </a:rPr>
              <a:t>Is required for all private foundations, regardless of financials and assets. </a:t>
            </a:r>
            <a:br>
              <a:rPr lang="en-US" sz="1400" dirty="0">
                <a:solidFill>
                  <a:schemeClr val="tx1"/>
                </a:solidFill>
                <a:ea typeface="+mj-lt"/>
                <a:cs typeface="+mj-lt"/>
              </a:rPr>
            </a:br>
            <a:r>
              <a:rPr lang="en-US" sz="1400" dirty="0">
                <a:solidFill>
                  <a:schemeClr val="tx1"/>
                </a:solidFill>
                <a:ea typeface="+mj-lt"/>
                <a:cs typeface="+mj-lt"/>
              </a:rPr>
              <a:t>This form is like the regular 990 form. </a:t>
            </a:r>
            <a:br>
              <a:rPr lang="en-US" sz="1400" dirty="0">
                <a:solidFill>
                  <a:schemeClr val="tx1"/>
                </a:solidFill>
                <a:ea typeface="+mj-lt"/>
                <a:cs typeface="+mj-lt"/>
              </a:rPr>
            </a:br>
            <a:r>
              <a:rPr lang="en-US" sz="1400" dirty="0">
                <a:solidFill>
                  <a:schemeClr val="tx1"/>
                </a:solidFill>
                <a:ea typeface="+mj-lt"/>
                <a:cs typeface="+mj-lt"/>
              </a:rPr>
              <a:t>Can be filed electronically or on paper</a:t>
            </a:r>
            <a:br>
              <a:rPr lang="en-US" sz="1400" dirty="0">
                <a:solidFill>
                  <a:schemeClr val="tx1"/>
                </a:solidFill>
                <a:ea typeface="+mj-lt"/>
                <a:cs typeface="+mj-lt"/>
              </a:rPr>
            </a:br>
            <a:br>
              <a:rPr lang="en-US" sz="1400" dirty="0">
                <a:ea typeface="+mj-lt"/>
                <a:cs typeface="+mj-lt"/>
              </a:rPr>
            </a:br>
            <a:endParaRPr lang="en-US" sz="1400" dirty="0"/>
          </a:p>
        </p:txBody>
      </p:sp>
      <p:sp>
        <p:nvSpPr>
          <p:cNvPr id="7" name="Title 1">
            <a:extLst>
              <a:ext uri="{FF2B5EF4-FFF2-40B4-BE49-F238E27FC236}">
                <a16:creationId xmlns:a16="http://schemas.microsoft.com/office/drawing/2014/main" id="{9D3FB574-59D4-4126-B802-098C3B34E057}"/>
              </a:ext>
            </a:extLst>
          </p:cNvPr>
          <p:cNvSpPr txBox="1">
            <a:spLocks/>
          </p:cNvSpPr>
          <p:nvPr/>
        </p:nvSpPr>
        <p:spPr>
          <a:xfrm>
            <a:off x="1043950" y="1179151"/>
            <a:ext cx="3300646" cy="446388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Forms</a:t>
            </a:r>
            <a:br>
              <a:rPr lang="en-US"/>
            </a:br>
            <a:endParaRPr lang="en-US"/>
          </a:p>
        </p:txBody>
      </p:sp>
      <p:cxnSp>
        <p:nvCxnSpPr>
          <p:cNvPr id="8" name="Straight Arrow Connector 7">
            <a:extLst>
              <a:ext uri="{FF2B5EF4-FFF2-40B4-BE49-F238E27FC236}">
                <a16:creationId xmlns:a16="http://schemas.microsoft.com/office/drawing/2014/main" id="{9B6E9D48-FAB7-4980-8564-50F61FD8005E}"/>
              </a:ext>
            </a:extLst>
          </p:cNvPr>
          <p:cNvCxnSpPr/>
          <p:nvPr/>
        </p:nvCxnSpPr>
        <p:spPr>
          <a:xfrm>
            <a:off x="3012016" y="1008592"/>
            <a:ext cx="48684" cy="5045602"/>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6E50C254-7DE3-E764-E79E-37F41B3D15D2}"/>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8809579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851E87-BB79-6D79-882D-FFA79DA6EED1}"/>
              </a:ext>
            </a:extLst>
          </p:cNvPr>
          <p:cNvSpPr>
            <a:spLocks noGrp="1"/>
          </p:cNvSpPr>
          <p:nvPr>
            <p:ph type="title"/>
          </p:nvPr>
        </p:nvSpPr>
        <p:spPr/>
        <p:txBody>
          <a:bodyPr/>
          <a:lstStyle/>
          <a:p>
            <a:r>
              <a:rPr lang="en-US" dirty="0"/>
              <a:t>Due Dates for Filing</a:t>
            </a:r>
          </a:p>
        </p:txBody>
      </p:sp>
      <p:sp>
        <p:nvSpPr>
          <p:cNvPr id="6" name="TextBox 5">
            <a:extLst>
              <a:ext uri="{FF2B5EF4-FFF2-40B4-BE49-F238E27FC236}">
                <a16:creationId xmlns:a16="http://schemas.microsoft.com/office/drawing/2014/main" id="{E5E26208-0669-3F0B-BBCC-7FDEB2C703D8}"/>
              </a:ext>
            </a:extLst>
          </p:cNvPr>
          <p:cNvSpPr txBox="1"/>
          <p:nvPr/>
        </p:nvSpPr>
        <p:spPr>
          <a:xfrm>
            <a:off x="1017917" y="1930400"/>
            <a:ext cx="8138440" cy="3139321"/>
          </a:xfrm>
          <a:prstGeom prst="rect">
            <a:avLst/>
          </a:prstGeom>
          <a:noFill/>
        </p:spPr>
        <p:txBody>
          <a:bodyPr wrap="square">
            <a:spAutoFit/>
          </a:bodyPr>
          <a:lstStyle/>
          <a:p>
            <a:pPr marL="285750" indent="-285750" algn="l">
              <a:buFont typeface="Wingdings" panose="05000000000000000000" pitchFamily="2" charset="2"/>
              <a:buChar char="Ø"/>
            </a:pPr>
            <a:r>
              <a:rPr lang="en-US" b="1" i="0" dirty="0">
                <a:solidFill>
                  <a:srgbClr val="292929"/>
                </a:solidFill>
                <a:effectLst/>
                <a:latin typeface="meta-serif"/>
              </a:rPr>
              <a:t>15th day of the 5th month after the conclusion of the nonprofit’s fiscal year</a:t>
            </a:r>
            <a:r>
              <a:rPr lang="en-US" b="0" i="0" dirty="0">
                <a:solidFill>
                  <a:srgbClr val="292929"/>
                </a:solidFill>
                <a:effectLst/>
                <a:latin typeface="meta-serif"/>
              </a:rPr>
              <a:t>. </a:t>
            </a:r>
          </a:p>
          <a:p>
            <a:pPr marL="285750" indent="-285750" algn="l">
              <a:buFont typeface="Wingdings" panose="05000000000000000000" pitchFamily="2" charset="2"/>
              <a:buChar char="Ø"/>
            </a:pPr>
            <a:endParaRPr lang="en-US" b="0" i="0" dirty="0">
              <a:solidFill>
                <a:srgbClr val="292929"/>
              </a:solidFill>
              <a:effectLst/>
              <a:latin typeface="meta-serif"/>
            </a:endParaRPr>
          </a:p>
          <a:p>
            <a:pPr marL="285750" indent="-285750" algn="l">
              <a:buFont typeface="Wingdings" panose="05000000000000000000" pitchFamily="2" charset="2"/>
              <a:buChar char="Ø"/>
            </a:pPr>
            <a:r>
              <a:rPr lang="en-US" b="0" i="0" dirty="0">
                <a:solidFill>
                  <a:srgbClr val="292929"/>
                </a:solidFill>
                <a:effectLst/>
                <a:latin typeface="meta-serif"/>
              </a:rPr>
              <a:t>For the majority of nonprofits, who operate on the calendar fiscal year, your tax forms are due on </a:t>
            </a:r>
            <a:r>
              <a:rPr lang="en-US" b="1" i="0" dirty="0">
                <a:solidFill>
                  <a:srgbClr val="292929"/>
                </a:solidFill>
                <a:effectLst/>
                <a:latin typeface="meta-serif"/>
              </a:rPr>
              <a:t>May 15th</a:t>
            </a:r>
            <a:r>
              <a:rPr lang="en-US" b="0" i="0" dirty="0">
                <a:solidFill>
                  <a:srgbClr val="292929"/>
                </a:solidFill>
                <a:effectLst/>
                <a:latin typeface="meta-serif"/>
              </a:rPr>
              <a:t> unless you’ve specifically requested an extension.</a:t>
            </a:r>
          </a:p>
          <a:p>
            <a:pPr marL="285750" indent="-285750" algn="l">
              <a:buFont typeface="Wingdings" panose="05000000000000000000" pitchFamily="2" charset="2"/>
              <a:buChar char="Ø"/>
            </a:pPr>
            <a:endParaRPr lang="en-US" b="0" i="0" dirty="0">
              <a:solidFill>
                <a:srgbClr val="292929"/>
              </a:solidFill>
              <a:effectLst/>
              <a:latin typeface="meta-serif"/>
            </a:endParaRPr>
          </a:p>
          <a:p>
            <a:pPr marL="285750" indent="-285750" algn="l">
              <a:buFont typeface="Wingdings" panose="05000000000000000000" pitchFamily="2" charset="2"/>
              <a:buChar char="Ø"/>
            </a:pPr>
            <a:r>
              <a:rPr lang="en-US" b="0" i="0" dirty="0">
                <a:solidFill>
                  <a:srgbClr val="292929"/>
                </a:solidFill>
                <a:effectLst/>
                <a:latin typeface="meta-serif"/>
              </a:rPr>
              <a:t>If for some reason, your nonprofit cannot make the deadline of May 15th (or your organization’s specific deadline) to file your nonprofit taxes, </a:t>
            </a:r>
          </a:p>
          <a:p>
            <a:pPr marL="742950" lvl="1" indent="-285750">
              <a:buFont typeface="Wingdings" panose="05000000000000000000" pitchFamily="2" charset="2"/>
              <a:buChar char="Ø"/>
            </a:pPr>
            <a:r>
              <a:rPr lang="en-US" b="0" i="0" dirty="0">
                <a:solidFill>
                  <a:srgbClr val="292929"/>
                </a:solidFill>
                <a:effectLst/>
                <a:latin typeface="meta-serif"/>
              </a:rPr>
              <a:t>you have the option to extend your time by six months. </a:t>
            </a:r>
          </a:p>
          <a:p>
            <a:pPr marL="742950" lvl="1" indent="-285750">
              <a:buFont typeface="Wingdings" panose="05000000000000000000" pitchFamily="2" charset="2"/>
              <a:buChar char="Ø"/>
            </a:pPr>
            <a:r>
              <a:rPr lang="en-US" b="0" i="0" dirty="0">
                <a:solidFill>
                  <a:srgbClr val="292929"/>
                </a:solidFill>
                <a:effectLst/>
                <a:latin typeface="meta-serif"/>
              </a:rPr>
              <a:t>can apply for this 990 deadline extension by filing a Form 8868. </a:t>
            </a:r>
          </a:p>
          <a:p>
            <a:pPr marL="742950" lvl="1" indent="-285750">
              <a:buFont typeface="Wingdings" panose="05000000000000000000" pitchFamily="2" charset="2"/>
              <a:buChar char="Ø"/>
            </a:pPr>
            <a:r>
              <a:rPr lang="en-US" dirty="0">
                <a:solidFill>
                  <a:srgbClr val="292929"/>
                </a:solidFill>
                <a:latin typeface="meta-serif"/>
              </a:rPr>
              <a:t>i</a:t>
            </a:r>
            <a:r>
              <a:rPr lang="en-US" b="0" i="0" dirty="0">
                <a:solidFill>
                  <a:srgbClr val="292929"/>
                </a:solidFill>
                <a:effectLst/>
                <a:latin typeface="meta-serif"/>
              </a:rPr>
              <a:t>f approved, this moves the deadline to November 15th for nonprofit organizations using the calendar fiscal year.</a:t>
            </a:r>
          </a:p>
        </p:txBody>
      </p:sp>
      <p:sp>
        <p:nvSpPr>
          <p:cNvPr id="2" name="Footer Placeholder 1">
            <a:extLst>
              <a:ext uri="{FF2B5EF4-FFF2-40B4-BE49-F238E27FC236}">
                <a16:creationId xmlns:a16="http://schemas.microsoft.com/office/drawing/2014/main" id="{6D49B2B8-DA90-8F46-2DD8-0C47E8F95519}"/>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6048120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7536B6-194B-4D29-8E90-213F25347ABC}"/>
              </a:ext>
            </a:extLst>
          </p:cNvPr>
          <p:cNvSpPr txBox="1">
            <a:spLocks/>
          </p:cNvSpPr>
          <p:nvPr/>
        </p:nvSpPr>
        <p:spPr>
          <a:xfrm>
            <a:off x="1043950" y="1179151"/>
            <a:ext cx="3300646" cy="446388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Penalties</a:t>
            </a:r>
            <a:br>
              <a:rPr lang="en-US"/>
            </a:br>
            <a:endParaRPr lang="en-US"/>
          </a:p>
        </p:txBody>
      </p:sp>
      <p:cxnSp>
        <p:nvCxnSpPr>
          <p:cNvPr id="7" name="Straight Arrow Connector 6">
            <a:extLst>
              <a:ext uri="{FF2B5EF4-FFF2-40B4-BE49-F238E27FC236}">
                <a16:creationId xmlns:a16="http://schemas.microsoft.com/office/drawing/2014/main" id="{BB297DE2-4FCB-41DF-B92E-640830C17DA9}"/>
              </a:ext>
            </a:extLst>
          </p:cNvPr>
          <p:cNvCxnSpPr/>
          <p:nvPr/>
        </p:nvCxnSpPr>
        <p:spPr>
          <a:xfrm>
            <a:off x="3511550" y="1296988"/>
            <a:ext cx="31750" cy="356393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E6A18FC-E1E7-490E-AF97-C4CC6800C7E1}"/>
              </a:ext>
            </a:extLst>
          </p:cNvPr>
          <p:cNvSpPr txBox="1"/>
          <p:nvPr/>
        </p:nvSpPr>
        <p:spPr>
          <a:xfrm>
            <a:off x="3930651" y="501650"/>
            <a:ext cx="5957887"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What happens if my Form 990 is filed late?</a:t>
            </a:r>
            <a:endParaRPr lang="en-US" dirty="0"/>
          </a:p>
          <a:p>
            <a:pPr marL="285750" indent="-285750" fontAlgn="base">
              <a:spcBef>
                <a:spcPts val="1000"/>
              </a:spcBef>
              <a:buClr>
                <a:schemeClr val="accent1"/>
              </a:buClr>
              <a:buSzPct val="80000"/>
              <a:buFont typeface="Wingdings 3" charset="2"/>
              <a:buChar char=""/>
            </a:pPr>
            <a:r>
              <a:rPr lang="en-US" dirty="0">
                <a:solidFill>
                  <a:schemeClr val="tx1">
                    <a:lumMod val="75000"/>
                    <a:lumOff val="25000"/>
                  </a:schemeClr>
                </a:solidFill>
              </a:rPr>
              <a:t>Gross receipts are less than $1,000,000 for its tax year files its Form 990 after the due date (including any extensions), </a:t>
            </a:r>
          </a:p>
          <a:p>
            <a:pPr marL="285750" indent="-285750" fontAlgn="base">
              <a:spcBef>
                <a:spcPts val="1000"/>
              </a:spcBef>
              <a:buClr>
                <a:schemeClr val="accent1"/>
              </a:buClr>
              <a:buSzPct val="80000"/>
              <a:buFont typeface="Wingdings 3" charset="2"/>
              <a:buChar char=""/>
            </a:pPr>
            <a:r>
              <a:rPr lang="en-US" dirty="0">
                <a:solidFill>
                  <a:schemeClr val="tx1">
                    <a:lumMod val="75000"/>
                    <a:lumOff val="25000"/>
                  </a:schemeClr>
                </a:solidFill>
              </a:rPr>
              <a:t>and the organization doesn't provide reasonable cause for filing late, </a:t>
            </a:r>
          </a:p>
          <a:p>
            <a:pPr marL="285750" indent="-285750" fontAlgn="base">
              <a:spcBef>
                <a:spcPts val="1000"/>
              </a:spcBef>
              <a:buClr>
                <a:schemeClr val="accent1"/>
              </a:buClr>
              <a:buSzPct val="80000"/>
              <a:buFont typeface="Wingdings 3" charset="2"/>
              <a:buChar char=""/>
            </a:pPr>
            <a:r>
              <a:rPr lang="en-US" dirty="0">
                <a:solidFill>
                  <a:schemeClr val="tx1">
                    <a:lumMod val="75000"/>
                    <a:lumOff val="25000"/>
                  </a:schemeClr>
                </a:solidFill>
              </a:rPr>
              <a:t>the Internal Revenue Service will impose a penalty of $20 per day for each day the return is late. </a:t>
            </a:r>
          </a:p>
          <a:p>
            <a:pPr marL="285750" lvl="1" indent="-285750" fontAlgn="base">
              <a:spcBef>
                <a:spcPts val="1000"/>
              </a:spcBef>
              <a:buClr>
                <a:schemeClr val="accent1"/>
              </a:buClr>
              <a:buSzPct val="80000"/>
              <a:buFont typeface="Wingdings 3" charset="2"/>
              <a:buChar char=""/>
            </a:pPr>
            <a:r>
              <a:rPr lang="en-US" dirty="0">
                <a:solidFill>
                  <a:schemeClr val="tx1">
                    <a:lumMod val="75000"/>
                    <a:lumOff val="25000"/>
                  </a:schemeClr>
                </a:solidFill>
              </a:rPr>
              <a:t>The maximum penalty is $10,000, or 5 percent of the organization's gross receipts, whichever is less. </a:t>
            </a:r>
          </a:p>
          <a:p>
            <a:pPr marL="285750" indent="-285750" fontAlgn="base">
              <a:spcBef>
                <a:spcPts val="1000"/>
              </a:spcBef>
              <a:buClr>
                <a:schemeClr val="accent1"/>
              </a:buClr>
              <a:buSzPct val="80000"/>
              <a:buFont typeface="Wingdings 3" charset="2"/>
              <a:buChar char=""/>
            </a:pPr>
            <a:r>
              <a:rPr lang="en-US" dirty="0">
                <a:solidFill>
                  <a:schemeClr val="tx1">
                    <a:lumMod val="75000"/>
                    <a:lumOff val="25000"/>
                  </a:schemeClr>
                </a:solidFill>
              </a:rPr>
              <a:t>The penalty increases to $100 per day, up to a maximum of $50,000, for an organization whose gross receipts exceed $1,000,000.</a:t>
            </a:r>
          </a:p>
          <a:p>
            <a:pPr marL="285750" indent="-285750" fontAlgn="base">
              <a:spcBef>
                <a:spcPts val="1000"/>
              </a:spcBef>
              <a:buClr>
                <a:schemeClr val="accent1"/>
              </a:buClr>
              <a:buSzPct val="80000"/>
              <a:buFont typeface="Wingdings 3" charset="2"/>
              <a:buChar char=""/>
            </a:pPr>
            <a:r>
              <a:rPr lang="en-US" dirty="0">
                <a:solidFill>
                  <a:schemeClr val="tx1">
                    <a:lumMod val="75000"/>
                    <a:lumOff val="25000"/>
                  </a:schemeClr>
                </a:solidFill>
              </a:rPr>
              <a:t>An organization that fails to file the required information return (Form 990, Form 990-EZ, or Form 990-PF) or e-Postcard (Form 990-N) for three consecutive tax years will automatically lose its tax-exempt </a:t>
            </a:r>
            <a:r>
              <a:rPr lang="en-US" dirty="0">
                <a:ea typeface="+mn-lt"/>
                <a:cs typeface="+mn-lt"/>
              </a:rPr>
              <a:t>status.</a:t>
            </a:r>
            <a:endParaRPr lang="en-US" dirty="0"/>
          </a:p>
        </p:txBody>
      </p:sp>
      <p:sp>
        <p:nvSpPr>
          <p:cNvPr id="2" name="Footer Placeholder 1">
            <a:extLst>
              <a:ext uri="{FF2B5EF4-FFF2-40B4-BE49-F238E27FC236}">
                <a16:creationId xmlns:a16="http://schemas.microsoft.com/office/drawing/2014/main" id="{79513D63-1CA3-49F0-751C-104D837550EE}"/>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1122527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C265-04F2-4C1C-B96C-BB7393BB8520}"/>
              </a:ext>
            </a:extLst>
          </p:cNvPr>
          <p:cNvSpPr>
            <a:spLocks noGrp="1"/>
          </p:cNvSpPr>
          <p:nvPr>
            <p:ph type="title"/>
          </p:nvPr>
        </p:nvSpPr>
        <p:spPr>
          <a:xfrm>
            <a:off x="4682205" y="3100080"/>
            <a:ext cx="5667730" cy="1826581"/>
          </a:xfrm>
        </p:spPr>
        <p:txBody>
          <a:bodyPr vert="horz" lIns="91440" tIns="45720" rIns="91440" bIns="45720" rtlCol="0" anchor="b">
            <a:noAutofit/>
          </a:bodyPr>
          <a:lstStyle/>
          <a:p>
            <a:br>
              <a:rPr lang="en-US" sz="1400" dirty="0"/>
            </a:br>
            <a:br>
              <a:rPr lang="en-US" sz="1400" dirty="0"/>
            </a:br>
            <a:br>
              <a:rPr lang="en-US" sz="1400" dirty="0">
                <a:ea typeface="+mj-lt"/>
                <a:cs typeface="+mj-lt"/>
              </a:rPr>
            </a:br>
            <a:br>
              <a:rPr lang="en-US" sz="1400" dirty="0">
                <a:ea typeface="+mj-lt"/>
                <a:cs typeface="+mj-lt"/>
              </a:rPr>
            </a:br>
            <a:r>
              <a:rPr lang="en-US" sz="2400" dirty="0">
                <a:solidFill>
                  <a:schemeClr val="tx1"/>
                </a:solidFill>
                <a:ea typeface="+mj-lt"/>
                <a:cs typeface="+mj-lt"/>
              </a:rPr>
              <a:t>State Annual Registration</a:t>
            </a:r>
            <a:br>
              <a:rPr lang="en-US" sz="2400" dirty="0">
                <a:solidFill>
                  <a:schemeClr val="tx1"/>
                </a:solidFill>
                <a:ea typeface="+mj-lt"/>
                <a:cs typeface="+mj-lt"/>
              </a:rPr>
            </a:br>
            <a:br>
              <a:rPr lang="en-US" sz="2400" dirty="0">
                <a:solidFill>
                  <a:schemeClr val="tx1"/>
                </a:solidFill>
                <a:ea typeface="+mj-lt"/>
                <a:cs typeface="+mj-lt"/>
              </a:rPr>
            </a:br>
            <a:r>
              <a:rPr lang="en-US" sz="2400" dirty="0">
                <a:solidFill>
                  <a:schemeClr val="tx1"/>
                </a:solidFill>
                <a:ea typeface="+mj-lt"/>
                <a:cs typeface="+mj-lt"/>
              </a:rPr>
              <a:t>Registration to solicit donations in a state the Non-Profit is not registered in registered in</a:t>
            </a:r>
            <a:br>
              <a:rPr lang="en-US" sz="2400" dirty="0">
                <a:solidFill>
                  <a:schemeClr val="tx1"/>
                </a:solidFill>
                <a:ea typeface="+mj-lt"/>
                <a:cs typeface="+mj-lt"/>
              </a:rPr>
            </a:br>
            <a:br>
              <a:rPr lang="en-US" sz="2400" dirty="0">
                <a:solidFill>
                  <a:schemeClr val="tx1"/>
                </a:solidFill>
                <a:ea typeface="+mj-lt"/>
                <a:cs typeface="+mj-lt"/>
              </a:rPr>
            </a:br>
            <a:r>
              <a:rPr lang="en-US" sz="2400" dirty="0">
                <a:solidFill>
                  <a:schemeClr val="tx1"/>
                </a:solidFill>
                <a:ea typeface="+mj-lt"/>
                <a:cs typeface="+mj-lt"/>
              </a:rPr>
              <a:t>Specific tax-exempt letter from the state the Non-Profit is registered in</a:t>
            </a:r>
          </a:p>
          <a:p>
            <a:endParaRPr lang="en-US" sz="1400" dirty="0"/>
          </a:p>
        </p:txBody>
      </p:sp>
      <p:sp>
        <p:nvSpPr>
          <p:cNvPr id="7" name="Title 1">
            <a:extLst>
              <a:ext uri="{FF2B5EF4-FFF2-40B4-BE49-F238E27FC236}">
                <a16:creationId xmlns:a16="http://schemas.microsoft.com/office/drawing/2014/main" id="{9D3FB574-59D4-4126-B802-098C3B34E057}"/>
              </a:ext>
            </a:extLst>
          </p:cNvPr>
          <p:cNvSpPr txBox="1">
            <a:spLocks/>
          </p:cNvSpPr>
          <p:nvPr/>
        </p:nvSpPr>
        <p:spPr>
          <a:xfrm>
            <a:off x="675460" y="1179151"/>
            <a:ext cx="3530129" cy="446388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REGISTRATIONS</a:t>
            </a:r>
            <a:br>
              <a:rPr lang="en-US" dirty="0"/>
            </a:br>
            <a:endParaRPr lang="en-US" dirty="0"/>
          </a:p>
        </p:txBody>
      </p:sp>
      <p:cxnSp>
        <p:nvCxnSpPr>
          <p:cNvPr id="8" name="Straight Arrow Connector 7">
            <a:extLst>
              <a:ext uri="{FF2B5EF4-FFF2-40B4-BE49-F238E27FC236}">
                <a16:creationId xmlns:a16="http://schemas.microsoft.com/office/drawing/2014/main" id="{9B6E9D48-FAB7-4980-8564-50F61FD8005E}"/>
              </a:ext>
            </a:extLst>
          </p:cNvPr>
          <p:cNvCxnSpPr/>
          <p:nvPr/>
        </p:nvCxnSpPr>
        <p:spPr>
          <a:xfrm>
            <a:off x="4428022" y="1179151"/>
            <a:ext cx="31750" cy="356393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0BFC2998-A907-7E4A-C5EE-8B69FC4902B7}"/>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1660623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510CA78-806F-3BB0-F383-C61B78A01ACD}"/>
              </a:ext>
            </a:extLst>
          </p:cNvPr>
          <p:cNvSpPr>
            <a:spLocks noGrp="1"/>
          </p:cNvSpPr>
          <p:nvPr>
            <p:ph type="ftr" sz="quarter" idx="11"/>
          </p:nvPr>
        </p:nvSpPr>
        <p:spPr/>
        <p:txBody>
          <a:bodyPr/>
          <a:lstStyle/>
          <a:p>
            <a:r>
              <a:rPr lang="en-US"/>
              <a:t>Copyright O|Miga, Inc 2024</a:t>
            </a:r>
            <a:endParaRPr lang="en-US" dirty="0"/>
          </a:p>
        </p:txBody>
      </p:sp>
      <p:sp>
        <p:nvSpPr>
          <p:cNvPr id="6" name="TextBox 5">
            <a:extLst>
              <a:ext uri="{FF2B5EF4-FFF2-40B4-BE49-F238E27FC236}">
                <a16:creationId xmlns:a16="http://schemas.microsoft.com/office/drawing/2014/main" id="{86431250-B97D-8AB7-C424-8FDFEF6ECBA9}"/>
              </a:ext>
            </a:extLst>
          </p:cNvPr>
          <p:cNvSpPr txBox="1"/>
          <p:nvPr/>
        </p:nvSpPr>
        <p:spPr>
          <a:xfrm>
            <a:off x="1015859" y="991024"/>
            <a:ext cx="6101696" cy="3138551"/>
          </a:xfrm>
          <a:prstGeom prst="rect">
            <a:avLst/>
          </a:prstGeom>
          <a:noFill/>
        </p:spPr>
        <p:txBody>
          <a:bodyPr wrap="square">
            <a:spAutoFit/>
          </a:bodyPr>
          <a:lstStyle/>
          <a:p>
            <a:pPr marR="0" lvl="0">
              <a:lnSpc>
                <a:spcPct val="107000"/>
              </a:lnSpc>
              <a:spcBef>
                <a:spcPts val="0"/>
              </a:spcBef>
              <a:spcAft>
                <a:spcPts val="800"/>
              </a:spcAft>
              <a:tabLst>
                <a:tab pos="457200" algn="l"/>
              </a:tabLs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“I’d rather regret the things I’ve done than regret the things I haven’t d—oh crap, I forgot to file my 990!” </a:t>
            </a:r>
          </a:p>
          <a:p>
            <a:pPr marR="0" lvl="0">
              <a:lnSpc>
                <a:spcPct val="107000"/>
              </a:lnSpc>
              <a:spcBef>
                <a:spcPts val="0"/>
              </a:spcBef>
              <a:spcAft>
                <a:spcPts val="800"/>
              </a:spcAft>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Lucille Ball</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E6FF558-416A-B269-5290-65FAE712A41F}"/>
              </a:ext>
            </a:extLst>
          </p:cNvPr>
          <p:cNvPicPr>
            <a:picLocks noChangeAspect="1"/>
          </p:cNvPicPr>
          <p:nvPr/>
        </p:nvPicPr>
        <p:blipFill>
          <a:blip r:embed="rId2"/>
          <a:stretch>
            <a:fillRect/>
          </a:stretch>
        </p:blipFill>
        <p:spPr>
          <a:xfrm>
            <a:off x="7257701" y="2356745"/>
            <a:ext cx="3374845" cy="3490775"/>
          </a:xfrm>
          <a:prstGeom prst="rect">
            <a:avLst/>
          </a:prstGeom>
        </p:spPr>
      </p:pic>
    </p:spTree>
    <p:extLst>
      <p:ext uri="{BB962C8B-B14F-4D97-AF65-F5344CB8AC3E}">
        <p14:creationId xmlns:p14="http://schemas.microsoft.com/office/powerpoint/2010/main" val="33030018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9" name="Rectangle 18">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2" name="Straight Connector 21">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E2590A8D-8818-4A87-A456-E0E5A8A4B262}"/>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a:t>  APPENDIX</a:t>
            </a:r>
          </a:p>
        </p:txBody>
      </p:sp>
      <p:sp>
        <p:nvSpPr>
          <p:cNvPr id="30" name="Freeform: Shape 29">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429B093B-C2EB-FF87-5F03-83D8C51DFF2E}"/>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4511028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5446-6576-4E7D-80B9-52D10A298F14}"/>
              </a:ext>
            </a:extLst>
          </p:cNvPr>
          <p:cNvSpPr>
            <a:spLocks noGrp="1"/>
          </p:cNvSpPr>
          <p:nvPr>
            <p:ph type="title"/>
          </p:nvPr>
        </p:nvSpPr>
        <p:spPr/>
        <p:txBody>
          <a:bodyPr/>
          <a:lstStyle/>
          <a:p>
            <a:r>
              <a:rPr lang="en-US"/>
              <a:t>Definitions</a:t>
            </a:r>
          </a:p>
        </p:txBody>
      </p:sp>
      <p:sp>
        <p:nvSpPr>
          <p:cNvPr id="4" name="TextBox 3">
            <a:extLst>
              <a:ext uri="{FF2B5EF4-FFF2-40B4-BE49-F238E27FC236}">
                <a16:creationId xmlns:a16="http://schemas.microsoft.com/office/drawing/2014/main" id="{EAC50717-E313-48E6-999A-9C6A1D1238DA}"/>
              </a:ext>
            </a:extLst>
          </p:cNvPr>
          <p:cNvSpPr txBox="1"/>
          <p:nvPr/>
        </p:nvSpPr>
        <p:spPr>
          <a:xfrm>
            <a:off x="576666" y="1270000"/>
            <a:ext cx="8258961" cy="5693866"/>
          </a:xfrm>
          <a:prstGeom prst="rect">
            <a:avLst/>
          </a:prstGeom>
          <a:noFill/>
        </p:spPr>
        <p:txBody>
          <a:bodyPr wrap="square" lIns="91440" tIns="45720" rIns="91440" bIns="45720" anchor="t">
            <a:spAutoFit/>
          </a:bodyPr>
          <a:lstStyle/>
          <a:p>
            <a:pPr marL="0" marR="0">
              <a:spcBef>
                <a:spcPts val="0"/>
              </a:spcBef>
            </a:pPr>
            <a:r>
              <a:rPr lang="en-US" sz="1600" b="1" dirty="0">
                <a:solidFill>
                  <a:srgbClr val="29023F"/>
                </a:solidFill>
                <a:effectLst/>
                <a:latin typeface="Libre Franklin"/>
                <a:ea typeface="Times New Roman" panose="02020603050405020304" pitchFamily="18" charset="0"/>
              </a:rPr>
              <a:t>Cash Position</a:t>
            </a:r>
            <a:r>
              <a:rPr lang="en-US" sz="1600" dirty="0">
                <a:solidFill>
                  <a:srgbClr val="29023F"/>
                </a:solidFill>
                <a:effectLst/>
                <a:latin typeface="Libre Franklin"/>
                <a:ea typeface="Times New Roman" panose="02020603050405020304" pitchFamily="18" charset="0"/>
              </a:rPr>
              <a:t> - Is adequate cash on hand (</a:t>
            </a:r>
            <a:r>
              <a:rPr lang="en-US" sz="1600" dirty="0" err="1">
                <a:solidFill>
                  <a:srgbClr val="29023F"/>
                </a:solidFill>
                <a:effectLst/>
                <a:latin typeface="Libre Franklin"/>
                <a:ea typeface="Times New Roman" panose="02020603050405020304" pitchFamily="18" charset="0"/>
              </a:rPr>
              <a:t>ie</a:t>
            </a:r>
            <a:r>
              <a:rPr lang="en-US" sz="1600" dirty="0">
                <a:solidFill>
                  <a:srgbClr val="29023F"/>
                </a:solidFill>
                <a:effectLst/>
                <a:latin typeface="Libre Franklin"/>
                <a:ea typeface="Times New Roman" panose="02020603050405020304" pitchFamily="18" charset="0"/>
              </a:rPr>
              <a:t>. available and not invested or subject to letters of credit or similar) to ensure both the day to day and long-term objectives of the organization can be met?</a:t>
            </a:r>
            <a:endParaRPr lang="en-US" sz="1600" dirty="0">
              <a:effectLst/>
              <a:latin typeface="Libre Franklin"/>
              <a:ea typeface="Times New Roman" panose="02020603050405020304" pitchFamily="18" charset="0"/>
            </a:endParaRPr>
          </a:p>
          <a:p>
            <a:pPr marL="0" marR="0">
              <a:spcBef>
                <a:spcPts val="0"/>
              </a:spcBef>
            </a:pPr>
            <a:endParaRPr lang="en-US" sz="1600" b="1" dirty="0">
              <a:solidFill>
                <a:srgbClr val="29023F"/>
              </a:solidFill>
              <a:effectLst/>
              <a:latin typeface="Libre Franklin"/>
              <a:ea typeface="Times New Roman" panose="02020603050405020304" pitchFamily="18" charset="0"/>
            </a:endParaRPr>
          </a:p>
          <a:p>
            <a:pPr marL="0" marR="0">
              <a:spcBef>
                <a:spcPts val="0"/>
              </a:spcBef>
            </a:pPr>
            <a:r>
              <a:rPr lang="en-US" sz="1600" b="1" dirty="0">
                <a:solidFill>
                  <a:srgbClr val="29023F"/>
                </a:solidFill>
                <a:effectLst/>
                <a:latin typeface="Libre Franklin"/>
                <a:ea typeface="Times New Roman" panose="02020603050405020304" pitchFamily="18" charset="0"/>
              </a:rPr>
              <a:t>Accounts Receivable</a:t>
            </a:r>
            <a:r>
              <a:rPr lang="en-US" sz="1600" dirty="0">
                <a:solidFill>
                  <a:srgbClr val="29023F"/>
                </a:solidFill>
                <a:effectLst/>
                <a:latin typeface="Libre Franklin"/>
                <a:ea typeface="Times New Roman" panose="02020603050405020304" pitchFamily="18" charset="0"/>
              </a:rPr>
              <a:t> - Are there balances due from contributors and customers that have been outstanding for a significant amount of time?</a:t>
            </a:r>
            <a:endParaRPr lang="en-US" sz="1600" dirty="0">
              <a:effectLst/>
              <a:latin typeface="Libre Franklin"/>
              <a:ea typeface="Times New Roman" panose="02020603050405020304" pitchFamily="18" charset="0"/>
            </a:endParaRPr>
          </a:p>
          <a:p>
            <a:pPr marL="0" marR="0">
              <a:spcBef>
                <a:spcPts val="0"/>
              </a:spcBef>
            </a:pPr>
            <a:endParaRPr lang="en-US" sz="1600" b="1" dirty="0">
              <a:solidFill>
                <a:srgbClr val="29023F"/>
              </a:solidFill>
              <a:effectLst/>
              <a:latin typeface="Libre Franklin"/>
              <a:ea typeface="Times New Roman" panose="02020603050405020304" pitchFamily="18" charset="0"/>
            </a:endParaRPr>
          </a:p>
          <a:p>
            <a:pPr marL="0" marR="0">
              <a:spcBef>
                <a:spcPts val="0"/>
              </a:spcBef>
            </a:pPr>
            <a:r>
              <a:rPr lang="en-US" sz="1600" b="1" dirty="0">
                <a:solidFill>
                  <a:srgbClr val="29023F"/>
                </a:solidFill>
                <a:effectLst/>
                <a:latin typeface="Libre Franklin"/>
                <a:ea typeface="Times New Roman" panose="02020603050405020304" pitchFamily="18" charset="0"/>
              </a:rPr>
              <a:t>Investments</a:t>
            </a:r>
            <a:r>
              <a:rPr lang="en-US" sz="1600" dirty="0">
                <a:solidFill>
                  <a:srgbClr val="29023F"/>
                </a:solidFill>
                <a:effectLst/>
                <a:latin typeface="Libre Franklin"/>
                <a:ea typeface="Times New Roman" panose="02020603050405020304" pitchFamily="18" charset="0"/>
              </a:rPr>
              <a:t> - Are the investments held in line with the organization’s investment policy? For example, if the organization’s investment policy includes an ethical investing provision, are any investments held that are not in line with those requirements?</a:t>
            </a:r>
            <a:endParaRPr lang="en-US" sz="1600" dirty="0">
              <a:effectLst/>
              <a:latin typeface="Libre Franklin"/>
              <a:ea typeface="Times New Roman" panose="02020603050405020304" pitchFamily="18" charset="0"/>
            </a:endParaRPr>
          </a:p>
          <a:p>
            <a:pPr marL="0" marR="0">
              <a:spcBef>
                <a:spcPts val="0"/>
              </a:spcBef>
            </a:pPr>
            <a:endParaRPr lang="en-US" sz="1600" b="1" dirty="0">
              <a:solidFill>
                <a:srgbClr val="29023F"/>
              </a:solidFill>
              <a:effectLst/>
              <a:latin typeface="Libre Franklin"/>
              <a:ea typeface="Times New Roman" panose="02020603050405020304" pitchFamily="18" charset="0"/>
            </a:endParaRPr>
          </a:p>
          <a:p>
            <a:pPr marL="0" marR="0">
              <a:spcBef>
                <a:spcPts val="0"/>
              </a:spcBef>
            </a:pPr>
            <a:r>
              <a:rPr lang="en-US" sz="1600" b="1" dirty="0">
                <a:solidFill>
                  <a:srgbClr val="29023F"/>
                </a:solidFill>
                <a:effectLst/>
                <a:latin typeface="Libre Franklin"/>
                <a:ea typeface="Times New Roman" panose="02020603050405020304" pitchFamily="18" charset="0"/>
              </a:rPr>
              <a:t>Capital Assets</a:t>
            </a:r>
            <a:r>
              <a:rPr lang="en-US" sz="1600" dirty="0">
                <a:solidFill>
                  <a:srgbClr val="29023F"/>
                </a:solidFill>
                <a:effectLst/>
                <a:latin typeface="Libre Franklin"/>
                <a:ea typeface="Times New Roman" panose="02020603050405020304" pitchFamily="18" charset="0"/>
              </a:rPr>
              <a:t> - Are any of the organization’s capital assets fully amortized? This could suggest capital purchases will need to be budgeted for in the near future.</a:t>
            </a:r>
            <a:endParaRPr lang="en-US" sz="1600" dirty="0">
              <a:effectLst/>
              <a:latin typeface="Libre Franklin"/>
              <a:ea typeface="Times New Roman" panose="02020603050405020304" pitchFamily="18" charset="0"/>
            </a:endParaRPr>
          </a:p>
          <a:p>
            <a:pPr marL="0" marR="0">
              <a:spcBef>
                <a:spcPts val="0"/>
              </a:spcBef>
            </a:pPr>
            <a:endParaRPr lang="en-US" sz="1600" b="1" dirty="0">
              <a:solidFill>
                <a:srgbClr val="29023F"/>
              </a:solidFill>
              <a:effectLst/>
              <a:latin typeface="Libre Franklin"/>
              <a:ea typeface="Times New Roman" panose="02020603050405020304" pitchFamily="18" charset="0"/>
            </a:endParaRPr>
          </a:p>
          <a:p>
            <a:pPr marL="0" marR="0">
              <a:spcBef>
                <a:spcPts val="0"/>
              </a:spcBef>
            </a:pPr>
            <a:r>
              <a:rPr lang="en-US" sz="1600" b="1" dirty="0">
                <a:solidFill>
                  <a:srgbClr val="29023F"/>
                </a:solidFill>
                <a:effectLst/>
                <a:latin typeface="Libre Franklin"/>
                <a:ea typeface="Times New Roman" panose="02020603050405020304" pitchFamily="18" charset="0"/>
              </a:rPr>
              <a:t>Liabilities</a:t>
            </a:r>
            <a:r>
              <a:rPr lang="en-US" sz="1600" dirty="0">
                <a:solidFill>
                  <a:srgbClr val="29023F"/>
                </a:solidFill>
                <a:effectLst/>
                <a:latin typeface="Libre Franklin"/>
                <a:ea typeface="Times New Roman" panose="02020603050405020304" pitchFamily="18" charset="0"/>
              </a:rPr>
              <a:t> - Are there roughly enough current assets (Cash, Accounts receivable, Short-term investments) to offset the current liabilities (Accounts payable, Accrued liabilities)?</a:t>
            </a:r>
            <a:endParaRPr lang="en-US" sz="1600" dirty="0">
              <a:effectLst/>
              <a:latin typeface="Libre Franklin"/>
              <a:ea typeface="Times New Roman" panose="02020603050405020304" pitchFamily="18" charset="0"/>
            </a:endParaRPr>
          </a:p>
          <a:p>
            <a:endParaRPr lang="en-US" sz="1600" b="1" dirty="0">
              <a:solidFill>
                <a:srgbClr val="29023F"/>
              </a:solidFill>
              <a:effectLst/>
              <a:latin typeface="Libre Franklin"/>
              <a:ea typeface="Times New Roman" panose="02020603050405020304" pitchFamily="18" charset="0"/>
            </a:endParaRPr>
          </a:p>
          <a:p>
            <a:r>
              <a:rPr lang="en-US" sz="1600" b="1" dirty="0">
                <a:solidFill>
                  <a:srgbClr val="29023F"/>
                </a:solidFill>
                <a:effectLst/>
                <a:latin typeface="Libre Franklin"/>
                <a:ea typeface="Times New Roman" panose="02020603050405020304" pitchFamily="18" charset="0"/>
              </a:rPr>
              <a:t>Net Assets</a:t>
            </a:r>
            <a:r>
              <a:rPr lang="en-US" sz="1600" dirty="0">
                <a:solidFill>
                  <a:srgbClr val="29023F"/>
                </a:solidFill>
                <a:effectLst/>
                <a:latin typeface="Libre Franklin"/>
                <a:ea typeface="Times New Roman" panose="02020603050405020304" pitchFamily="18" charset="0"/>
              </a:rPr>
              <a:t> - Is the ending net asset position positive for the organization? If the organization uses </a:t>
            </a:r>
            <a:r>
              <a:rPr lang="en-US" sz="1600" dirty="0">
                <a:effectLst/>
                <a:latin typeface="Libre Franklin"/>
                <a:ea typeface="Times New Roman" panose="02020603050405020304" pitchFamily="18" charset="0"/>
              </a:rPr>
              <a:t>the</a:t>
            </a:r>
            <a:r>
              <a:rPr lang="en-US" sz="1600" dirty="0">
                <a:latin typeface="Libre Franklin"/>
                <a:ea typeface="Times New Roman" panose="02020603050405020304" pitchFamily="18" charset="0"/>
              </a:rPr>
              <a:t> restricted fund </a:t>
            </a:r>
            <a:r>
              <a:rPr lang="en-US" sz="1600" dirty="0">
                <a:latin typeface="Libre Franklin"/>
              </a:rPr>
              <a:t>method,</a:t>
            </a:r>
            <a:r>
              <a:rPr lang="en-US" sz="1600" dirty="0">
                <a:solidFill>
                  <a:srgbClr val="29023F"/>
                </a:solidFill>
                <a:latin typeface="Libre Franklin"/>
              </a:rPr>
              <a:t> </a:t>
            </a:r>
            <a:r>
              <a:rPr lang="en-US" sz="1600" dirty="0">
                <a:effectLst/>
                <a:latin typeface="Libre Franklin"/>
                <a:ea typeface="Times New Roman" panose="02020603050405020304" pitchFamily="18" charset="0"/>
              </a:rPr>
              <a:t>is the ending net asset position positive for each fund</a:t>
            </a:r>
            <a:r>
              <a:rPr lang="en-US" sz="1200" dirty="0">
                <a:effectLst/>
                <a:latin typeface="Libre Franklin"/>
                <a:ea typeface="Times New Roman" panose="02020603050405020304" pitchFamily="18" charset="0"/>
              </a:rPr>
              <a:t>?</a:t>
            </a:r>
          </a:p>
          <a:p>
            <a:r>
              <a:rPr lang="en-US" sz="1200" dirty="0">
                <a:latin typeface="Libre Franklin"/>
                <a:ea typeface="Times New Roman" panose="02020603050405020304" pitchFamily="18" charset="0"/>
              </a:rPr>
              <a:t>GAAP</a:t>
            </a:r>
            <a:endParaRPr lang="en-US" sz="1200" dirty="0">
              <a:effectLst/>
              <a:latin typeface="Libre Franklin"/>
              <a:ea typeface="Times New Roman" panose="02020603050405020304" pitchFamily="18" charset="0"/>
            </a:endParaRPr>
          </a:p>
        </p:txBody>
      </p:sp>
      <p:sp>
        <p:nvSpPr>
          <p:cNvPr id="3" name="Footer Placeholder 2">
            <a:extLst>
              <a:ext uri="{FF2B5EF4-FFF2-40B4-BE49-F238E27FC236}">
                <a16:creationId xmlns:a16="http://schemas.microsoft.com/office/drawing/2014/main" id="{E8257ED5-E059-30D7-5713-47BEEC747FEA}"/>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5949038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5446-6576-4E7D-80B9-52D10A298F14}"/>
              </a:ext>
            </a:extLst>
          </p:cNvPr>
          <p:cNvSpPr>
            <a:spLocks noGrp="1"/>
          </p:cNvSpPr>
          <p:nvPr>
            <p:ph type="title"/>
          </p:nvPr>
        </p:nvSpPr>
        <p:spPr/>
        <p:txBody>
          <a:bodyPr/>
          <a:lstStyle/>
          <a:p>
            <a:r>
              <a:rPr lang="en-US"/>
              <a:t>Definitions</a:t>
            </a:r>
          </a:p>
        </p:txBody>
      </p:sp>
      <p:sp>
        <p:nvSpPr>
          <p:cNvPr id="4" name="TextBox 3">
            <a:extLst>
              <a:ext uri="{FF2B5EF4-FFF2-40B4-BE49-F238E27FC236}">
                <a16:creationId xmlns:a16="http://schemas.microsoft.com/office/drawing/2014/main" id="{EAC50717-E313-48E6-999A-9C6A1D1238DA}"/>
              </a:ext>
            </a:extLst>
          </p:cNvPr>
          <p:cNvSpPr txBox="1"/>
          <p:nvPr/>
        </p:nvSpPr>
        <p:spPr>
          <a:xfrm>
            <a:off x="576666" y="1270000"/>
            <a:ext cx="8258961" cy="5447645"/>
          </a:xfrm>
          <a:prstGeom prst="rect">
            <a:avLst/>
          </a:prstGeom>
          <a:noFill/>
        </p:spPr>
        <p:txBody>
          <a:bodyPr wrap="square" lIns="91440" tIns="45720" rIns="91440" bIns="45720" anchor="t">
            <a:spAutoFit/>
          </a:bodyPr>
          <a:lstStyle/>
          <a:p>
            <a:pPr algn="l"/>
            <a:r>
              <a:rPr lang="en-US" sz="1600" b="1" dirty="0">
                <a:solidFill>
                  <a:srgbClr val="29023F"/>
                </a:solidFill>
                <a:effectLst/>
                <a:latin typeface="Arial" panose="020B0604020202020204" pitchFamily="34" charset="0"/>
                <a:ea typeface="Times New Roman" panose="02020603050405020304" pitchFamily="18" charset="0"/>
                <a:cs typeface="Arial" panose="020B0604020202020204" pitchFamily="34" charset="0"/>
              </a:rPr>
              <a:t>GAAP</a:t>
            </a:r>
            <a:r>
              <a:rPr lang="en-US" sz="1600" b="0" i="0" dirty="0">
                <a:solidFill>
                  <a:srgbClr val="000000"/>
                </a:solidFill>
                <a:effectLst/>
                <a:latin typeface="Arial" panose="020B0604020202020204" pitchFamily="34" charset="0"/>
                <a:cs typeface="Arial" panose="020B0604020202020204" pitchFamily="34" charset="0"/>
              </a:rPr>
              <a:t> </a:t>
            </a:r>
            <a:r>
              <a:rPr lang="en-US" sz="1600" b="1" i="0" dirty="0">
                <a:effectLst/>
                <a:latin typeface="Arial" panose="020B0604020202020204" pitchFamily="34" charset="0"/>
                <a:cs typeface="Arial" panose="020B0604020202020204" pitchFamily="34" charset="0"/>
              </a:rPr>
              <a:t>Generally accepted accounting principles (GAAP) definition:</a:t>
            </a:r>
            <a:r>
              <a:rPr lang="en-US" sz="1600" b="0" i="0" dirty="0">
                <a:effectLst/>
                <a:latin typeface="Arial" panose="020B0604020202020204" pitchFamily="34" charset="0"/>
                <a:cs typeface="Arial" panose="020B0604020202020204" pitchFamily="34" charset="0"/>
              </a:rPr>
              <a:t> A set of </a:t>
            </a:r>
            <a:r>
              <a:rPr lang="en-US" sz="1600" b="1"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rules and guidelines</a:t>
            </a:r>
            <a:r>
              <a:rPr lang="en-US" sz="1600" b="0" i="0" dirty="0">
                <a:effectLst/>
                <a:latin typeface="Arial" panose="020B0604020202020204" pitchFamily="34" charset="0"/>
                <a:cs typeface="Arial" panose="020B0604020202020204" pitchFamily="34" charset="0"/>
              </a:rPr>
              <a:t> developed by </a:t>
            </a:r>
            <a:r>
              <a:rPr lang="en-US" sz="1600" b="0" i="0" dirty="0">
                <a:solidFill>
                  <a:srgbClr val="414042"/>
                </a:solidFill>
                <a:effectLst/>
                <a:latin typeface="Arial" panose="020B0604020202020204" pitchFamily="34" charset="0"/>
                <a:cs typeface="Arial" panose="020B0604020202020204" pitchFamily="34" charset="0"/>
              </a:rPr>
              <a:t>the accounting industry for companies to follow when reporting financial data. Following these rules is especially critical for all publicly traded companies.</a:t>
            </a:r>
            <a:r>
              <a:rPr lang="en-US" sz="1600" dirty="0">
                <a:solidFill>
                  <a:srgbClr val="000000"/>
                </a:solidFill>
                <a:latin typeface="Arial" panose="020B0604020202020204" pitchFamily="34" charset="0"/>
                <a:cs typeface="Arial" panose="020B0604020202020204" pitchFamily="34" charset="0"/>
              </a:rPr>
              <a:t>. </a:t>
            </a:r>
            <a:endParaRPr lang="en-US" sz="1600" b="1" dirty="0">
              <a:solidFill>
                <a:srgbClr val="29023F"/>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pPr>
            <a:endParaRPr lang="en-US" sz="1600" b="1" dirty="0">
              <a:solidFill>
                <a:srgbClr val="29023F"/>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pPr>
            <a:r>
              <a:rPr lang="en-US" sz="1600" b="1" dirty="0">
                <a:solidFill>
                  <a:srgbClr val="29023F"/>
                </a:solidFill>
                <a:effectLst/>
                <a:latin typeface="Arial" panose="020B0604020202020204" pitchFamily="34" charset="0"/>
                <a:ea typeface="Times New Roman" panose="02020603050405020304" pitchFamily="18" charset="0"/>
                <a:cs typeface="Arial" panose="020B0604020202020204" pitchFamily="34" charset="0"/>
              </a:rPr>
              <a:t>Depreciation</a:t>
            </a:r>
            <a:r>
              <a:rPr lang="en-US" sz="1600" dirty="0">
                <a:solidFill>
                  <a:srgbClr val="29023F"/>
                </a:solidFill>
                <a:effectLst/>
                <a:latin typeface="Arial" panose="020B0604020202020204" pitchFamily="34" charset="0"/>
                <a:ea typeface="Times New Roman" panose="02020603050405020304" pitchFamily="18" charset="0"/>
                <a:cs typeface="Arial" panose="020B0604020202020204" pitchFamily="34" charset="0"/>
              </a:rPr>
              <a:t>-</a:t>
            </a:r>
            <a:r>
              <a:rPr lang="en-US" sz="1600" b="0" i="0" dirty="0">
                <a:solidFill>
                  <a:srgbClr val="111111"/>
                </a:solidFill>
                <a:effectLst/>
                <a:latin typeface="Arial" panose="020B0604020202020204" pitchFamily="34" charset="0"/>
                <a:cs typeface="Arial" panose="020B0604020202020204" pitchFamily="34" charset="0"/>
              </a:rPr>
              <a:t> accounting method used to allocate the cost of a tangible or physical </a:t>
            </a:r>
            <a:r>
              <a:rPr lang="en-US" sz="1600" b="0"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asse</a:t>
            </a:r>
            <a:r>
              <a:rPr lang="en-US" sz="1600" b="0" i="0"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a:t>
            </a:r>
            <a:r>
              <a:rPr lang="en-US" sz="1600" b="0" i="0" dirty="0">
                <a:solidFill>
                  <a:srgbClr val="111111"/>
                </a:solidFill>
                <a:effectLst/>
                <a:latin typeface="Arial" panose="020B0604020202020204" pitchFamily="34" charset="0"/>
                <a:cs typeface="Arial" panose="020B0604020202020204" pitchFamily="34" charset="0"/>
              </a:rPr>
              <a:t> over its useful life. Depreciation represents how much of an asset's value has been used.</a:t>
            </a:r>
            <a:r>
              <a:rPr lang="en-US" sz="1600" dirty="0">
                <a:solidFill>
                  <a:srgbClr val="29023F"/>
                </a:solidFill>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pPr>
            <a:endParaRPr lang="en-US" sz="1600" b="1" dirty="0">
              <a:solidFill>
                <a:srgbClr val="29023F"/>
              </a:solidFill>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pPr>
            <a:r>
              <a:rPr lang="en-US" sz="1600" b="1" dirty="0">
                <a:solidFill>
                  <a:srgbClr val="29023F"/>
                </a:solidFill>
                <a:latin typeface="Arial" panose="020B0604020202020204" pitchFamily="34" charset="0"/>
                <a:ea typeface="Times New Roman" panose="02020603050405020304" pitchFamily="18" charset="0"/>
                <a:cs typeface="Arial" panose="020B0604020202020204" pitchFamily="34" charset="0"/>
              </a:rPr>
              <a:t>Internal Controls</a:t>
            </a:r>
            <a:r>
              <a:rPr lang="en-US" sz="1600" b="0" i="0" dirty="0">
                <a:solidFill>
                  <a:srgbClr val="040C28"/>
                </a:solidFill>
                <a:effectLst/>
                <a:latin typeface="Arial" panose="020B0604020202020204" pitchFamily="34" charset="0"/>
                <a:cs typeface="Arial" panose="020B0604020202020204" pitchFamily="34" charset="0"/>
              </a:rPr>
              <a:t> accounting and auditing processes used in a company's finance department that ensure the integrity of financial reporting and regulatory compliance</a:t>
            </a:r>
            <a:r>
              <a:rPr lang="en-US" sz="1600" b="0" i="0" dirty="0">
                <a:solidFill>
                  <a:srgbClr val="202124"/>
                </a:solidFill>
                <a:effectLst/>
                <a:latin typeface="Arial" panose="020B0604020202020204" pitchFamily="34" charset="0"/>
                <a:cs typeface="Arial" panose="020B0604020202020204" pitchFamily="34" charset="0"/>
              </a:rPr>
              <a:t>. Internal controls help companies to comply with laws and </a:t>
            </a:r>
            <a:r>
              <a:rPr lang="en-US" sz="1600" b="0" i="0" dirty="0" err="1">
                <a:solidFill>
                  <a:srgbClr val="202124"/>
                </a:solidFill>
                <a:effectLst/>
                <a:latin typeface="Arial" panose="020B0604020202020204" pitchFamily="34" charset="0"/>
                <a:cs typeface="Arial" panose="020B0604020202020204" pitchFamily="34" charset="0"/>
              </a:rPr>
              <a:t>regulations,and</a:t>
            </a:r>
            <a:r>
              <a:rPr lang="en-US" sz="1600" b="0" i="0" dirty="0">
                <a:solidFill>
                  <a:srgbClr val="202124"/>
                </a:solidFill>
                <a:effectLst/>
                <a:latin typeface="Arial" panose="020B0604020202020204" pitchFamily="34" charset="0"/>
                <a:cs typeface="Arial" panose="020B0604020202020204" pitchFamily="34" charset="0"/>
              </a:rPr>
              <a:t> prevent fraud.</a:t>
            </a:r>
            <a:endParaRPr lang="en-US" sz="1600" b="1" dirty="0">
              <a:solidFill>
                <a:srgbClr val="29023F"/>
              </a:solidFill>
              <a:latin typeface="Arial" panose="020B0604020202020204" pitchFamily="34" charset="0"/>
              <a:ea typeface="Times New Roman" panose="02020603050405020304" pitchFamily="18" charset="0"/>
              <a:cs typeface="Arial" panose="020B0604020202020204" pitchFamily="34" charset="0"/>
            </a:endParaRPr>
          </a:p>
          <a:p>
            <a:pPr algn="l"/>
            <a:endParaRPr lang="en-US" sz="1600" b="1" i="0" dirty="0">
              <a:solidFill>
                <a:srgbClr val="414042"/>
              </a:solidFill>
              <a:effectLst/>
              <a:latin typeface="Arial" panose="020B0604020202020204" pitchFamily="34" charset="0"/>
              <a:cs typeface="Arial" panose="020B0604020202020204" pitchFamily="34" charset="0"/>
            </a:endParaRPr>
          </a:p>
          <a:p>
            <a:pPr algn="l"/>
            <a:r>
              <a:rPr lang="en-US" sz="1600" b="1" i="0" dirty="0">
                <a:solidFill>
                  <a:srgbClr val="414042"/>
                </a:solidFill>
                <a:effectLst/>
                <a:latin typeface="Arial" panose="020B0604020202020204" pitchFamily="34" charset="0"/>
                <a:cs typeface="Arial" panose="020B0604020202020204" pitchFamily="34" charset="0"/>
              </a:rPr>
              <a:t>Fixed expenses (FE)</a:t>
            </a:r>
            <a:r>
              <a:rPr lang="en-US" sz="1600" b="0" i="0" dirty="0">
                <a:solidFill>
                  <a:srgbClr val="414042"/>
                </a:solidFill>
                <a:effectLst/>
                <a:latin typeface="Arial" panose="020B0604020202020204" pitchFamily="34" charset="0"/>
                <a:cs typeface="Arial" panose="020B0604020202020204" pitchFamily="34" charset="0"/>
              </a:rPr>
              <a:t>: payments like rent that will happen in a regularly scheduled cadence.</a:t>
            </a:r>
          </a:p>
          <a:p>
            <a:pPr algn="l"/>
            <a:endParaRPr lang="en-US" sz="1600" b="1" i="0" dirty="0">
              <a:solidFill>
                <a:srgbClr val="414042"/>
              </a:solidFill>
              <a:effectLst/>
              <a:latin typeface="Arial" panose="020B0604020202020204" pitchFamily="34" charset="0"/>
              <a:cs typeface="Arial" panose="020B0604020202020204" pitchFamily="34" charset="0"/>
            </a:endParaRPr>
          </a:p>
          <a:p>
            <a:pPr algn="l"/>
            <a:r>
              <a:rPr lang="en-US" sz="1600" b="1" i="0" dirty="0">
                <a:solidFill>
                  <a:srgbClr val="414042"/>
                </a:solidFill>
                <a:effectLst/>
                <a:latin typeface="Arial" panose="020B0604020202020204" pitchFamily="34" charset="0"/>
                <a:cs typeface="Arial" panose="020B0604020202020204" pitchFamily="34" charset="0"/>
              </a:rPr>
              <a:t>Variable expenses (VE): </a:t>
            </a:r>
            <a:r>
              <a:rPr lang="en-US" sz="1600" b="0" i="0" dirty="0">
                <a:solidFill>
                  <a:srgbClr val="414042"/>
                </a:solidFill>
                <a:effectLst/>
                <a:latin typeface="Arial" panose="020B0604020202020204" pitchFamily="34" charset="0"/>
                <a:cs typeface="Arial" panose="020B0604020202020204" pitchFamily="34" charset="0"/>
              </a:rPr>
              <a:t>expenses, like labor costs, that may change in a given time period.</a:t>
            </a:r>
          </a:p>
          <a:p>
            <a:pPr algn="l"/>
            <a:endParaRPr lang="en-US" sz="1600" b="1" i="0" dirty="0">
              <a:solidFill>
                <a:srgbClr val="414042"/>
              </a:solidFill>
              <a:effectLst/>
              <a:latin typeface="Arial" panose="020B0604020202020204" pitchFamily="34" charset="0"/>
              <a:cs typeface="Arial" panose="020B0604020202020204" pitchFamily="34" charset="0"/>
            </a:endParaRPr>
          </a:p>
          <a:p>
            <a:pPr algn="l"/>
            <a:r>
              <a:rPr lang="en-US" sz="1600" b="1" i="0" dirty="0">
                <a:solidFill>
                  <a:srgbClr val="414042"/>
                </a:solidFill>
                <a:effectLst/>
                <a:latin typeface="Arial" panose="020B0604020202020204" pitchFamily="34" charset="0"/>
                <a:cs typeface="Arial" panose="020B0604020202020204" pitchFamily="34" charset="0"/>
              </a:rPr>
              <a:t>Accrued expense (AE):</a:t>
            </a:r>
            <a:r>
              <a:rPr lang="en-US" sz="1600" b="0" i="0" dirty="0">
                <a:solidFill>
                  <a:srgbClr val="414042"/>
                </a:solidFill>
                <a:effectLst/>
                <a:latin typeface="Arial" panose="020B0604020202020204" pitchFamily="34" charset="0"/>
                <a:cs typeface="Arial" panose="020B0604020202020204" pitchFamily="34" charset="0"/>
              </a:rPr>
              <a:t>an incurred expense that hasn’t been paid yet.</a:t>
            </a:r>
          </a:p>
          <a:p>
            <a:pPr marR="0">
              <a:spcBef>
                <a:spcPts val="0"/>
              </a:spcBef>
            </a:pPr>
            <a:endParaRPr lang="en-US" sz="1600" b="1" dirty="0">
              <a:solidFill>
                <a:srgbClr val="414042"/>
              </a:solidFill>
              <a:latin typeface="Arial" panose="020B0604020202020204" pitchFamily="34" charset="0"/>
              <a:cs typeface="Arial" panose="020B0604020202020204" pitchFamily="34" charset="0"/>
            </a:endParaRPr>
          </a:p>
          <a:p>
            <a:pPr marL="0" marR="0">
              <a:spcBef>
                <a:spcPts val="0"/>
              </a:spcBef>
            </a:pPr>
            <a:endParaRPr lang="en-US" sz="1200" dirty="0">
              <a:effectLst/>
              <a:latin typeface="Libre Franklin"/>
              <a:ea typeface="Times New Roman" panose="02020603050405020304" pitchFamily="18" charset="0"/>
            </a:endParaRPr>
          </a:p>
        </p:txBody>
      </p:sp>
      <p:sp>
        <p:nvSpPr>
          <p:cNvPr id="3" name="Footer Placeholder 2">
            <a:extLst>
              <a:ext uri="{FF2B5EF4-FFF2-40B4-BE49-F238E27FC236}">
                <a16:creationId xmlns:a16="http://schemas.microsoft.com/office/drawing/2014/main" id="{ED04F198-CBCA-AC95-BACD-22CC0C19524C}"/>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78004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Lock">
            <a:extLst>
              <a:ext uri="{FF2B5EF4-FFF2-40B4-BE49-F238E27FC236}">
                <a16:creationId xmlns:a16="http://schemas.microsoft.com/office/drawing/2014/main" id="{76D71723-E52C-405D-521C-5624517878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TextBox 2">
            <a:extLst>
              <a:ext uri="{FF2B5EF4-FFF2-40B4-BE49-F238E27FC236}">
                <a16:creationId xmlns:a16="http://schemas.microsoft.com/office/drawing/2014/main" id="{4C398B61-FA69-EC5E-44CA-B307BE71DEDC}"/>
              </a:ext>
            </a:extLst>
          </p:cNvPr>
          <p:cNvSpPr txBox="1"/>
          <p:nvPr/>
        </p:nvSpPr>
        <p:spPr>
          <a:xfrm>
            <a:off x="5700343" y="934278"/>
            <a:ext cx="5994370" cy="5220989"/>
          </a:xfrm>
          <a:prstGeom prst="rect">
            <a:avLst/>
          </a:prstGeom>
        </p:spPr>
        <p:txBody>
          <a:bodyPr vert="horz" lIns="91440" tIns="45720" rIns="91440" bIns="45720" rtlCol="0" anchor="t">
            <a:normAutofit/>
          </a:bodyPr>
          <a:lstStyle/>
          <a:p>
            <a:pPr>
              <a:lnSpc>
                <a:spcPct val="90000"/>
              </a:lnSpc>
              <a:spcBef>
                <a:spcPts val="1000"/>
              </a:spcBef>
              <a:buClr>
                <a:schemeClr val="accent1"/>
              </a:buClr>
              <a:buSzPct val="80000"/>
              <a:buFont typeface="Wingdings 3" charset="2"/>
              <a:buChar char=""/>
            </a:pPr>
            <a:r>
              <a:rPr lang="en-US" sz="1700" dirty="0">
                <a:solidFill>
                  <a:srgbClr val="FFFFFF"/>
                </a:solidFill>
                <a:effectLst/>
              </a:rPr>
              <a:t>Key aspects of nonprofits are :</a:t>
            </a:r>
          </a:p>
          <a:p>
            <a:pPr marL="742950" lvl="1" indent="-285750">
              <a:lnSpc>
                <a:spcPct val="90000"/>
              </a:lnSpc>
              <a:spcBef>
                <a:spcPts val="1000"/>
              </a:spcBef>
              <a:buClr>
                <a:schemeClr val="accent1"/>
              </a:buClr>
              <a:buSzPct val="80000"/>
              <a:buFont typeface="Wingdings 3" charset="2"/>
              <a:buChar char=""/>
            </a:pPr>
            <a:r>
              <a:rPr lang="en-US" sz="1700" dirty="0">
                <a:solidFill>
                  <a:srgbClr val="FFFFFF"/>
                </a:solidFill>
                <a:effectLst/>
              </a:rPr>
              <a:t>accountability, </a:t>
            </a:r>
          </a:p>
          <a:p>
            <a:pPr marL="742950" lvl="1" indent="-285750">
              <a:lnSpc>
                <a:spcPct val="90000"/>
              </a:lnSpc>
              <a:spcBef>
                <a:spcPts val="1000"/>
              </a:spcBef>
              <a:buClr>
                <a:schemeClr val="accent1"/>
              </a:buClr>
              <a:buSzPct val="80000"/>
              <a:buFont typeface="Wingdings 3" charset="2"/>
              <a:buChar char=""/>
            </a:pPr>
            <a:r>
              <a:rPr lang="en-US" sz="1700" dirty="0">
                <a:solidFill>
                  <a:srgbClr val="FFFFFF"/>
                </a:solidFill>
                <a:effectLst/>
              </a:rPr>
              <a:t>trustworthiness, </a:t>
            </a:r>
          </a:p>
          <a:p>
            <a:pPr marL="742950" lvl="1" indent="-285750">
              <a:lnSpc>
                <a:spcPct val="90000"/>
              </a:lnSpc>
              <a:spcBef>
                <a:spcPts val="1000"/>
              </a:spcBef>
              <a:buClr>
                <a:schemeClr val="accent1"/>
              </a:buClr>
              <a:buSzPct val="80000"/>
              <a:buFont typeface="Wingdings 3" charset="2"/>
              <a:buChar char=""/>
            </a:pPr>
            <a:r>
              <a:rPr lang="en-US" sz="1700" dirty="0">
                <a:solidFill>
                  <a:srgbClr val="FFFFFF"/>
                </a:solidFill>
                <a:effectLst/>
              </a:rPr>
              <a:t>honesty, and openness to every person who has invested time, money, and faith into the organization. </a:t>
            </a:r>
          </a:p>
          <a:p>
            <a:pPr>
              <a:lnSpc>
                <a:spcPct val="90000"/>
              </a:lnSpc>
              <a:spcBef>
                <a:spcPts val="1000"/>
              </a:spcBef>
              <a:buClr>
                <a:schemeClr val="accent1"/>
              </a:buClr>
              <a:buSzPct val="80000"/>
              <a:buFont typeface="Wingdings 3" charset="2"/>
              <a:buChar char=""/>
            </a:pPr>
            <a:endParaRPr lang="en-US" sz="1700" dirty="0">
              <a:solidFill>
                <a:srgbClr val="FFFFFF"/>
              </a:solidFill>
            </a:endParaRPr>
          </a:p>
          <a:p>
            <a:pPr>
              <a:lnSpc>
                <a:spcPct val="90000"/>
              </a:lnSpc>
              <a:spcBef>
                <a:spcPts val="1000"/>
              </a:spcBef>
              <a:buClr>
                <a:schemeClr val="accent1"/>
              </a:buClr>
              <a:buSzPct val="80000"/>
              <a:buFont typeface="Wingdings 3" charset="2"/>
              <a:buChar char=""/>
            </a:pPr>
            <a:r>
              <a:rPr lang="en-US" sz="1700" dirty="0">
                <a:solidFill>
                  <a:srgbClr val="FFFFFF"/>
                </a:solidFill>
                <a:effectLst/>
              </a:rPr>
              <a:t>Nonprofit organizations are accountable to the donors, founders, volunteers, program recipients, and the public community. </a:t>
            </a:r>
            <a:endParaRPr lang="en-US" sz="1700" dirty="0">
              <a:solidFill>
                <a:srgbClr val="FFFFFF"/>
              </a:solidFill>
            </a:endParaRPr>
          </a:p>
        </p:txBody>
      </p:sp>
      <p:sp>
        <p:nvSpPr>
          <p:cNvPr id="2" name="Footer Placeholder 1">
            <a:extLst>
              <a:ext uri="{FF2B5EF4-FFF2-40B4-BE49-F238E27FC236}">
                <a16:creationId xmlns:a16="http://schemas.microsoft.com/office/drawing/2014/main" id="{6F196A41-75AC-C409-4219-72CFC163C83F}"/>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6579877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5446-6576-4E7D-80B9-52D10A298F14}"/>
              </a:ext>
            </a:extLst>
          </p:cNvPr>
          <p:cNvSpPr>
            <a:spLocks noGrp="1"/>
          </p:cNvSpPr>
          <p:nvPr>
            <p:ph type="title"/>
          </p:nvPr>
        </p:nvSpPr>
        <p:spPr/>
        <p:txBody>
          <a:bodyPr/>
          <a:lstStyle/>
          <a:p>
            <a:r>
              <a:rPr lang="en-US"/>
              <a:t>Definitions</a:t>
            </a:r>
          </a:p>
        </p:txBody>
      </p:sp>
      <p:sp>
        <p:nvSpPr>
          <p:cNvPr id="4" name="TextBox 3">
            <a:extLst>
              <a:ext uri="{FF2B5EF4-FFF2-40B4-BE49-F238E27FC236}">
                <a16:creationId xmlns:a16="http://schemas.microsoft.com/office/drawing/2014/main" id="{EAC50717-E313-48E6-999A-9C6A1D1238DA}"/>
              </a:ext>
            </a:extLst>
          </p:cNvPr>
          <p:cNvSpPr txBox="1"/>
          <p:nvPr/>
        </p:nvSpPr>
        <p:spPr>
          <a:xfrm>
            <a:off x="576666" y="1270000"/>
            <a:ext cx="8258961" cy="523220"/>
          </a:xfrm>
          <a:prstGeom prst="rect">
            <a:avLst/>
          </a:prstGeom>
          <a:noFill/>
        </p:spPr>
        <p:txBody>
          <a:bodyPr wrap="square" lIns="91440" tIns="45720" rIns="91440" bIns="45720" anchor="t">
            <a:spAutoFit/>
          </a:bodyPr>
          <a:lstStyle/>
          <a:p>
            <a:pPr marR="0">
              <a:spcBef>
                <a:spcPts val="0"/>
              </a:spcBef>
            </a:pPr>
            <a:endParaRPr lang="en-US" sz="1600" b="1" dirty="0">
              <a:solidFill>
                <a:srgbClr val="414042"/>
              </a:solidFill>
              <a:latin typeface="Arial" panose="020B0604020202020204" pitchFamily="34" charset="0"/>
              <a:cs typeface="Arial" panose="020B0604020202020204" pitchFamily="34" charset="0"/>
            </a:endParaRPr>
          </a:p>
          <a:p>
            <a:pPr marL="0" marR="0">
              <a:spcBef>
                <a:spcPts val="0"/>
              </a:spcBef>
            </a:pPr>
            <a:endParaRPr lang="en-US" sz="1200" dirty="0">
              <a:effectLst/>
              <a:latin typeface="Libre Franklin"/>
              <a:ea typeface="Times New Roman" panose="02020603050405020304" pitchFamily="18" charset="0"/>
            </a:endParaRPr>
          </a:p>
        </p:txBody>
      </p:sp>
      <p:sp>
        <p:nvSpPr>
          <p:cNvPr id="5" name="TextBox 4">
            <a:extLst>
              <a:ext uri="{FF2B5EF4-FFF2-40B4-BE49-F238E27FC236}">
                <a16:creationId xmlns:a16="http://schemas.microsoft.com/office/drawing/2014/main" id="{8FDE89C7-7BE7-95EB-E82A-BAA2A7EB74B0}"/>
              </a:ext>
            </a:extLst>
          </p:cNvPr>
          <p:cNvSpPr txBox="1"/>
          <p:nvPr/>
        </p:nvSpPr>
        <p:spPr>
          <a:xfrm>
            <a:off x="864703" y="1397675"/>
            <a:ext cx="6102626" cy="5632311"/>
          </a:xfrm>
          <a:prstGeom prst="rect">
            <a:avLst/>
          </a:prstGeom>
          <a:noFill/>
        </p:spPr>
        <p:txBody>
          <a:bodyPr wrap="square">
            <a:spAutoFit/>
          </a:bodyPr>
          <a:lstStyle/>
          <a:p>
            <a:r>
              <a:rPr lang="en-US" b="1" i="0" dirty="0">
                <a:solidFill>
                  <a:srgbClr val="333333"/>
                </a:solidFill>
                <a:effectLst/>
                <a:latin typeface="Gotham SSm A"/>
              </a:rPr>
              <a:t>Building reserve:</a:t>
            </a:r>
            <a:r>
              <a:rPr lang="en-US" b="0" i="0" dirty="0">
                <a:solidFill>
                  <a:srgbClr val="333333"/>
                </a:solidFill>
                <a:effectLst/>
                <a:latin typeface="Gotham SSm A"/>
              </a:rPr>
              <a:t> Funds set aside to pay for facility upkeep, upgrades, unexpected repairs that exceed money available through the regular budget, and replacement of fixtures and facility systems. Also known as a replacement reserve. Typically, these are unrestricted, but board-designated funds.</a:t>
            </a:r>
          </a:p>
          <a:p>
            <a:endParaRPr lang="en-US" b="1" i="0" dirty="0">
              <a:solidFill>
                <a:srgbClr val="333333"/>
              </a:solidFill>
              <a:effectLst/>
              <a:latin typeface="Gotham SSm A"/>
            </a:endParaRPr>
          </a:p>
          <a:p>
            <a:r>
              <a:rPr lang="en-US" b="1" i="0" dirty="0">
                <a:solidFill>
                  <a:srgbClr val="333333"/>
                </a:solidFill>
                <a:effectLst/>
                <a:latin typeface="Gotham SSm A"/>
              </a:rPr>
              <a:t>Capital expenditure:</a:t>
            </a:r>
            <a:r>
              <a:rPr lang="en-US" b="0" i="0" dirty="0">
                <a:solidFill>
                  <a:srgbClr val="333333"/>
                </a:solidFill>
                <a:effectLst/>
                <a:latin typeface="Gotham SSm A"/>
              </a:rPr>
              <a:t> Payment of money to acquire fixed assets, such as a building or equipment</a:t>
            </a:r>
          </a:p>
          <a:p>
            <a:pPr algn="l"/>
            <a:endParaRPr lang="en-US" b="1" i="0" dirty="0">
              <a:solidFill>
                <a:srgbClr val="414042"/>
              </a:solidFill>
              <a:effectLst/>
              <a:latin typeface="Arial" panose="020B0604020202020204" pitchFamily="34" charset="0"/>
              <a:cs typeface="Arial" panose="020B0604020202020204" pitchFamily="34" charset="0"/>
            </a:endParaRPr>
          </a:p>
          <a:p>
            <a:pPr algn="l"/>
            <a:r>
              <a:rPr lang="en-US" b="1" i="0" dirty="0">
                <a:solidFill>
                  <a:srgbClr val="414042"/>
                </a:solidFill>
                <a:effectLst/>
                <a:latin typeface="Arial" panose="020B0604020202020204" pitchFamily="34" charset="0"/>
                <a:cs typeface="Arial" panose="020B0604020202020204" pitchFamily="34" charset="0"/>
              </a:rPr>
              <a:t>Operation expenses (OE)</a:t>
            </a:r>
            <a:r>
              <a:rPr lang="en-US" b="0" i="0" dirty="0">
                <a:solidFill>
                  <a:srgbClr val="414042"/>
                </a:solidFill>
                <a:effectLst/>
                <a:latin typeface="Arial" panose="020B0604020202020204" pitchFamily="34" charset="0"/>
                <a:cs typeface="Arial" panose="020B0604020202020204" pitchFamily="34" charset="0"/>
              </a:rPr>
              <a:t>: business expenditures not directly associated with the production of goods or services—for example, advertising costs, property taxes or insurance expenditures.</a:t>
            </a:r>
          </a:p>
          <a:p>
            <a:endParaRPr lang="en-US" b="1" dirty="0">
              <a:solidFill>
                <a:srgbClr val="414042"/>
              </a:solidFill>
              <a:latin typeface="Arial" panose="020B0604020202020204" pitchFamily="34" charset="0"/>
              <a:cs typeface="Arial" panose="020B0604020202020204" pitchFamily="34" charset="0"/>
            </a:endParaRPr>
          </a:p>
          <a:p>
            <a:r>
              <a:rPr lang="en-US" b="1" dirty="0">
                <a:solidFill>
                  <a:srgbClr val="414042"/>
                </a:solidFill>
                <a:latin typeface="Arial" panose="020B0604020202020204" pitchFamily="34" charset="0"/>
                <a:cs typeface="Arial" panose="020B0604020202020204" pitchFamily="34" charset="0"/>
              </a:rPr>
              <a:t>Allowance for doubtful accounts: </a:t>
            </a:r>
            <a:r>
              <a:rPr lang="en-US" dirty="0">
                <a:solidFill>
                  <a:srgbClr val="414042"/>
                </a:solidFill>
                <a:latin typeface="Arial" panose="020B0604020202020204" pitchFamily="34" charset="0"/>
                <a:cs typeface="Arial" panose="020B0604020202020204" pitchFamily="34" charset="0"/>
              </a:rPr>
              <a:t>An amount reflecting the portion of the accounts receivable which the organization reasonably believes it may not collect. The amount is often an estimate based on experience or trends in the industry</a:t>
            </a:r>
            <a:r>
              <a:rPr lang="en-US" sz="1600" b="1" dirty="0">
                <a:solidFill>
                  <a:srgbClr val="414042"/>
                </a:solidFill>
                <a:latin typeface="Arial" panose="020B0604020202020204" pitchFamily="34" charset="0"/>
                <a:cs typeface="Arial" panose="020B0604020202020204" pitchFamily="34" charset="0"/>
              </a:rPr>
              <a:t>.</a:t>
            </a:r>
          </a:p>
          <a:p>
            <a:endParaRPr lang="en-US" dirty="0"/>
          </a:p>
        </p:txBody>
      </p:sp>
      <p:sp>
        <p:nvSpPr>
          <p:cNvPr id="3" name="Footer Placeholder 2">
            <a:extLst>
              <a:ext uri="{FF2B5EF4-FFF2-40B4-BE49-F238E27FC236}">
                <a16:creationId xmlns:a16="http://schemas.microsoft.com/office/drawing/2014/main" id="{0D5C0BB5-73C9-BBCF-58BE-8DE46CA77EDF}"/>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7094543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9EA2-2766-415D-BE20-CA85C7355A28}"/>
              </a:ext>
            </a:extLst>
          </p:cNvPr>
          <p:cNvSpPr>
            <a:spLocks noGrp="1"/>
          </p:cNvSpPr>
          <p:nvPr>
            <p:ph type="title"/>
          </p:nvPr>
        </p:nvSpPr>
        <p:spPr>
          <a:xfrm>
            <a:off x="565913" y="592822"/>
            <a:ext cx="8596668" cy="1320800"/>
          </a:xfrm>
        </p:spPr>
        <p:txBody>
          <a:bodyPr>
            <a:normAutofit fontScale="90000"/>
          </a:bodyPr>
          <a:lstStyle/>
          <a:p>
            <a:r>
              <a:rPr lang="en-US" b="1" dirty="0">
                <a:solidFill>
                  <a:srgbClr val="0C4E54"/>
                </a:solidFill>
                <a:latin typeface="Poppins"/>
                <a:cs typeface="Poppins"/>
              </a:rPr>
              <a:t>Non-Profit</a:t>
            </a:r>
            <a:r>
              <a:rPr lang="en-US" b="1" i="0" dirty="0">
                <a:solidFill>
                  <a:srgbClr val="0C4E54"/>
                </a:solidFill>
                <a:effectLst/>
                <a:latin typeface="Poppins"/>
                <a:cs typeface="Poppins"/>
              </a:rPr>
              <a:t> vs For Profit Comparative</a:t>
            </a:r>
            <a:br>
              <a:rPr lang="en-US" b="1" i="0" dirty="0">
                <a:effectLst/>
                <a:latin typeface="Poppins" panose="00000500000000000000" pitchFamily="2" charset="0"/>
              </a:rPr>
            </a:br>
            <a:endParaRPr lang="en-US"/>
          </a:p>
        </p:txBody>
      </p:sp>
      <p:graphicFrame>
        <p:nvGraphicFramePr>
          <p:cNvPr id="9" name="Table 9">
            <a:extLst>
              <a:ext uri="{FF2B5EF4-FFF2-40B4-BE49-F238E27FC236}">
                <a16:creationId xmlns:a16="http://schemas.microsoft.com/office/drawing/2014/main" id="{95DEDE23-145B-4194-B3F0-48ECEEC078F1}"/>
              </a:ext>
            </a:extLst>
          </p:cNvPr>
          <p:cNvGraphicFramePr>
            <a:graphicFrameLocks noGrp="1"/>
          </p:cNvGraphicFramePr>
          <p:nvPr>
            <p:ph idx="1"/>
          </p:nvPr>
        </p:nvGraphicFramePr>
        <p:xfrm>
          <a:off x="949415" y="1253222"/>
          <a:ext cx="7829663" cy="5251503"/>
        </p:xfrm>
        <a:graphic>
          <a:graphicData uri="http://schemas.openxmlformats.org/drawingml/2006/table">
            <a:tbl>
              <a:tblPr firstRow="1" bandRow="1">
                <a:tableStyleId>{5C22544A-7EE6-4342-B048-85BDC9FD1C3A}</a:tableStyleId>
              </a:tblPr>
              <a:tblGrid>
                <a:gridCol w="2541955">
                  <a:extLst>
                    <a:ext uri="{9D8B030D-6E8A-4147-A177-3AD203B41FA5}">
                      <a16:colId xmlns:a16="http://schemas.microsoft.com/office/drawing/2014/main" val="2060905682"/>
                    </a:ext>
                  </a:extLst>
                </a:gridCol>
                <a:gridCol w="2643854">
                  <a:extLst>
                    <a:ext uri="{9D8B030D-6E8A-4147-A177-3AD203B41FA5}">
                      <a16:colId xmlns:a16="http://schemas.microsoft.com/office/drawing/2014/main" val="1364841575"/>
                    </a:ext>
                  </a:extLst>
                </a:gridCol>
                <a:gridCol w="2643854">
                  <a:extLst>
                    <a:ext uri="{9D8B030D-6E8A-4147-A177-3AD203B41FA5}">
                      <a16:colId xmlns:a16="http://schemas.microsoft.com/office/drawing/2014/main" val="3402034107"/>
                    </a:ext>
                  </a:extLst>
                </a:gridCol>
              </a:tblGrid>
              <a:tr h="290132">
                <a:tc>
                  <a:txBody>
                    <a:bodyPr/>
                    <a:lstStyle/>
                    <a:p>
                      <a:r>
                        <a:rPr lang="en-US" sz="1600" b="1" i="0" kern="1200" dirty="0">
                          <a:solidFill>
                            <a:schemeClr val="lt1"/>
                          </a:solidFill>
                          <a:effectLst/>
                          <a:latin typeface="+mn-lt"/>
                          <a:ea typeface="+mn-ea"/>
                          <a:cs typeface="+mn-cs"/>
                        </a:rPr>
                        <a:t>Basis for comparison</a:t>
                      </a:r>
                      <a:endParaRPr lang="en-US" sz="1600" b="0" dirty="0"/>
                    </a:p>
                  </a:txBody>
                  <a:tcPr marL="100584" marR="100584"/>
                </a:tc>
                <a:tc>
                  <a:txBody>
                    <a:bodyPr/>
                    <a:lstStyle/>
                    <a:p>
                      <a:r>
                        <a:rPr lang="en-US" sz="1600" b="1" i="0" kern="1200" dirty="0">
                          <a:solidFill>
                            <a:schemeClr val="lt1"/>
                          </a:solidFill>
                          <a:effectLst/>
                          <a:latin typeface="+mn-lt"/>
                          <a:ea typeface="+mn-ea"/>
                          <a:cs typeface="+mn-cs"/>
                        </a:rPr>
                        <a:t>Non-Profit organizations</a:t>
                      </a:r>
                      <a:endParaRPr lang="en-US" sz="1600" dirty="0"/>
                    </a:p>
                  </a:txBody>
                  <a:tcPr marL="100584" marR="100584"/>
                </a:tc>
                <a:tc>
                  <a:txBody>
                    <a:bodyPr/>
                    <a:lstStyle/>
                    <a:p>
                      <a:r>
                        <a:rPr lang="en-US" sz="1600" b="1" i="0" kern="1200" dirty="0">
                          <a:solidFill>
                            <a:schemeClr val="lt1"/>
                          </a:solidFill>
                          <a:effectLst/>
                          <a:latin typeface="+mn-lt"/>
                          <a:ea typeface="+mn-ea"/>
                          <a:cs typeface="+mn-cs"/>
                        </a:rPr>
                        <a:t>For-Profit organizations</a:t>
                      </a:r>
                      <a:endParaRPr lang="en-US" sz="1600" dirty="0"/>
                    </a:p>
                  </a:txBody>
                  <a:tcPr marL="100584" marR="100584"/>
                </a:tc>
                <a:extLst>
                  <a:ext uri="{0D108BD9-81ED-4DB2-BD59-A6C34878D82A}">
                    <a16:rowId xmlns:a16="http://schemas.microsoft.com/office/drawing/2014/main" val="3973240442"/>
                  </a:ext>
                </a:extLst>
              </a:tr>
              <a:tr h="359568">
                <a:tc>
                  <a:txBody>
                    <a:bodyPr/>
                    <a:lstStyle/>
                    <a:p>
                      <a:r>
                        <a:rPr lang="en-US" sz="1000" b="1" i="0" kern="1200" dirty="0">
                          <a:solidFill>
                            <a:schemeClr val="dk1"/>
                          </a:solidFill>
                          <a:effectLst/>
                          <a:latin typeface="+mn-lt"/>
                          <a:ea typeface="+mn-ea"/>
                          <a:cs typeface="+mn-cs"/>
                        </a:rPr>
                        <a:t>Purpose</a:t>
                      </a:r>
                      <a:endParaRPr lang="en-US" sz="1000" b="0" dirty="0"/>
                    </a:p>
                  </a:txBody>
                  <a:tcPr marL="100584" marR="100584"/>
                </a:tc>
                <a:tc>
                  <a:txBody>
                    <a:bodyPr/>
                    <a:lstStyle/>
                    <a:p>
                      <a:r>
                        <a:rPr lang="en-US" sz="1000" b="0" i="0" kern="1200" dirty="0">
                          <a:solidFill>
                            <a:schemeClr val="dk1"/>
                          </a:solidFill>
                          <a:effectLst/>
                          <a:latin typeface="+mn-lt"/>
                          <a:ea typeface="+mn-ea"/>
                          <a:cs typeface="+mn-cs"/>
                        </a:rPr>
                        <a:t>To make profits for serving society</a:t>
                      </a:r>
                      <a:endParaRPr lang="en-US" sz="1000" dirty="0"/>
                    </a:p>
                  </a:txBody>
                  <a:tcPr marL="100584" marR="100584"/>
                </a:tc>
                <a:tc>
                  <a:txBody>
                    <a:bodyPr/>
                    <a:lstStyle/>
                    <a:p>
                      <a:r>
                        <a:rPr lang="en-US" sz="1000" b="0" i="0" kern="1200" dirty="0">
                          <a:solidFill>
                            <a:schemeClr val="dk1"/>
                          </a:solidFill>
                          <a:effectLst/>
                          <a:latin typeface="+mn-lt"/>
                          <a:ea typeface="+mn-ea"/>
                          <a:cs typeface="+mn-cs"/>
                        </a:rPr>
                        <a:t>To make profits for one’s personal fulfillment or a return to the shareholders</a:t>
                      </a:r>
                      <a:endParaRPr lang="en-US" sz="1000" dirty="0"/>
                    </a:p>
                  </a:txBody>
                  <a:tcPr marL="100584" marR="100584"/>
                </a:tc>
                <a:extLst>
                  <a:ext uri="{0D108BD9-81ED-4DB2-BD59-A6C34878D82A}">
                    <a16:rowId xmlns:a16="http://schemas.microsoft.com/office/drawing/2014/main" val="1505517795"/>
                  </a:ext>
                </a:extLst>
              </a:tr>
              <a:tr h="384195">
                <a:tc>
                  <a:txBody>
                    <a:bodyPr/>
                    <a:lstStyle/>
                    <a:p>
                      <a:r>
                        <a:rPr lang="en-US" sz="1000" b="1" i="0" kern="1200" dirty="0">
                          <a:solidFill>
                            <a:schemeClr val="dk1"/>
                          </a:solidFill>
                          <a:effectLst/>
                          <a:latin typeface="+mn-lt"/>
                          <a:ea typeface="+mn-ea"/>
                          <a:cs typeface="+mn-cs"/>
                        </a:rPr>
                        <a:t>Types of organizations</a:t>
                      </a:r>
                      <a:endParaRPr lang="en-US" sz="1000" b="0" dirty="0"/>
                    </a:p>
                  </a:txBody>
                  <a:tcPr marL="100584" marR="100584"/>
                </a:tc>
                <a:tc>
                  <a:txBody>
                    <a:bodyPr/>
                    <a:lstStyle/>
                    <a:p>
                      <a:r>
                        <a:rPr lang="en-US" sz="1000" b="0" i="0" kern="1200" dirty="0">
                          <a:solidFill>
                            <a:schemeClr val="dk1"/>
                          </a:solidFill>
                          <a:effectLst/>
                          <a:latin typeface="+mn-lt"/>
                          <a:ea typeface="+mn-ea"/>
                          <a:cs typeface="+mn-cs"/>
                        </a:rPr>
                        <a:t>Corporations that include clubs, trusts, associations, etc.</a:t>
                      </a:r>
                      <a:endParaRPr lang="en-US" sz="1000" dirty="0"/>
                    </a:p>
                  </a:txBody>
                  <a:tcPr marL="100584" marR="100584"/>
                </a:tc>
                <a:tc>
                  <a:txBody>
                    <a:bodyPr/>
                    <a:lstStyle/>
                    <a:p>
                      <a:r>
                        <a:rPr lang="en-US" sz="1000" b="0" i="0" kern="1200" dirty="0">
                          <a:solidFill>
                            <a:schemeClr val="dk1"/>
                          </a:solidFill>
                          <a:effectLst/>
                          <a:latin typeface="+mn-lt"/>
                          <a:ea typeface="+mn-ea"/>
                          <a:cs typeface="+mn-cs"/>
                        </a:rPr>
                        <a:t>A corporation, a partnership, LLC or a sole proprietorship</a:t>
                      </a:r>
                      <a:endParaRPr lang="en-US" sz="1000" dirty="0"/>
                    </a:p>
                  </a:txBody>
                  <a:tcPr marL="100584" marR="100584"/>
                </a:tc>
                <a:extLst>
                  <a:ext uri="{0D108BD9-81ED-4DB2-BD59-A6C34878D82A}">
                    <a16:rowId xmlns:a16="http://schemas.microsoft.com/office/drawing/2014/main" val="2413105079"/>
                  </a:ext>
                </a:extLst>
              </a:tr>
              <a:tr h="384195">
                <a:tc>
                  <a:txBody>
                    <a:bodyPr/>
                    <a:lstStyle/>
                    <a:p>
                      <a:r>
                        <a:rPr lang="en-US" sz="1000" b="1" i="0" kern="1200" dirty="0">
                          <a:solidFill>
                            <a:schemeClr val="dk1"/>
                          </a:solidFill>
                          <a:effectLst/>
                          <a:latin typeface="+mn-lt"/>
                          <a:ea typeface="+mn-ea"/>
                          <a:cs typeface="+mn-cs"/>
                        </a:rPr>
                        <a:t>People that manage</a:t>
                      </a:r>
                      <a:endParaRPr lang="en-US" sz="1000" b="0" dirty="0"/>
                    </a:p>
                  </a:txBody>
                  <a:tcPr marL="100584" marR="100584"/>
                </a:tc>
                <a:tc>
                  <a:txBody>
                    <a:bodyPr/>
                    <a:lstStyle/>
                    <a:p>
                      <a:r>
                        <a:rPr lang="en-US" sz="1000" b="0" i="0" kern="1200" dirty="0">
                          <a:solidFill>
                            <a:schemeClr val="dk1"/>
                          </a:solidFill>
                          <a:effectLst/>
                          <a:latin typeface="+mn-lt"/>
                          <a:ea typeface="+mn-ea"/>
                          <a:cs typeface="+mn-cs"/>
                        </a:rPr>
                        <a:t>Board of Directors, Executive management, trustees, and committees</a:t>
                      </a:r>
                      <a:endParaRPr lang="en-US" sz="1000" dirty="0"/>
                    </a:p>
                  </a:txBody>
                  <a:tcPr marL="100584" marR="100584"/>
                </a:tc>
                <a:tc>
                  <a:txBody>
                    <a:bodyPr/>
                    <a:lstStyle/>
                    <a:p>
                      <a:r>
                        <a:rPr lang="en-US" sz="1000" b="0" i="0" kern="1200" dirty="0">
                          <a:solidFill>
                            <a:schemeClr val="dk1"/>
                          </a:solidFill>
                          <a:effectLst/>
                          <a:latin typeface="+mn-lt"/>
                          <a:ea typeface="+mn-ea"/>
                          <a:cs typeface="+mn-cs"/>
                        </a:rPr>
                        <a:t>Board of Directors, Company management, Business owners, sole proprietors or partners</a:t>
                      </a:r>
                      <a:endParaRPr lang="en-US" sz="1000" dirty="0"/>
                    </a:p>
                  </a:txBody>
                  <a:tcPr marL="100584" marR="100584"/>
                </a:tc>
                <a:extLst>
                  <a:ext uri="{0D108BD9-81ED-4DB2-BD59-A6C34878D82A}">
                    <a16:rowId xmlns:a16="http://schemas.microsoft.com/office/drawing/2014/main" val="1736036971"/>
                  </a:ext>
                </a:extLst>
              </a:tr>
              <a:tr h="359568">
                <a:tc>
                  <a:txBody>
                    <a:bodyPr/>
                    <a:lstStyle/>
                    <a:p>
                      <a:r>
                        <a:rPr lang="en-US" sz="1000" b="1" i="0" kern="1200" dirty="0">
                          <a:solidFill>
                            <a:schemeClr val="dk1"/>
                          </a:solidFill>
                          <a:effectLst/>
                          <a:latin typeface="+mn-lt"/>
                          <a:ea typeface="+mn-ea"/>
                          <a:cs typeface="+mn-cs"/>
                        </a:rPr>
                        <a:t>Revenue source/Funding</a:t>
                      </a:r>
                      <a:endParaRPr lang="en-US" sz="1000" b="0" dirty="0"/>
                    </a:p>
                  </a:txBody>
                  <a:tcPr marL="100584" marR="100584"/>
                </a:tc>
                <a:tc>
                  <a:txBody>
                    <a:bodyPr/>
                    <a:lstStyle/>
                    <a:p>
                      <a:r>
                        <a:rPr lang="en-US" sz="1000" b="0" i="0" kern="1200" dirty="0">
                          <a:solidFill>
                            <a:schemeClr val="dk1"/>
                          </a:solidFill>
                          <a:effectLst/>
                          <a:latin typeface="+mn-lt"/>
                          <a:ea typeface="+mn-ea"/>
                          <a:cs typeface="+mn-cs"/>
                        </a:rPr>
                        <a:t>Donations, subscriptions, grants, program  revenue, etc.</a:t>
                      </a:r>
                      <a:endParaRPr lang="en-US" sz="1000" dirty="0"/>
                    </a:p>
                  </a:txBody>
                  <a:tcPr marL="100584" marR="100584"/>
                </a:tc>
                <a:tc>
                  <a:txBody>
                    <a:bodyPr/>
                    <a:lstStyle/>
                    <a:p>
                      <a:r>
                        <a:rPr lang="en-US" sz="1000" b="0" i="0" kern="1200" dirty="0">
                          <a:solidFill>
                            <a:schemeClr val="dk1"/>
                          </a:solidFill>
                          <a:effectLst/>
                          <a:latin typeface="+mn-lt"/>
                          <a:ea typeface="+mn-ea"/>
                          <a:cs typeface="+mn-cs"/>
                        </a:rPr>
                        <a:t>Selling goods and services</a:t>
                      </a:r>
                      <a:endParaRPr lang="en-US" sz="1000" dirty="0"/>
                    </a:p>
                  </a:txBody>
                  <a:tcPr marL="100584" marR="100584"/>
                </a:tc>
                <a:extLst>
                  <a:ext uri="{0D108BD9-81ED-4DB2-BD59-A6C34878D82A}">
                    <a16:rowId xmlns:a16="http://schemas.microsoft.com/office/drawing/2014/main" val="2019567532"/>
                  </a:ext>
                </a:extLst>
              </a:tr>
              <a:tr h="679729">
                <a:tc>
                  <a:txBody>
                    <a:bodyPr/>
                    <a:lstStyle/>
                    <a:p>
                      <a:r>
                        <a:rPr lang="en-US" sz="1000" b="1" i="0" kern="1200" dirty="0">
                          <a:solidFill>
                            <a:schemeClr val="dk1"/>
                          </a:solidFill>
                          <a:effectLst/>
                          <a:latin typeface="+mn-lt"/>
                          <a:ea typeface="+mn-ea"/>
                          <a:cs typeface="+mn-cs"/>
                        </a:rPr>
                        <a:t>Financial statements/accounts prepared</a:t>
                      </a:r>
                      <a:endParaRPr lang="en-US" sz="1000" b="0" dirty="0"/>
                    </a:p>
                  </a:txBody>
                  <a:tcPr marL="100584" marR="100584"/>
                </a:tc>
                <a:tc>
                  <a:txBody>
                    <a:bodyPr/>
                    <a:lstStyle/>
                    <a:p>
                      <a:pPr lvl="1">
                        <a:buFont typeface="Arial" panose="020B0604020202020204" pitchFamily="34" charset="0"/>
                        <a:buChar char="•"/>
                      </a:pPr>
                      <a:r>
                        <a:rPr lang="en-US" sz="1000" b="0" i="0" dirty="0">
                          <a:solidFill>
                            <a:srgbClr val="000000"/>
                          </a:solidFill>
                          <a:effectLst/>
                          <a:latin typeface="Graphik-regular"/>
                        </a:rPr>
                        <a:t>Statement of Financial Position</a:t>
                      </a:r>
                    </a:p>
                    <a:p>
                      <a:pPr lvl="1">
                        <a:buFont typeface="Arial" panose="020B0604020202020204" pitchFamily="34" charset="0"/>
                        <a:buChar char="•"/>
                      </a:pPr>
                      <a:r>
                        <a:rPr lang="en-US" sz="1000" b="0" i="0" dirty="0">
                          <a:solidFill>
                            <a:srgbClr val="000000"/>
                          </a:solidFill>
                          <a:effectLst/>
                          <a:latin typeface="Graphik-regular"/>
                        </a:rPr>
                        <a:t>Statement of Activities</a:t>
                      </a:r>
                    </a:p>
                    <a:p>
                      <a:pPr lvl="1">
                        <a:buFont typeface="Arial" panose="020B0604020202020204" pitchFamily="34" charset="0"/>
                        <a:buChar char="•"/>
                      </a:pPr>
                      <a:r>
                        <a:rPr lang="en-US" sz="1000" b="0" i="0" dirty="0">
                          <a:solidFill>
                            <a:srgbClr val="000000"/>
                          </a:solidFill>
                          <a:effectLst/>
                          <a:latin typeface="Graphik-regular"/>
                        </a:rPr>
                        <a:t>Statement of Cash Flows</a:t>
                      </a:r>
                    </a:p>
                    <a:p>
                      <a:pPr lvl="1">
                        <a:buFont typeface="Arial" panose="020B0604020202020204" pitchFamily="34" charset="0"/>
                        <a:buChar char="•"/>
                      </a:pPr>
                      <a:r>
                        <a:rPr lang="en-US" sz="1000" b="0" i="0" dirty="0">
                          <a:solidFill>
                            <a:srgbClr val="000000"/>
                          </a:solidFill>
                          <a:effectLst/>
                          <a:latin typeface="Graphik-regular"/>
                        </a:rPr>
                        <a:t>Change in Net Assets</a:t>
                      </a:r>
                      <a:endParaRPr lang="en-US" sz="1000" dirty="0"/>
                    </a:p>
                  </a:txBody>
                  <a:tcPr marL="100584" marR="100584"/>
                </a:tc>
                <a:tc>
                  <a:txBody>
                    <a:bodyPr/>
                    <a:lstStyle/>
                    <a:p>
                      <a:pPr lvl="1">
                        <a:buFont typeface="Arial" panose="020B0604020202020204" pitchFamily="34" charset="0"/>
                        <a:buChar char="•"/>
                      </a:pPr>
                      <a:r>
                        <a:rPr lang="en-US" sz="1000" b="0" i="0" dirty="0">
                          <a:solidFill>
                            <a:srgbClr val="000000"/>
                          </a:solidFill>
                          <a:effectLst/>
                          <a:latin typeface="Graphik-regular"/>
                        </a:rPr>
                        <a:t>Balance Sheet</a:t>
                      </a:r>
                    </a:p>
                    <a:p>
                      <a:pPr lvl="1">
                        <a:buFont typeface="Arial" panose="020B0604020202020204" pitchFamily="34" charset="0"/>
                        <a:buChar char="•"/>
                      </a:pPr>
                      <a:r>
                        <a:rPr lang="en-US" sz="1000" b="0" i="0" dirty="0">
                          <a:solidFill>
                            <a:srgbClr val="000000"/>
                          </a:solidFill>
                          <a:effectLst/>
                          <a:latin typeface="Graphik-regular"/>
                        </a:rPr>
                        <a:t>Profit/Loss Statement</a:t>
                      </a:r>
                    </a:p>
                    <a:p>
                      <a:pPr lvl="1">
                        <a:buFont typeface="Arial" panose="020B0604020202020204" pitchFamily="34" charset="0"/>
                        <a:buChar char="•"/>
                      </a:pPr>
                      <a:r>
                        <a:rPr lang="en-US" sz="1000" b="0" i="0" dirty="0">
                          <a:solidFill>
                            <a:srgbClr val="000000"/>
                          </a:solidFill>
                          <a:effectLst/>
                          <a:latin typeface="Graphik-regular"/>
                        </a:rPr>
                        <a:t>Statement of Cash Flows</a:t>
                      </a:r>
                    </a:p>
                    <a:p>
                      <a:pPr lvl="1">
                        <a:buFont typeface="Arial" panose="020B0604020202020204" pitchFamily="34" charset="0"/>
                        <a:buChar char="•"/>
                      </a:pPr>
                      <a:r>
                        <a:rPr lang="en-US" sz="1000" b="0" i="0" dirty="0">
                          <a:solidFill>
                            <a:srgbClr val="000000"/>
                          </a:solidFill>
                          <a:effectLst/>
                          <a:latin typeface="Graphik-regular"/>
                        </a:rPr>
                        <a:t>Statement of Owners' Equity</a:t>
                      </a:r>
                    </a:p>
                  </a:txBody>
                  <a:tcPr marL="100584" marR="100584"/>
                </a:tc>
                <a:extLst>
                  <a:ext uri="{0D108BD9-81ED-4DB2-BD59-A6C34878D82A}">
                    <a16:rowId xmlns:a16="http://schemas.microsoft.com/office/drawing/2014/main" val="4036301312"/>
                  </a:ext>
                </a:extLst>
              </a:tr>
              <a:tr h="359568">
                <a:tc>
                  <a:txBody>
                    <a:bodyPr/>
                    <a:lstStyle/>
                    <a:p>
                      <a:r>
                        <a:rPr lang="en-US" sz="1000" b="1" i="0" kern="1200" dirty="0">
                          <a:solidFill>
                            <a:schemeClr val="dk1"/>
                          </a:solidFill>
                          <a:effectLst/>
                          <a:latin typeface="+mn-lt"/>
                          <a:ea typeface="+mn-ea"/>
                          <a:cs typeface="+mn-cs"/>
                        </a:rPr>
                        <a:t>Profit transferred to</a:t>
                      </a:r>
                      <a:endParaRPr lang="en-US" sz="1000" b="0" dirty="0"/>
                    </a:p>
                  </a:txBody>
                  <a:tcPr marL="100584" marR="100584"/>
                </a:tc>
                <a:tc>
                  <a:txBody>
                    <a:bodyPr/>
                    <a:lstStyle/>
                    <a:p>
                      <a:r>
                        <a:rPr lang="en-US" sz="1000" b="0" i="0" kern="1200" dirty="0">
                          <a:solidFill>
                            <a:schemeClr val="dk1"/>
                          </a:solidFill>
                          <a:effectLst/>
                          <a:latin typeface="+mn-lt"/>
                          <a:ea typeface="+mn-ea"/>
                          <a:cs typeface="+mn-cs"/>
                        </a:rPr>
                        <a:t>Capital fund account</a:t>
                      </a:r>
                      <a:endParaRPr lang="en-US" sz="1000" dirty="0"/>
                    </a:p>
                  </a:txBody>
                  <a:tcPr marL="100584" marR="100584"/>
                </a:tc>
                <a:tc>
                  <a:txBody>
                    <a:bodyPr/>
                    <a:lstStyle/>
                    <a:p>
                      <a:r>
                        <a:rPr lang="en-US" sz="1000" b="0" i="0" kern="1200" dirty="0">
                          <a:solidFill>
                            <a:schemeClr val="dk1"/>
                          </a:solidFill>
                          <a:effectLst/>
                          <a:latin typeface="+mn-lt"/>
                          <a:ea typeface="+mn-ea"/>
                          <a:cs typeface="+mn-cs"/>
                        </a:rPr>
                        <a:t>Capital account</a:t>
                      </a:r>
                      <a:endParaRPr lang="en-US" sz="1000" dirty="0"/>
                    </a:p>
                  </a:txBody>
                  <a:tcPr marL="100584" marR="100584"/>
                </a:tc>
                <a:extLst>
                  <a:ext uri="{0D108BD9-81ED-4DB2-BD59-A6C34878D82A}">
                    <a16:rowId xmlns:a16="http://schemas.microsoft.com/office/drawing/2014/main" val="2942092581"/>
                  </a:ext>
                </a:extLst>
              </a:tr>
              <a:tr h="359568">
                <a:tc>
                  <a:txBody>
                    <a:bodyPr/>
                    <a:lstStyle/>
                    <a:p>
                      <a:r>
                        <a:rPr lang="en-US" sz="1000" b="1" i="0" kern="1200" dirty="0">
                          <a:solidFill>
                            <a:schemeClr val="dk1"/>
                          </a:solidFill>
                          <a:effectLst/>
                          <a:latin typeface="+mn-lt"/>
                          <a:ea typeface="+mn-ea"/>
                          <a:cs typeface="+mn-cs"/>
                        </a:rPr>
                        <a:t>Audience</a:t>
                      </a:r>
                    </a:p>
                  </a:txBody>
                  <a:tcPr marL="100584" marR="100584"/>
                </a:tc>
                <a:tc>
                  <a:txBody>
                    <a:bodyPr/>
                    <a:lstStyle/>
                    <a:p>
                      <a:r>
                        <a:rPr lang="en-US" sz="1000" dirty="0"/>
                        <a:t>Sell the message about mission of the organization and the benefits to society</a:t>
                      </a:r>
                    </a:p>
                  </a:txBody>
                  <a:tcPr marL="100584" marR="100584"/>
                </a:tc>
                <a:tc>
                  <a:txBody>
                    <a:bodyPr/>
                    <a:lstStyle/>
                    <a:p>
                      <a:r>
                        <a:rPr lang="en-US" sz="1000" dirty="0"/>
                        <a:t>Sell a product or service and how it will positively impact the buyer</a:t>
                      </a:r>
                    </a:p>
                  </a:txBody>
                  <a:tcPr marL="100584" marR="100584"/>
                </a:tc>
                <a:extLst>
                  <a:ext uri="{0D108BD9-81ED-4DB2-BD59-A6C34878D82A}">
                    <a16:rowId xmlns:a16="http://schemas.microsoft.com/office/drawing/2014/main" val="588640743"/>
                  </a:ext>
                </a:extLst>
              </a:tr>
              <a:tr h="359568">
                <a:tc>
                  <a:txBody>
                    <a:bodyPr/>
                    <a:lstStyle/>
                    <a:p>
                      <a:r>
                        <a:rPr lang="en-US" sz="1000" b="1" i="0" kern="1200" dirty="0">
                          <a:solidFill>
                            <a:schemeClr val="dk1"/>
                          </a:solidFill>
                          <a:effectLst/>
                          <a:latin typeface="+mn-lt"/>
                          <a:ea typeface="+mn-ea"/>
                          <a:cs typeface="+mn-cs"/>
                        </a:rPr>
                        <a:t>Leadership</a:t>
                      </a:r>
                    </a:p>
                  </a:txBody>
                  <a:tcPr marL="100584" marR="100584"/>
                </a:tc>
                <a:tc>
                  <a:txBody>
                    <a:bodyPr/>
                    <a:lstStyle/>
                    <a:p>
                      <a:r>
                        <a:rPr lang="en-US" sz="1000" dirty="0"/>
                        <a:t>Board of Directors who guide without direct financial ownership</a:t>
                      </a:r>
                    </a:p>
                  </a:txBody>
                  <a:tcPr marL="100584" marR="100584"/>
                </a:tc>
                <a:tc>
                  <a:txBody>
                    <a:bodyPr/>
                    <a:lstStyle/>
                    <a:p>
                      <a:r>
                        <a:rPr lang="en-US" sz="1000" dirty="0"/>
                        <a:t>Biard of Directors with a financial stake in company</a:t>
                      </a:r>
                    </a:p>
                  </a:txBody>
                  <a:tcPr marL="100584" marR="100584"/>
                </a:tc>
                <a:extLst>
                  <a:ext uri="{0D108BD9-81ED-4DB2-BD59-A6C34878D82A}">
                    <a16:rowId xmlns:a16="http://schemas.microsoft.com/office/drawing/2014/main" val="1039643061"/>
                  </a:ext>
                </a:extLst>
              </a:tr>
              <a:tr h="359568">
                <a:tc>
                  <a:txBody>
                    <a:bodyPr/>
                    <a:lstStyle/>
                    <a:p>
                      <a:r>
                        <a:rPr lang="en-US" sz="1000" b="1" i="0" kern="1200" dirty="0">
                          <a:solidFill>
                            <a:schemeClr val="dk1"/>
                          </a:solidFill>
                          <a:effectLst/>
                          <a:latin typeface="+mn-lt"/>
                          <a:ea typeface="+mn-ea"/>
                          <a:cs typeface="+mn-cs"/>
                        </a:rPr>
                        <a:t>Taxation</a:t>
                      </a:r>
                    </a:p>
                  </a:txBody>
                  <a:tcPr marL="100584" marR="100584"/>
                </a:tc>
                <a:tc>
                  <a:txBody>
                    <a:bodyPr/>
                    <a:lstStyle/>
                    <a:p>
                      <a:r>
                        <a:rPr lang="en-US" sz="1000" b="0" i="0" kern="1200" dirty="0">
                          <a:solidFill>
                            <a:schemeClr val="dk1"/>
                          </a:solidFill>
                          <a:effectLst/>
                          <a:latin typeface="+mn-lt"/>
                          <a:ea typeface="+mn-ea"/>
                          <a:cs typeface="+mn-cs"/>
                        </a:rPr>
                        <a:t>Not taxed</a:t>
                      </a:r>
                    </a:p>
                  </a:txBody>
                  <a:tcPr marL="100584" marR="100584"/>
                </a:tc>
                <a:tc>
                  <a:txBody>
                    <a:bodyPr/>
                    <a:lstStyle/>
                    <a:p>
                      <a:r>
                        <a:rPr lang="en-US" sz="1000" dirty="0"/>
                        <a:t>Taxed on profits</a:t>
                      </a:r>
                    </a:p>
                  </a:txBody>
                  <a:tcPr marL="100584" marR="100584"/>
                </a:tc>
                <a:extLst>
                  <a:ext uri="{0D108BD9-81ED-4DB2-BD59-A6C34878D82A}">
                    <a16:rowId xmlns:a16="http://schemas.microsoft.com/office/drawing/2014/main" val="1982901382"/>
                  </a:ext>
                </a:extLst>
              </a:tr>
              <a:tr h="359568">
                <a:tc>
                  <a:txBody>
                    <a:bodyPr/>
                    <a:lstStyle/>
                    <a:p>
                      <a:r>
                        <a:rPr lang="en-US" sz="1000" b="1" i="0" kern="1200" dirty="0">
                          <a:solidFill>
                            <a:schemeClr val="dk1"/>
                          </a:solidFill>
                          <a:effectLst/>
                          <a:latin typeface="+mn-lt"/>
                          <a:ea typeface="+mn-ea"/>
                          <a:cs typeface="+mn-cs"/>
                        </a:rPr>
                        <a:t>Staff</a:t>
                      </a:r>
                    </a:p>
                  </a:txBody>
                  <a:tcPr marL="100584" marR="100584"/>
                </a:tc>
                <a:tc>
                  <a:txBody>
                    <a:bodyPr/>
                    <a:lstStyle/>
                    <a:p>
                      <a:r>
                        <a:rPr lang="en-US" sz="1000" dirty="0"/>
                        <a:t>Paid employees and volunteers</a:t>
                      </a:r>
                      <a:endParaRPr lang="en-US" sz="1000" dirty="0" err="1"/>
                    </a:p>
                  </a:txBody>
                  <a:tcPr marL="100584" marR="100584"/>
                </a:tc>
                <a:tc>
                  <a:txBody>
                    <a:bodyPr/>
                    <a:lstStyle/>
                    <a:p>
                      <a:r>
                        <a:rPr lang="en-US" sz="1000" dirty="0"/>
                        <a:t>Paid employees</a:t>
                      </a:r>
                    </a:p>
                  </a:txBody>
                  <a:tcPr marL="100584" marR="100584"/>
                </a:tc>
                <a:extLst>
                  <a:ext uri="{0D108BD9-81ED-4DB2-BD59-A6C34878D82A}">
                    <a16:rowId xmlns:a16="http://schemas.microsoft.com/office/drawing/2014/main" val="4083256180"/>
                  </a:ext>
                </a:extLst>
              </a:tr>
              <a:tr h="606639">
                <a:tc>
                  <a:txBody>
                    <a:bodyPr/>
                    <a:lstStyle/>
                    <a:p>
                      <a:r>
                        <a:rPr lang="en-US" sz="1000" b="1" i="0" kern="1200" dirty="0">
                          <a:solidFill>
                            <a:schemeClr val="dk1"/>
                          </a:solidFill>
                          <a:effectLst/>
                          <a:latin typeface="+mn-lt"/>
                          <a:ea typeface="+mn-ea"/>
                          <a:cs typeface="+mn-cs"/>
                        </a:rPr>
                        <a:t>Culture</a:t>
                      </a:r>
                    </a:p>
                  </a:txBody>
                  <a:tcPr marL="100584" marR="100584"/>
                </a:tc>
                <a:tc>
                  <a:txBody>
                    <a:bodyPr/>
                    <a:lstStyle/>
                    <a:p>
                      <a:r>
                        <a:rPr lang="en-US" sz="1000" b="0" i="0" kern="1200" dirty="0">
                          <a:solidFill>
                            <a:schemeClr val="dk1"/>
                          </a:solidFill>
                          <a:effectLst/>
                          <a:latin typeface="+mn-lt"/>
                          <a:ea typeface="+mn-ea"/>
                          <a:cs typeface="+mn-cs"/>
                        </a:rPr>
                        <a:t>More community-oriented, </a:t>
                      </a:r>
                      <a:endParaRPr lang="en-US" sz="1000" b="0" i="0" kern="1200">
                        <a:solidFill>
                          <a:schemeClr val="dk1"/>
                        </a:solidFill>
                        <a:effectLst/>
                        <a:latin typeface="+mn-lt"/>
                        <a:ea typeface="+mn-ea"/>
                        <a:cs typeface="+mn-cs"/>
                      </a:endParaRPr>
                    </a:p>
                    <a:p>
                      <a:r>
                        <a:rPr lang="en-US" sz="1000" b="0" i="0" kern="1200" dirty="0">
                          <a:solidFill>
                            <a:schemeClr val="dk1"/>
                          </a:solidFill>
                          <a:effectLst/>
                          <a:latin typeface="+mn-lt"/>
                          <a:ea typeface="+mn-ea"/>
                          <a:cs typeface="+mn-cs"/>
                        </a:rPr>
                        <a:t>Address and solve problems that have little financial incentive</a:t>
                      </a:r>
                    </a:p>
                  </a:txBody>
                  <a:tcPr marL="100584" marR="100584"/>
                </a:tc>
                <a:tc>
                  <a:txBody>
                    <a:bodyPr/>
                    <a:lstStyle/>
                    <a:p>
                      <a:r>
                        <a:rPr lang="en-US" sz="1000" b="0" i="0" kern="1200" dirty="0">
                          <a:solidFill>
                            <a:schemeClr val="dk1"/>
                          </a:solidFill>
                          <a:effectLst/>
                          <a:latin typeface="+mn-lt"/>
                          <a:ea typeface="+mn-ea"/>
                          <a:cs typeface="+mn-cs"/>
                        </a:rPr>
                        <a:t>Focus on finances and business metrics.</a:t>
                      </a:r>
                    </a:p>
                    <a:p>
                      <a:r>
                        <a:rPr lang="en-US" sz="1000" b="0" i="0" kern="1200" dirty="0">
                          <a:solidFill>
                            <a:schemeClr val="dk1"/>
                          </a:solidFill>
                          <a:effectLst/>
                          <a:latin typeface="+mn-lt"/>
                          <a:ea typeface="+mn-ea"/>
                          <a:cs typeface="+mn-cs"/>
                        </a:rPr>
                        <a:t>Innovation to increase long term profitability</a:t>
                      </a:r>
                    </a:p>
                  </a:txBody>
                  <a:tcPr marL="100584" marR="100584"/>
                </a:tc>
                <a:extLst>
                  <a:ext uri="{0D108BD9-81ED-4DB2-BD59-A6C34878D82A}">
                    <a16:rowId xmlns:a16="http://schemas.microsoft.com/office/drawing/2014/main" val="10330056"/>
                  </a:ext>
                </a:extLst>
              </a:tr>
            </a:tbl>
          </a:graphicData>
        </a:graphic>
      </p:graphicFrame>
      <p:sp>
        <p:nvSpPr>
          <p:cNvPr id="3" name="Footer Placeholder 2">
            <a:extLst>
              <a:ext uri="{FF2B5EF4-FFF2-40B4-BE49-F238E27FC236}">
                <a16:creationId xmlns:a16="http://schemas.microsoft.com/office/drawing/2014/main" id="{0A975949-92E8-85EC-774A-59159537CEEE}"/>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30962225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C88E-F81D-4605-BC7A-FD0D2C3CEDBD}"/>
              </a:ext>
            </a:extLst>
          </p:cNvPr>
          <p:cNvSpPr>
            <a:spLocks noGrp="1"/>
          </p:cNvSpPr>
          <p:nvPr>
            <p:ph type="title"/>
          </p:nvPr>
        </p:nvSpPr>
        <p:spPr>
          <a:xfrm>
            <a:off x="677334" y="609600"/>
            <a:ext cx="8596668" cy="799750"/>
          </a:xfrm>
        </p:spPr>
        <p:txBody>
          <a:bodyPr/>
          <a:lstStyle/>
          <a:p>
            <a:r>
              <a:rPr lang="en-US"/>
              <a:t>Non-Profit Codes</a:t>
            </a:r>
          </a:p>
        </p:txBody>
      </p:sp>
      <p:sp>
        <p:nvSpPr>
          <p:cNvPr id="6" name="Rectangle 1"/>
          <p:cNvSpPr>
            <a:spLocks noChangeArrowheads="1"/>
          </p:cNvSpPr>
          <p:nvPr/>
        </p:nvSpPr>
        <p:spPr bwMode="auto">
          <a:xfrm>
            <a:off x="2371725" y="2217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42236635-049F-45D3-8841-90AE9BB965B7}"/>
              </a:ext>
            </a:extLst>
          </p:cNvPr>
          <p:cNvPicPr>
            <a:picLocks noChangeAspect="1"/>
          </p:cNvPicPr>
          <p:nvPr/>
        </p:nvPicPr>
        <p:blipFill>
          <a:blip r:embed="rId2"/>
          <a:stretch>
            <a:fillRect/>
          </a:stretch>
        </p:blipFill>
        <p:spPr>
          <a:xfrm>
            <a:off x="1046611" y="1138334"/>
            <a:ext cx="7907266" cy="5598367"/>
          </a:xfrm>
          <a:prstGeom prst="rect">
            <a:avLst/>
          </a:prstGeom>
        </p:spPr>
      </p:pic>
      <p:sp>
        <p:nvSpPr>
          <p:cNvPr id="3" name="Footer Placeholder 2">
            <a:extLst>
              <a:ext uri="{FF2B5EF4-FFF2-40B4-BE49-F238E27FC236}">
                <a16:creationId xmlns:a16="http://schemas.microsoft.com/office/drawing/2014/main" id="{B8EF39A1-A63A-9BF5-ABF6-00A8E61DDAD2}"/>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42149700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593D-63E1-4706-AF29-ED5E039BDBA4}"/>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a:t>Questions?</a:t>
            </a:r>
          </a:p>
        </p:txBody>
      </p:sp>
      <p:sp>
        <p:nvSpPr>
          <p:cNvPr id="3" name="Footer Placeholder 2">
            <a:extLst>
              <a:ext uri="{FF2B5EF4-FFF2-40B4-BE49-F238E27FC236}">
                <a16:creationId xmlns:a16="http://schemas.microsoft.com/office/drawing/2014/main" id="{CFE7F522-ECAF-DA8D-7FBE-471A91F0E7DA}"/>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7165096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F9FE42A-516A-97B1-8357-1A931F629E5C}"/>
              </a:ext>
            </a:extLst>
          </p:cNvPr>
          <p:cNvSpPr>
            <a:spLocks noGrp="1"/>
          </p:cNvSpPr>
          <p:nvPr>
            <p:ph type="ftr" sz="quarter" idx="11"/>
          </p:nvPr>
        </p:nvSpPr>
        <p:spPr/>
        <p:txBody>
          <a:bodyPr/>
          <a:lstStyle/>
          <a:p>
            <a:r>
              <a:rPr lang="en-US"/>
              <a:t>Copyright O|Miga, Inc 2024</a:t>
            </a:r>
            <a:endParaRPr lang="en-US" dirty="0"/>
          </a:p>
        </p:txBody>
      </p:sp>
      <p:sp>
        <p:nvSpPr>
          <p:cNvPr id="5" name="TextBox 4">
            <a:extLst>
              <a:ext uri="{FF2B5EF4-FFF2-40B4-BE49-F238E27FC236}">
                <a16:creationId xmlns:a16="http://schemas.microsoft.com/office/drawing/2014/main" id="{9721C96F-A4FC-574B-0D62-F21A79E8C85B}"/>
              </a:ext>
            </a:extLst>
          </p:cNvPr>
          <p:cNvSpPr txBox="1"/>
          <p:nvPr/>
        </p:nvSpPr>
        <p:spPr>
          <a:xfrm>
            <a:off x="677334" y="1820255"/>
            <a:ext cx="8475211" cy="2585323"/>
          </a:xfrm>
          <a:prstGeom prst="rect">
            <a:avLst/>
          </a:prstGeom>
          <a:noFill/>
        </p:spPr>
        <p:txBody>
          <a:bodyPr wrap="square">
            <a:spAutoFit/>
          </a:bodyPr>
          <a:lstStyle/>
          <a:p>
            <a:r>
              <a:rPr lang="en-US" sz="5400" b="1" i="0" dirty="0">
                <a:effectLst/>
                <a:latin typeface="inherit"/>
              </a:rPr>
              <a:t>What Is The Difference Between “Public Charities” and “Foundations”?</a:t>
            </a:r>
            <a:endParaRPr lang="en-US" sz="5400" dirty="0"/>
          </a:p>
        </p:txBody>
      </p:sp>
    </p:spTree>
    <p:extLst>
      <p:ext uri="{BB962C8B-B14F-4D97-AF65-F5344CB8AC3E}">
        <p14:creationId xmlns:p14="http://schemas.microsoft.com/office/powerpoint/2010/main" val="2209155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FDEA58-624A-48EA-4155-2092B7E7BFFB}"/>
              </a:ext>
            </a:extLst>
          </p:cNvPr>
          <p:cNvSpPr txBox="1"/>
          <p:nvPr/>
        </p:nvSpPr>
        <p:spPr>
          <a:xfrm>
            <a:off x="1627623" y="1930400"/>
            <a:ext cx="6107502" cy="3416320"/>
          </a:xfrm>
          <a:prstGeom prst="rect">
            <a:avLst/>
          </a:prstGeom>
          <a:noFill/>
        </p:spPr>
        <p:txBody>
          <a:bodyPr wrap="square">
            <a:spAutoFit/>
          </a:bodyPr>
          <a:lstStyle/>
          <a:p>
            <a:pPr marL="285750" indent="-285750" algn="l" fontAlgn="base">
              <a:buFont typeface="Wingdings" panose="05000000000000000000" pitchFamily="2" charset="2"/>
              <a:buChar char="Ø"/>
            </a:pPr>
            <a:r>
              <a:rPr lang="en-US" i="0" dirty="0">
                <a:solidFill>
                  <a:srgbClr val="000000"/>
                </a:solidFill>
                <a:effectLst/>
                <a:latin typeface="-apple-system"/>
              </a:rPr>
              <a:t>501(c)(3) organizations are divided into two main categories, “public charities” and “private foundations.”</a:t>
            </a:r>
            <a:r>
              <a:rPr lang="en-US" i="0" dirty="0">
                <a:solidFill>
                  <a:srgbClr val="000000"/>
                </a:solidFill>
                <a:effectLst/>
                <a:latin typeface="inherit"/>
              </a:rPr>
              <a:t> </a:t>
            </a:r>
          </a:p>
          <a:p>
            <a:pPr marL="285750" indent="-285750" algn="l" fontAlgn="base">
              <a:buFont typeface="Wingdings" panose="05000000000000000000" pitchFamily="2" charset="2"/>
              <a:buChar char="Ø"/>
            </a:pPr>
            <a:r>
              <a:rPr lang="en-US" i="0" dirty="0">
                <a:solidFill>
                  <a:srgbClr val="000000"/>
                </a:solidFill>
                <a:effectLst/>
                <a:latin typeface="inherit"/>
              </a:rPr>
              <a:t>Public charities</a:t>
            </a:r>
            <a:r>
              <a:rPr lang="en-US" i="0" dirty="0">
                <a:solidFill>
                  <a:srgbClr val="000000"/>
                </a:solidFill>
                <a:effectLst/>
                <a:latin typeface="-apple-system"/>
              </a:rPr>
              <a:t> are 501(c)(3) organizations that get their support from the general public, government. </a:t>
            </a:r>
          </a:p>
          <a:p>
            <a:pPr marL="285750" indent="-285750" algn="l" fontAlgn="base">
              <a:buFont typeface="Wingdings" panose="05000000000000000000" pitchFamily="2" charset="2"/>
              <a:buChar char="Ø"/>
            </a:pPr>
            <a:r>
              <a:rPr lang="en-US" i="0" dirty="0">
                <a:solidFill>
                  <a:srgbClr val="000000"/>
                </a:solidFill>
                <a:effectLst/>
                <a:latin typeface="-apple-system"/>
              </a:rPr>
              <a:t>Donations made to public charities are usually tax-deductible. </a:t>
            </a:r>
          </a:p>
          <a:p>
            <a:pPr marL="285750" indent="-285750" algn="l" fontAlgn="base">
              <a:buFont typeface="Wingdings" panose="05000000000000000000" pitchFamily="2" charset="2"/>
              <a:buChar char="Ø"/>
            </a:pPr>
            <a:r>
              <a:rPr lang="en-US" i="0" dirty="0">
                <a:solidFill>
                  <a:srgbClr val="000000"/>
                </a:solidFill>
                <a:effectLst/>
                <a:latin typeface="inherit"/>
              </a:rPr>
              <a:t>Private foundations conversely distribute money via grants to fulfill a public purpose.</a:t>
            </a:r>
            <a:r>
              <a:rPr lang="en-US" i="0" dirty="0">
                <a:solidFill>
                  <a:srgbClr val="000000"/>
                </a:solidFill>
                <a:effectLst/>
                <a:latin typeface="-apple-system"/>
              </a:rPr>
              <a:t> </a:t>
            </a:r>
          </a:p>
          <a:p>
            <a:pPr marL="285750" indent="-285750" algn="l" fontAlgn="base">
              <a:buFont typeface="Wingdings" panose="05000000000000000000" pitchFamily="2" charset="2"/>
              <a:buChar char="Ø"/>
            </a:pPr>
            <a:r>
              <a:rPr lang="en-US" i="0" dirty="0">
                <a:solidFill>
                  <a:srgbClr val="000000"/>
                </a:solidFill>
                <a:effectLst/>
                <a:latin typeface="-apple-system"/>
              </a:rPr>
              <a:t>Contributions to private foundations are normally tax-deductible. </a:t>
            </a:r>
          </a:p>
          <a:p>
            <a:pPr marL="285750" indent="-285750" algn="l" fontAlgn="base">
              <a:buFont typeface="Wingdings" panose="05000000000000000000" pitchFamily="2" charset="2"/>
              <a:buChar char="Ø"/>
            </a:pPr>
            <a:r>
              <a:rPr lang="en-US" i="0" dirty="0">
                <a:solidFill>
                  <a:srgbClr val="000000"/>
                </a:solidFill>
                <a:effectLst/>
                <a:latin typeface="-apple-system"/>
              </a:rPr>
              <a:t>Private foundations are also not allowed to engage in direct lobbying activities.</a:t>
            </a:r>
          </a:p>
        </p:txBody>
      </p:sp>
      <p:sp>
        <p:nvSpPr>
          <p:cNvPr id="2" name="Title 1">
            <a:extLst>
              <a:ext uri="{FF2B5EF4-FFF2-40B4-BE49-F238E27FC236}">
                <a16:creationId xmlns:a16="http://schemas.microsoft.com/office/drawing/2014/main" id="{A8AAA5E6-8BB9-7A8D-846A-4AC0DDF99FFB}"/>
              </a:ext>
            </a:extLst>
          </p:cNvPr>
          <p:cNvSpPr>
            <a:spLocks noGrp="1"/>
          </p:cNvSpPr>
          <p:nvPr>
            <p:ph type="title"/>
          </p:nvPr>
        </p:nvSpPr>
        <p:spPr/>
        <p:txBody>
          <a:bodyPr>
            <a:normAutofit fontScale="90000"/>
          </a:bodyPr>
          <a:lstStyle/>
          <a:p>
            <a:r>
              <a:rPr lang="en-US" b="1" i="0" dirty="0">
                <a:effectLst/>
                <a:latin typeface="inherit"/>
              </a:rPr>
              <a:t>What Is The Difference Between “Public Charities” and “Foundations”?</a:t>
            </a:r>
            <a:br>
              <a:rPr lang="en-US" b="0" i="0" dirty="0">
                <a:solidFill>
                  <a:srgbClr val="000000"/>
                </a:solidFill>
                <a:effectLst/>
                <a:latin typeface="Arvo"/>
              </a:rPr>
            </a:br>
            <a:endParaRPr lang="en-US" dirty="0"/>
          </a:p>
        </p:txBody>
      </p:sp>
      <p:sp>
        <p:nvSpPr>
          <p:cNvPr id="4" name="Footer Placeholder 3">
            <a:extLst>
              <a:ext uri="{FF2B5EF4-FFF2-40B4-BE49-F238E27FC236}">
                <a16:creationId xmlns:a16="http://schemas.microsoft.com/office/drawing/2014/main" id="{02E8D101-B7C6-8D13-1CDD-3B6ED02E8257}"/>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9437639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980B66-5846-5452-BAA8-7FF63C809C27}"/>
              </a:ext>
            </a:extLst>
          </p:cNvPr>
          <p:cNvSpPr>
            <a:spLocks noGrp="1"/>
          </p:cNvSpPr>
          <p:nvPr>
            <p:ph type="ftr" sz="quarter" idx="11"/>
          </p:nvPr>
        </p:nvSpPr>
        <p:spPr/>
        <p:txBody>
          <a:bodyPr/>
          <a:lstStyle/>
          <a:p>
            <a:r>
              <a:rPr lang="en-US"/>
              <a:t>Copyright O|Miga, Inc 2024</a:t>
            </a:r>
            <a:endParaRPr lang="en-US" dirty="0"/>
          </a:p>
        </p:txBody>
      </p:sp>
      <p:sp>
        <p:nvSpPr>
          <p:cNvPr id="4" name="TextBox 3">
            <a:extLst>
              <a:ext uri="{FF2B5EF4-FFF2-40B4-BE49-F238E27FC236}">
                <a16:creationId xmlns:a16="http://schemas.microsoft.com/office/drawing/2014/main" id="{4FD59641-25A6-82DB-3DBE-0FF500D59E1B}"/>
              </a:ext>
            </a:extLst>
          </p:cNvPr>
          <p:cNvSpPr txBox="1"/>
          <p:nvPr/>
        </p:nvSpPr>
        <p:spPr>
          <a:xfrm>
            <a:off x="991312" y="1726250"/>
            <a:ext cx="8161233" cy="2585323"/>
          </a:xfrm>
          <a:prstGeom prst="rect">
            <a:avLst/>
          </a:prstGeom>
          <a:noFill/>
        </p:spPr>
        <p:txBody>
          <a:bodyPr wrap="square">
            <a:spAutoFit/>
          </a:bodyPr>
          <a:lstStyle/>
          <a:p>
            <a:r>
              <a:rPr lang="en-US" sz="5400" b="1" i="0" dirty="0">
                <a:effectLst/>
                <a:highlight>
                  <a:srgbClr val="FFFFFF"/>
                </a:highlight>
                <a:latin typeface="Google Sans"/>
              </a:rPr>
              <a:t>What kind of transactions would you have at your nonprofit?</a:t>
            </a:r>
            <a:endParaRPr lang="en-US" sz="5400" b="1" dirty="0"/>
          </a:p>
        </p:txBody>
      </p:sp>
    </p:spTree>
    <p:extLst>
      <p:ext uri="{BB962C8B-B14F-4D97-AF65-F5344CB8AC3E}">
        <p14:creationId xmlns:p14="http://schemas.microsoft.com/office/powerpoint/2010/main" val="30783278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4A75-ADCB-CEBE-D4C7-01B6947D7DD1}"/>
              </a:ext>
            </a:extLst>
          </p:cNvPr>
          <p:cNvSpPr>
            <a:spLocks noGrp="1"/>
          </p:cNvSpPr>
          <p:nvPr>
            <p:ph type="title"/>
          </p:nvPr>
        </p:nvSpPr>
        <p:spPr/>
        <p:txBody>
          <a:bodyPr/>
          <a:lstStyle/>
          <a:p>
            <a:r>
              <a:rPr lang="en-US" b="0" i="0" dirty="0">
                <a:effectLst/>
                <a:highlight>
                  <a:srgbClr val="FFFFFF"/>
                </a:highlight>
                <a:latin typeface="Google Sans"/>
              </a:rPr>
              <a:t>What kind of transactions would you have at your nonprofit?</a:t>
            </a:r>
            <a:endParaRPr lang="en-US" dirty="0"/>
          </a:p>
        </p:txBody>
      </p:sp>
      <p:sp>
        <p:nvSpPr>
          <p:cNvPr id="3" name="TextBox 2">
            <a:extLst>
              <a:ext uri="{FF2B5EF4-FFF2-40B4-BE49-F238E27FC236}">
                <a16:creationId xmlns:a16="http://schemas.microsoft.com/office/drawing/2014/main" id="{CEF7DB4E-7D0B-626D-5F91-FA2FAC100B9B}"/>
              </a:ext>
            </a:extLst>
          </p:cNvPr>
          <p:cNvSpPr txBox="1"/>
          <p:nvPr/>
        </p:nvSpPr>
        <p:spPr>
          <a:xfrm>
            <a:off x="1874733" y="1697506"/>
            <a:ext cx="6591300" cy="4708981"/>
          </a:xfrm>
          <a:prstGeom prst="rect">
            <a:avLst/>
          </a:prstGeom>
          <a:noFill/>
        </p:spPr>
        <p:txBody>
          <a:bodyPr wrap="square" rtlCol="0">
            <a:spAutoFit/>
          </a:bodyPr>
          <a:lstStyle/>
          <a:p>
            <a:r>
              <a:rPr lang="en-US" sz="2000" b="0" i="0" dirty="0">
                <a:effectLst/>
                <a:latin typeface="Google Sans"/>
              </a:rPr>
              <a:t>Nonprofit revenue sources include</a:t>
            </a:r>
          </a:p>
          <a:p>
            <a:pPr marL="800100" lvl="1" indent="-342900">
              <a:buFont typeface="Wingdings" panose="05000000000000000000" pitchFamily="2" charset="2"/>
              <a:buChar char="Ø"/>
            </a:pPr>
            <a:r>
              <a:rPr lang="en-US" sz="2000" b="0" i="0" dirty="0">
                <a:effectLst/>
                <a:latin typeface="Google Sans"/>
              </a:rPr>
              <a:t>donations, </a:t>
            </a:r>
          </a:p>
          <a:p>
            <a:pPr marL="800100" lvl="1" indent="-342900">
              <a:buFont typeface="Wingdings" panose="05000000000000000000" pitchFamily="2" charset="2"/>
              <a:buChar char="Ø"/>
            </a:pPr>
            <a:r>
              <a:rPr lang="en-US" sz="2000" b="0" i="0" dirty="0">
                <a:effectLst/>
                <a:latin typeface="Google Sans"/>
              </a:rPr>
              <a:t>program fees,</a:t>
            </a:r>
          </a:p>
          <a:p>
            <a:pPr marL="800100" lvl="1" indent="-342900">
              <a:buFont typeface="Wingdings" panose="05000000000000000000" pitchFamily="2" charset="2"/>
              <a:buChar char="Ø"/>
            </a:pPr>
            <a:r>
              <a:rPr lang="en-US" sz="2000" b="0" i="0" dirty="0">
                <a:effectLst/>
                <a:latin typeface="Google Sans"/>
              </a:rPr>
              <a:t>sales income, </a:t>
            </a:r>
          </a:p>
          <a:p>
            <a:pPr marL="800100" lvl="1" indent="-342900">
              <a:buFont typeface="Wingdings" panose="05000000000000000000" pitchFamily="2" charset="2"/>
              <a:buChar char="Ø"/>
            </a:pPr>
            <a:r>
              <a:rPr lang="en-US" sz="2000" b="0" i="0" dirty="0">
                <a:effectLst/>
                <a:latin typeface="Google Sans"/>
              </a:rPr>
              <a:t>membership dues, </a:t>
            </a:r>
          </a:p>
          <a:p>
            <a:pPr marL="800100" lvl="1" indent="-342900">
              <a:buFont typeface="Wingdings" panose="05000000000000000000" pitchFamily="2" charset="2"/>
              <a:buChar char="Ø"/>
            </a:pPr>
            <a:r>
              <a:rPr lang="en-US" sz="2000" b="0" i="0" dirty="0">
                <a:effectLst/>
                <a:latin typeface="Google Sans"/>
              </a:rPr>
              <a:t>investment income </a:t>
            </a:r>
          </a:p>
          <a:p>
            <a:pPr marL="800100" lvl="1" indent="-342900">
              <a:buFont typeface="Wingdings" panose="05000000000000000000" pitchFamily="2" charset="2"/>
              <a:buChar char="Ø"/>
            </a:pPr>
            <a:r>
              <a:rPr lang="en-US" sz="2000" b="0" i="0" dirty="0">
                <a:effectLst/>
                <a:latin typeface="Google Sans"/>
              </a:rPr>
              <a:t>proceeds from fundraising events. </a:t>
            </a:r>
          </a:p>
          <a:p>
            <a:endParaRPr lang="en-US" sz="2000" b="0" i="0" dirty="0">
              <a:effectLst/>
              <a:latin typeface="Google Sans"/>
            </a:endParaRPr>
          </a:p>
          <a:p>
            <a:r>
              <a:rPr lang="en-US" sz="2000" b="0" i="0" dirty="0">
                <a:effectLst/>
                <a:latin typeface="Google Sans"/>
              </a:rPr>
              <a:t>Nonprofit expenses include:</a:t>
            </a:r>
          </a:p>
          <a:p>
            <a:pPr marL="800100" lvl="1" indent="-342900">
              <a:buFont typeface="Wingdings" panose="05000000000000000000" pitchFamily="2" charset="2"/>
              <a:buChar char="Ø"/>
            </a:pPr>
            <a:r>
              <a:rPr lang="en-US" sz="2000" b="0" i="0" dirty="0">
                <a:effectLst/>
                <a:latin typeface="Google Sans"/>
              </a:rPr>
              <a:t>rent, </a:t>
            </a:r>
          </a:p>
          <a:p>
            <a:pPr marL="800100" lvl="1" indent="-342900">
              <a:buFont typeface="Wingdings" panose="05000000000000000000" pitchFamily="2" charset="2"/>
              <a:buChar char="Ø"/>
            </a:pPr>
            <a:r>
              <a:rPr lang="en-US" sz="2000" b="0" i="0" dirty="0">
                <a:effectLst/>
                <a:latin typeface="Google Sans"/>
              </a:rPr>
              <a:t>salaries, </a:t>
            </a:r>
          </a:p>
          <a:p>
            <a:pPr marL="800100" lvl="1" indent="-342900">
              <a:buFont typeface="Wingdings" panose="05000000000000000000" pitchFamily="2" charset="2"/>
              <a:buChar char="Ø"/>
            </a:pPr>
            <a:r>
              <a:rPr lang="en-US" sz="2000" b="0" i="0" dirty="0">
                <a:effectLst/>
                <a:latin typeface="Google Sans"/>
              </a:rPr>
              <a:t>travel, </a:t>
            </a:r>
          </a:p>
          <a:p>
            <a:pPr marL="800100" lvl="1" indent="-342900">
              <a:buFont typeface="Wingdings" panose="05000000000000000000" pitchFamily="2" charset="2"/>
              <a:buChar char="Ø"/>
            </a:pPr>
            <a:r>
              <a:rPr lang="en-US" sz="2000" b="0" i="0" dirty="0">
                <a:effectLst/>
                <a:latin typeface="Google Sans"/>
              </a:rPr>
              <a:t>postage, </a:t>
            </a:r>
          </a:p>
          <a:p>
            <a:pPr marL="800100" lvl="1" indent="-342900">
              <a:buFont typeface="Wingdings" panose="05000000000000000000" pitchFamily="2" charset="2"/>
              <a:buChar char="Ø"/>
            </a:pPr>
            <a:r>
              <a:rPr lang="en-US" sz="2000" b="0" i="0" dirty="0">
                <a:effectLst/>
                <a:latin typeface="Google Sans"/>
              </a:rPr>
              <a:t>financial services, </a:t>
            </a:r>
          </a:p>
          <a:p>
            <a:pPr marL="800100" lvl="1" indent="-342900">
              <a:buFont typeface="Wingdings" panose="05000000000000000000" pitchFamily="2" charset="2"/>
              <a:buChar char="Ø"/>
            </a:pPr>
            <a:r>
              <a:rPr lang="en-US" sz="2000" b="0" i="0" dirty="0">
                <a:effectLst/>
                <a:latin typeface="Google Sans"/>
              </a:rPr>
              <a:t>fundraising expenses</a:t>
            </a:r>
            <a:r>
              <a:rPr lang="en-US" sz="2000" b="0" i="0" dirty="0">
                <a:effectLst/>
                <a:highlight>
                  <a:srgbClr val="FFFFFF"/>
                </a:highlight>
                <a:latin typeface="Google Sans"/>
              </a:rPr>
              <a:t>.</a:t>
            </a:r>
            <a:endParaRPr lang="en-US" sz="2000" dirty="0"/>
          </a:p>
        </p:txBody>
      </p:sp>
      <p:sp>
        <p:nvSpPr>
          <p:cNvPr id="4" name="Footer Placeholder 3">
            <a:extLst>
              <a:ext uri="{FF2B5EF4-FFF2-40B4-BE49-F238E27FC236}">
                <a16:creationId xmlns:a16="http://schemas.microsoft.com/office/drawing/2014/main" id="{1359CE97-FA8C-EBF0-57FC-E9B13B43DFBA}"/>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18656131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1B08EA-0316-8B7B-C5E5-788FE21DC5CA}"/>
              </a:ext>
            </a:extLst>
          </p:cNvPr>
          <p:cNvSpPr>
            <a:spLocks noGrp="1"/>
          </p:cNvSpPr>
          <p:nvPr>
            <p:ph type="ftr" sz="quarter" idx="11"/>
          </p:nvPr>
        </p:nvSpPr>
        <p:spPr/>
        <p:txBody>
          <a:bodyPr/>
          <a:lstStyle/>
          <a:p>
            <a:r>
              <a:rPr lang="en-US"/>
              <a:t>Copyright O|Miga, Inc 2024</a:t>
            </a:r>
            <a:endParaRPr lang="en-US" dirty="0"/>
          </a:p>
        </p:txBody>
      </p:sp>
      <p:sp>
        <p:nvSpPr>
          <p:cNvPr id="4" name="TextBox 3">
            <a:extLst>
              <a:ext uri="{FF2B5EF4-FFF2-40B4-BE49-F238E27FC236}">
                <a16:creationId xmlns:a16="http://schemas.microsoft.com/office/drawing/2014/main" id="{12A18EF3-154D-DB80-725D-895054E92EA4}"/>
              </a:ext>
            </a:extLst>
          </p:cNvPr>
          <p:cNvSpPr txBox="1"/>
          <p:nvPr/>
        </p:nvSpPr>
        <p:spPr>
          <a:xfrm>
            <a:off x="1324598" y="1246755"/>
            <a:ext cx="8075775" cy="2585323"/>
          </a:xfrm>
          <a:prstGeom prst="rect">
            <a:avLst/>
          </a:prstGeom>
          <a:noFill/>
        </p:spPr>
        <p:txBody>
          <a:bodyPr wrap="square">
            <a:spAutoFit/>
          </a:bodyPr>
          <a:lstStyle/>
          <a:p>
            <a:r>
              <a:rPr lang="en-US" sz="5400" dirty="0"/>
              <a:t>How much should a non profit spend on overhead?</a:t>
            </a:r>
          </a:p>
        </p:txBody>
      </p:sp>
    </p:spTree>
    <p:extLst>
      <p:ext uri="{BB962C8B-B14F-4D97-AF65-F5344CB8AC3E}">
        <p14:creationId xmlns:p14="http://schemas.microsoft.com/office/powerpoint/2010/main" val="11516402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354E-8950-2FA4-778A-DFA3BB007610}"/>
              </a:ext>
            </a:extLst>
          </p:cNvPr>
          <p:cNvSpPr>
            <a:spLocks noGrp="1"/>
          </p:cNvSpPr>
          <p:nvPr>
            <p:ph type="title"/>
          </p:nvPr>
        </p:nvSpPr>
        <p:spPr/>
        <p:txBody>
          <a:bodyPr/>
          <a:lstStyle/>
          <a:p>
            <a:r>
              <a:rPr lang="en-US" dirty="0"/>
              <a:t>How much should a non profit spend on overhead?</a:t>
            </a:r>
          </a:p>
        </p:txBody>
      </p:sp>
      <p:sp>
        <p:nvSpPr>
          <p:cNvPr id="3" name="TextBox 2">
            <a:extLst>
              <a:ext uri="{FF2B5EF4-FFF2-40B4-BE49-F238E27FC236}">
                <a16:creationId xmlns:a16="http://schemas.microsoft.com/office/drawing/2014/main" id="{25DF079E-9903-6A6B-1176-5484A58BCE0C}"/>
              </a:ext>
            </a:extLst>
          </p:cNvPr>
          <p:cNvSpPr txBox="1"/>
          <p:nvPr/>
        </p:nvSpPr>
        <p:spPr>
          <a:xfrm>
            <a:off x="1770077" y="2525086"/>
            <a:ext cx="7915950" cy="1200329"/>
          </a:xfrm>
          <a:prstGeom prst="rect">
            <a:avLst/>
          </a:prstGeom>
          <a:noFill/>
        </p:spPr>
        <p:txBody>
          <a:bodyPr wrap="none" rtlCol="0">
            <a:spAutoFit/>
          </a:bodyPr>
          <a:lstStyle/>
          <a:p>
            <a:r>
              <a:rPr lang="en-US" dirty="0"/>
              <a:t>Whatever is necessary to advance the organization's mission.</a:t>
            </a:r>
          </a:p>
          <a:p>
            <a:r>
              <a:rPr lang="en-US" dirty="0"/>
              <a:t>Overhead costs are investments in necessary infrastructure including rent,</a:t>
            </a:r>
          </a:p>
          <a:p>
            <a:r>
              <a:rPr lang="en-US" dirty="0"/>
              <a:t> salaries computer equipment leaking roof etc.</a:t>
            </a:r>
          </a:p>
          <a:p>
            <a:r>
              <a:rPr lang="en-US" dirty="0"/>
              <a:t>Best gauge of an efficient non profit is its impact in the community</a:t>
            </a:r>
          </a:p>
        </p:txBody>
      </p:sp>
      <p:sp>
        <p:nvSpPr>
          <p:cNvPr id="4" name="Footer Placeholder 3">
            <a:extLst>
              <a:ext uri="{FF2B5EF4-FFF2-40B4-BE49-F238E27FC236}">
                <a16:creationId xmlns:a16="http://schemas.microsoft.com/office/drawing/2014/main" id="{CCF08379-91C7-53B0-F336-D5DBBC350A33}"/>
              </a:ext>
            </a:extLst>
          </p:cNvPr>
          <p:cNvSpPr>
            <a:spLocks noGrp="1"/>
          </p:cNvSpPr>
          <p:nvPr>
            <p:ph type="ftr" sz="quarter" idx="11"/>
          </p:nvPr>
        </p:nvSpPr>
        <p:spPr/>
        <p:txBody>
          <a:bodyPr/>
          <a:lstStyle/>
          <a:p>
            <a:r>
              <a:rPr lang="en-US"/>
              <a:t>Copyright O|Miga, Inc 2024</a:t>
            </a:r>
            <a:endParaRPr lang="en-US" dirty="0"/>
          </a:p>
        </p:txBody>
      </p:sp>
    </p:spTree>
    <p:extLst>
      <p:ext uri="{BB962C8B-B14F-4D97-AF65-F5344CB8AC3E}">
        <p14:creationId xmlns:p14="http://schemas.microsoft.com/office/powerpoint/2010/main" val="23520020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bbadfce-063d-4ca7-95e9-348649d072c4">
      <UserInfo>
        <DisplayName>OMIGA Members</DisplayName>
        <AccountId>23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DBF4D5EF5B284EBF0BD6B08DC05CC3" ma:contentTypeVersion="14" ma:contentTypeDescription="Create a new document." ma:contentTypeScope="" ma:versionID="55a468d7ac1c347060f230e581f91065">
  <xsd:schema xmlns:xsd="http://www.w3.org/2001/XMLSchema" xmlns:xs="http://www.w3.org/2001/XMLSchema" xmlns:p="http://schemas.microsoft.com/office/2006/metadata/properties" xmlns:ns2="75293701-3661-4705-85ee-f7cd5976fb7f" xmlns:ns3="6bbadfce-063d-4ca7-95e9-348649d072c4" targetNamespace="http://schemas.microsoft.com/office/2006/metadata/properties" ma:root="true" ma:fieldsID="f24a13f4592c633c4fe61f3f0ec4194b" ns2:_="" ns3:_="">
    <xsd:import namespace="75293701-3661-4705-85ee-f7cd5976fb7f"/>
    <xsd:import namespace="6bbadfce-063d-4ca7-95e9-348649d072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293701-3661-4705-85ee-f7cd5976fb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badfce-063d-4ca7-95e9-348649d072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CC533F-F542-41A8-81D6-882A39CDAE1F}">
  <ds:schemaRefs>
    <ds:schemaRef ds:uri="http://schemas.openxmlformats.org/package/2006/metadata/core-properties"/>
    <ds:schemaRef ds:uri="http://purl.org/dc/terms/"/>
    <ds:schemaRef ds:uri="http://www.w3.org/XML/1998/namespace"/>
    <ds:schemaRef ds:uri="http://schemas.microsoft.com/office/2006/documentManagement/types"/>
    <ds:schemaRef ds:uri="http://purl.org/dc/dcmitype/"/>
    <ds:schemaRef ds:uri="1e5e7ada-6acb-40f4-9b1a-d7e9f9d83bdd"/>
    <ds:schemaRef ds:uri="http://schemas.microsoft.com/office/infopath/2007/PartnerControls"/>
    <ds:schemaRef ds:uri="446c3904-7fb4-4a0e-9425-9ac2b9ffd2f7"/>
    <ds:schemaRef ds:uri="http://schemas.microsoft.com/office/2006/metadata/properties"/>
    <ds:schemaRef ds:uri="http://purl.org/dc/elements/1.1/"/>
    <ds:schemaRef ds:uri="6bbadfce-063d-4ca7-95e9-348649d072c4"/>
  </ds:schemaRefs>
</ds:datastoreItem>
</file>

<file path=customXml/itemProps2.xml><?xml version="1.0" encoding="utf-8"?>
<ds:datastoreItem xmlns:ds="http://schemas.openxmlformats.org/officeDocument/2006/customXml" ds:itemID="{3115A998-2304-4C62-8B03-C5481397145B}">
  <ds:schemaRefs>
    <ds:schemaRef ds:uri="http://schemas.microsoft.com/sharepoint/v3/contenttype/forms"/>
  </ds:schemaRefs>
</ds:datastoreItem>
</file>

<file path=customXml/itemProps3.xml><?xml version="1.0" encoding="utf-8"?>
<ds:datastoreItem xmlns:ds="http://schemas.openxmlformats.org/officeDocument/2006/customXml" ds:itemID="{290A2363-132B-411A-AE27-498F83113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293701-3661-4705-85ee-f7cd5976fb7f"/>
    <ds:schemaRef ds:uri="6bbadfce-063d-4ca7-95e9-348649d072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966</TotalTime>
  <Words>10382</Words>
  <Application>Microsoft Office PowerPoint</Application>
  <PresentationFormat>Widescreen</PresentationFormat>
  <Paragraphs>1006</Paragraphs>
  <Slides>123</Slides>
  <Notes>23</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Facet</vt:lpstr>
      <vt:lpstr>NON PROFIT ACCOUNTING</vt:lpstr>
      <vt:lpstr>Introductions</vt:lpstr>
      <vt:lpstr>PowerPoint Presentation</vt:lpstr>
      <vt:lpstr>PowerPoint Presentation</vt:lpstr>
      <vt:lpstr>Goals and Objectives</vt:lpstr>
      <vt:lpstr>Class Overview</vt:lpstr>
      <vt:lpstr>Non-Profit vs  Not For Profit vs For Profit Entities</vt:lpstr>
      <vt:lpstr>What is a Non Profit? </vt:lpstr>
      <vt:lpstr>PowerPoint Presentation</vt:lpstr>
      <vt:lpstr>Advantages and Disadvantages </vt:lpstr>
      <vt:lpstr>Common Types of Non Profits</vt:lpstr>
      <vt:lpstr>Non-Profit Codes</vt:lpstr>
      <vt:lpstr>What is a Not For Profit (NFPO)</vt:lpstr>
      <vt:lpstr>What is a For Profit</vt:lpstr>
      <vt:lpstr>Comparison Non-Profit and For Profit</vt:lpstr>
      <vt:lpstr>Unrelated Business Income</vt:lpstr>
      <vt:lpstr>Three criteria determine whether the income from an activity is considered taxable:  </vt:lpstr>
      <vt:lpstr>PowerPoint Presentation</vt:lpstr>
      <vt:lpstr>PowerPoint Presentation</vt:lpstr>
      <vt:lpstr>Governance</vt:lpstr>
      <vt:lpstr>Governance</vt:lpstr>
      <vt:lpstr>Accounting 101</vt:lpstr>
      <vt:lpstr>Accounting Basics and Financial Statements </vt:lpstr>
      <vt:lpstr>PowerPoint Presentation</vt:lpstr>
      <vt:lpstr>What is Accounting</vt:lpstr>
      <vt:lpstr>Bookkeeping vs Accounting</vt:lpstr>
      <vt:lpstr>GAAP Generally Accepted Accounting Principles</vt:lpstr>
      <vt:lpstr>More Guidelines</vt:lpstr>
      <vt:lpstr>More Guidelines</vt:lpstr>
      <vt:lpstr>More Guidelines</vt:lpstr>
      <vt:lpstr>Cash Basis vs. Accrual Basis</vt:lpstr>
      <vt:lpstr>Cash Basis</vt:lpstr>
      <vt:lpstr>Accrual Basis</vt:lpstr>
      <vt:lpstr>Nonprofit accounting</vt:lpstr>
      <vt:lpstr>Nondistribution constraint</vt:lpstr>
      <vt:lpstr>Internal Controls</vt:lpstr>
      <vt:lpstr>Internal Controls</vt:lpstr>
      <vt:lpstr>Non-Profit Financial Statement Basics </vt:lpstr>
      <vt:lpstr>Financial Statements</vt:lpstr>
      <vt:lpstr>Statement of Activities </vt:lpstr>
      <vt:lpstr>Expenses</vt:lpstr>
      <vt:lpstr>Statement of Activity</vt:lpstr>
      <vt:lpstr>Statement of Financial Position </vt:lpstr>
      <vt:lpstr>Statement of Financial Position</vt:lpstr>
      <vt:lpstr>Statement of Financial Position</vt:lpstr>
      <vt:lpstr>Statement of Functional Expenses </vt:lpstr>
      <vt:lpstr>Statement of Functional Expenses</vt:lpstr>
      <vt:lpstr>Statement of Cash Flow</vt:lpstr>
      <vt:lpstr>PowerPoint Presentation</vt:lpstr>
      <vt:lpstr>Revenue</vt:lpstr>
      <vt:lpstr>Revenue</vt:lpstr>
      <vt:lpstr>Diversify Nonprofit Revenue Streams  </vt:lpstr>
      <vt:lpstr>Steps to Diversify Revenue </vt:lpstr>
      <vt:lpstr>Steps to Diversify Revenue</vt:lpstr>
      <vt:lpstr>Tips for Increasing Revenue Streams for Nonprofit Organizations </vt:lpstr>
      <vt:lpstr>PowerPoint Presentation</vt:lpstr>
      <vt:lpstr>Budgeting</vt:lpstr>
      <vt:lpstr>Nonprofit Budget </vt:lpstr>
      <vt:lpstr>Budgeting</vt:lpstr>
      <vt:lpstr>Budgeting</vt:lpstr>
      <vt:lpstr>Budgeting</vt:lpstr>
      <vt:lpstr>PowerPoint Presentation</vt:lpstr>
      <vt:lpstr>PowerPoint Presentation</vt:lpstr>
      <vt:lpstr>Ratios</vt:lpstr>
      <vt:lpstr>Ratios </vt:lpstr>
      <vt:lpstr>PowerPoint Presentation</vt:lpstr>
      <vt:lpstr>PowerPoint Presentation</vt:lpstr>
      <vt:lpstr>PowerPoint Presentation</vt:lpstr>
      <vt:lpstr>Best Practices </vt:lpstr>
      <vt:lpstr>Audit</vt:lpstr>
      <vt:lpstr>Audit Facts</vt:lpstr>
      <vt:lpstr>Best Practices for Nonprofit Accounting </vt:lpstr>
      <vt:lpstr>Best Practices for Nonprofit Accounting </vt:lpstr>
      <vt:lpstr>Best Practices for Nonprofit Accounting </vt:lpstr>
      <vt:lpstr>Best Practices for Nonprofit Accounting </vt:lpstr>
      <vt:lpstr>Best Practices for Nonprofit Accounting</vt:lpstr>
      <vt:lpstr>Your Role in Financial Oversight</vt:lpstr>
      <vt:lpstr>Items to Look for on the Statement of Activity</vt:lpstr>
      <vt:lpstr>Items to Look for on the Statement of Cash Flows</vt:lpstr>
      <vt:lpstr>Additional Information to Consider</vt:lpstr>
      <vt:lpstr>Tax Filings</vt:lpstr>
      <vt:lpstr> The 990-N form  Also known as the 990-N e-Postcard  For annual gross receipts are less than $50,000.  Or if gross receipts fluctuate year-to-year but average at $50,000 or less in the previous three years.  Short, eight question form that is submitted electronically with the IRS.  The 990-EZ form  May be filed for annual gross receipts are less than $200,000 and total assets less than $500,000.   If your organization does meet these requirements, have the option to file the full 990 form if you so choose.  Can be filed electronically or on paper  The 990 form  Is required for annual gross receipts are greater than or equal to $200,000; or total assets that are greater than or equal to $500,000.  Is more intensive and requires that you complete the entire twelve-page form.  Can be filed electronically or on paper  The 990-PF Is required for all private foundations, regardless of financials and assets.  This form is like the regular 990 form.  Can be filed electronically or on paper  </vt:lpstr>
      <vt:lpstr>Due Dates for Filing</vt:lpstr>
      <vt:lpstr>PowerPoint Presentation</vt:lpstr>
      <vt:lpstr>    State Annual Registration  Registration to solicit donations in a state the Non-Profit is not registered in registered in  Specific tax-exempt letter from the state the Non-Profit is registered in </vt:lpstr>
      <vt:lpstr>PowerPoint Presentation</vt:lpstr>
      <vt:lpstr>  APPENDIX</vt:lpstr>
      <vt:lpstr>Definitions</vt:lpstr>
      <vt:lpstr>Definitions</vt:lpstr>
      <vt:lpstr>Definitions</vt:lpstr>
      <vt:lpstr>Non-Profit vs For Profit Comparative </vt:lpstr>
      <vt:lpstr>Non-Profit Codes</vt:lpstr>
      <vt:lpstr>Questions?</vt:lpstr>
      <vt:lpstr>PowerPoint Presentation</vt:lpstr>
      <vt:lpstr>What Is The Difference Between “Public Charities” and “Foundations”? </vt:lpstr>
      <vt:lpstr>PowerPoint Presentation</vt:lpstr>
      <vt:lpstr>What kind of transactions would you have at your nonprofit?</vt:lpstr>
      <vt:lpstr>PowerPoint Presentation</vt:lpstr>
      <vt:lpstr>How much should a non profit spend on overhead?</vt:lpstr>
      <vt:lpstr>PowerPoint Presentation</vt:lpstr>
      <vt:lpstr>What does it mean to report expenses by function? </vt:lpstr>
      <vt:lpstr>PowerPoint Presentation</vt:lpstr>
      <vt:lpstr>What is the difference between a balance sheet of a nonprofit organization and a for-profit business? </vt:lpstr>
      <vt:lpstr>PowerPoint Presentation</vt:lpstr>
      <vt:lpstr>What are net assets? </vt:lpstr>
      <vt:lpstr>PowerPoint Presentation</vt:lpstr>
      <vt:lpstr>What is an endowment? </vt:lpstr>
      <vt:lpstr>PowerPoint Presentation</vt:lpstr>
      <vt:lpstr>How do you record in-kind donation in accounting?</vt:lpstr>
      <vt:lpstr>PowerPoint Presentation</vt:lpstr>
      <vt:lpstr>Do nonprofits have to track in-kind donations?</vt:lpstr>
      <vt:lpstr>PowerPoint Presentation</vt:lpstr>
      <vt:lpstr>What information must be disclosed in the notes to the financial statements for NFP entities? </vt:lpstr>
      <vt:lpstr>PowerPoint Presentation</vt:lpstr>
      <vt:lpstr>Should a depreciation expense be included in the calculation when looking at the percentage of administration expenses to total operating expenses with a nonprofit? </vt:lpstr>
      <vt:lpstr>PowerPoint Presentation</vt:lpstr>
      <vt:lpstr>Why is Categorizing Expenses so Important? </vt:lpstr>
      <vt:lpstr>References</vt:lpstr>
      <vt:lpstr>Free tools for nonprofits. </vt:lpstr>
      <vt:lpstr>PowerPoint Presentation</vt:lpstr>
      <vt:lpstr>PowerPoint Presentation</vt:lpstr>
      <vt:lpstr>PowerPoint Presentation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Nonprofit Accounting</dc:title>
  <dc:creator>Linda Moder</dc:creator>
  <cp:lastModifiedBy>Linda Moder</cp:lastModifiedBy>
  <cp:revision>68</cp:revision>
  <dcterms:created xsi:type="dcterms:W3CDTF">2023-03-30T19:55:34Z</dcterms:created>
  <dcterms:modified xsi:type="dcterms:W3CDTF">2024-10-03T20:57:21Z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0x0101006BF8DCC94F7EAD4C94716F307F43ACA9</vt:lpwstr>
  </property>
</Properties>
</file>