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8"/>
  </p:notesMasterIdLst>
  <p:sldIdLst>
    <p:sldId id="256" r:id="rId2"/>
    <p:sldId id="260" r:id="rId3"/>
    <p:sldId id="257" r:id="rId4"/>
    <p:sldId id="264" r:id="rId5"/>
    <p:sldId id="267" r:id="rId6"/>
    <p:sldId id="268" r:id="rId7"/>
    <p:sldId id="263" r:id="rId8"/>
    <p:sldId id="261" r:id="rId9"/>
    <p:sldId id="262" r:id="rId10"/>
    <p:sldId id="266" r:id="rId11"/>
    <p:sldId id="269" r:id="rId12"/>
    <p:sldId id="270" r:id="rId13"/>
    <p:sldId id="271" r:id="rId14"/>
    <p:sldId id="272" r:id="rId15"/>
    <p:sldId id="273" r:id="rId16"/>
    <p:sldId id="25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F3614-A14E-4A6A-9E06-0C4FD79DCA0A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3A984-9DCE-4F1F-A25B-6781A97F8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82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AE943-AE23-4946-8F61-45D6194672EE}" type="datetime1">
              <a:rPr lang="en-US" smtClean="0"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1D631-7D00-4120-8D42-A5BE637E2DEC}" type="datetime1">
              <a:rPr lang="en-US" smtClean="0"/>
              <a:t>9/5/2024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F89C1-A269-4850-8488-2DA975F6FFE6}" type="datetime1">
              <a:rPr lang="en-US" smtClean="0"/>
              <a:t>9/5/2024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FCA5-4886-4D26-85EE-C7D44A0F3CC4}" type="datetime1">
              <a:rPr lang="en-US" smtClean="0"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A4334-EFDB-4F43-B7BE-984779D52105}" type="datetime1">
              <a:rPr lang="en-US" smtClean="0"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C7AE-FDDD-4C49-BD41-7D052D72FE75}" type="datetime1">
              <a:rPr lang="en-US" smtClean="0"/>
              <a:t>9/5/2024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2687-A597-4629-9695-37A7AF39499A}" type="datetime1">
              <a:rPr lang="en-US" smtClean="0"/>
              <a:t>9/5/2024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3279-3B1A-4B48-9964-640A7AD3CC5C}" type="datetime1">
              <a:rPr lang="en-US" smtClean="0"/>
              <a:t>9/5/2024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6338-D5D4-487B-834B-5DCCC2B521D8}" type="datetime1">
              <a:rPr lang="en-US" smtClean="0"/>
              <a:t>9/5/2024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B58C-BBAC-408E-A283-818A19DA8414}" type="datetime1">
              <a:rPr lang="en-US" smtClean="0"/>
              <a:t>9/5/2024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95FEF-F22B-46B0-A5DC-BB2FA086DF95}" type="datetime1">
              <a:rPr lang="en-US" smtClean="0"/>
              <a:t>9/5/2024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D9C08CA-353F-4E81-BFB1-2961C2254F93}" type="datetime1">
              <a:rPr lang="en-US" smtClean="0"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hyperlink" Target="https://www.linkedin.com/in/rachel-covington-4b89a232/" TargetMode="External"/><Relationship Id="rId4" Type="http://schemas.openxmlformats.org/officeDocument/2006/relationships/hyperlink" Target="https://www.linkedin.com/in/julie-maire-turner-ph-d-4923349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 err="1"/>
              <a:t>NonProfit</a:t>
            </a:r>
            <a:r>
              <a:rPr lang="en-US" sz="7200" b="1" dirty="0"/>
              <a:t> 360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Session 1:Welcome, Introductions, the Nonprofit Lifecycle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4998" y="1026940"/>
            <a:ext cx="4030055" cy="177253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5476" y="4553712"/>
            <a:ext cx="2167763" cy="21677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83292" y="5116439"/>
            <a:ext cx="2417907" cy="13080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86601" y="6106083"/>
            <a:ext cx="3654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Link to handouts and instructional resources…</a:t>
            </a:r>
          </a:p>
        </p:txBody>
      </p:sp>
    </p:spTree>
    <p:extLst>
      <p:ext uri="{BB962C8B-B14F-4D97-AF65-F5344CB8AC3E}">
        <p14:creationId xmlns:p14="http://schemas.microsoft.com/office/powerpoint/2010/main" val="87608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341" y="1937551"/>
            <a:ext cx="2947482" cy="4601183"/>
          </a:xfrm>
        </p:spPr>
        <p:txBody>
          <a:bodyPr/>
          <a:lstStyle/>
          <a:p>
            <a:r>
              <a:rPr lang="en-US" b="1" dirty="0"/>
              <a:t>What do YOU think will be the biggest challenges for NPOs over the next 25 years?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6024" y="864108"/>
            <a:ext cx="7315200" cy="5120640"/>
          </a:xfrm>
        </p:spPr>
        <p:txBody>
          <a:bodyPr>
            <a:normAutofit/>
          </a:bodyPr>
          <a:lstStyle/>
          <a:p>
            <a:r>
              <a:rPr lang="en-US" sz="2400" dirty="0"/>
              <a:t>Increased demand for transparency</a:t>
            </a:r>
          </a:p>
          <a:p>
            <a:r>
              <a:rPr lang="en-US" sz="2400" dirty="0"/>
              <a:t>Growth and awareness </a:t>
            </a:r>
          </a:p>
          <a:p>
            <a:r>
              <a:rPr lang="en-US" sz="2400" dirty="0"/>
              <a:t>Mission metrics</a:t>
            </a:r>
          </a:p>
          <a:p>
            <a:r>
              <a:rPr lang="en-US" sz="2400" dirty="0"/>
              <a:t>New digital opportunities (i.e., virtual impact on what is “relational”) </a:t>
            </a:r>
          </a:p>
          <a:p>
            <a:r>
              <a:rPr lang="en-US" sz="2400" dirty="0"/>
              <a:t>Data analytics </a:t>
            </a:r>
          </a:p>
          <a:p>
            <a:r>
              <a:rPr lang="en-US" sz="2400" dirty="0"/>
              <a:t>Donor demographics (</a:t>
            </a:r>
            <a:r>
              <a:rPr lang="en-US" sz="2400" dirty="0" err="1"/>
              <a:t>i.e.,aging</a:t>
            </a:r>
            <a:r>
              <a:rPr lang="en-US" sz="2400" dirty="0"/>
              <a:t>) </a:t>
            </a:r>
          </a:p>
          <a:p>
            <a:r>
              <a:rPr lang="en-US" sz="2400" dirty="0"/>
              <a:t>Staffing &amp; succession planning </a:t>
            </a:r>
          </a:p>
          <a:p>
            <a:r>
              <a:rPr lang="en-US" sz="2400" dirty="0"/>
              <a:t>Inclusion &amp; access </a:t>
            </a:r>
          </a:p>
          <a:p>
            <a:r>
              <a:rPr lang="en-US" sz="2400" dirty="0"/>
              <a:t>Creative revenue sources (i.e., social entrepreneurship)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440" y="451556"/>
            <a:ext cx="2665517" cy="1999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6555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The Nonprofit Lifecycle &amp; Organizational Readiness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2725" y="4152438"/>
            <a:ext cx="2831410" cy="238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403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22514" y="376171"/>
            <a:ext cx="8640491" cy="54192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4630" y="376171"/>
            <a:ext cx="3947311" cy="2996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1624" y="3551268"/>
            <a:ext cx="3440317" cy="2987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54457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534" y="876052"/>
            <a:ext cx="9449573" cy="536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4759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53589" y="2103120"/>
            <a:ext cx="106331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Fact or Fiction Trivia Game!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4526" y="3471480"/>
            <a:ext cx="1762125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3037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1AEA15-387A-75D6-F910-BEA66D5C6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29EE59-E663-9336-836F-D32E6611D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868" y="2100251"/>
            <a:ext cx="4800600" cy="838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B785A1-732D-1807-EBD7-98125412D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233" y="1720218"/>
            <a:ext cx="4799365" cy="15982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86B381-81DF-4BE5-7242-1B9F259E82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632" y="3919549"/>
            <a:ext cx="4316836" cy="9645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EA2E10-931B-94C1-D48D-D144232926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7751" y="3171406"/>
            <a:ext cx="2926474" cy="27543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800DC5-0D22-37B2-F317-D7207D76FB20}"/>
              </a:ext>
            </a:extLst>
          </p:cNvPr>
          <p:cNvSpPr txBox="1"/>
          <p:nvPr/>
        </p:nvSpPr>
        <p:spPr>
          <a:xfrm>
            <a:off x="782320" y="652119"/>
            <a:ext cx="7833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Our Sponsors: </a:t>
            </a:r>
          </a:p>
        </p:txBody>
      </p:sp>
    </p:spTree>
    <p:extLst>
      <p:ext uri="{BB962C8B-B14F-4D97-AF65-F5344CB8AC3E}">
        <p14:creationId xmlns:p14="http://schemas.microsoft.com/office/powerpoint/2010/main" val="885251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Up Next: Next Session’s Objectives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7828" y="807196"/>
            <a:ext cx="7315200" cy="5120640"/>
          </a:xfrm>
        </p:spPr>
        <p:txBody>
          <a:bodyPr/>
          <a:lstStyle/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b="1" u="sng" dirty="0">
                <a:solidFill>
                  <a:schemeClr val="tx1"/>
                </a:solidFill>
              </a:rPr>
              <a:t>TO DO: </a:t>
            </a:r>
            <a:r>
              <a:rPr lang="en-US" sz="2400" dirty="0">
                <a:solidFill>
                  <a:schemeClr val="tx1"/>
                </a:solidFill>
              </a:rPr>
              <a:t>Bring back your completed 1) nonprofit lifecycle assessment; and 2) organizational readiness assessment </a:t>
            </a:r>
          </a:p>
          <a:p>
            <a:r>
              <a:rPr lang="en-US" sz="2400" dirty="0">
                <a:solidFill>
                  <a:schemeClr val="tx1"/>
                </a:solidFill>
              </a:rPr>
              <a:t>Review of lifecycle assessment; </a:t>
            </a:r>
          </a:p>
          <a:p>
            <a:r>
              <a:rPr lang="en-US" sz="2400" dirty="0">
                <a:solidFill>
                  <a:schemeClr val="tx1"/>
                </a:solidFill>
              </a:rPr>
              <a:t>Logic model basics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8597" y="6070674"/>
            <a:ext cx="1575895" cy="6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03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192" y="528886"/>
            <a:ext cx="3475038" cy="34750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406" y="528886"/>
            <a:ext cx="3287781" cy="34750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927406" y="4201525"/>
            <a:ext cx="387507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small" dirty="0"/>
              <a:t>Rachel Covington</a:t>
            </a:r>
          </a:p>
          <a:p>
            <a:r>
              <a:rPr lang="en-US" sz="1400" dirty="0"/>
              <a:t>Executive Director, </a:t>
            </a:r>
          </a:p>
          <a:p>
            <a:r>
              <a:rPr lang="en-US" sz="1400" dirty="0"/>
              <a:t>Community Value Alliance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42192" y="4201525"/>
            <a:ext cx="38274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small" dirty="0"/>
              <a:t>Julie Turner, Ph.D.</a:t>
            </a:r>
          </a:p>
          <a:p>
            <a:r>
              <a:rPr lang="en-US" sz="1400" dirty="0"/>
              <a:t>Professor &amp; Associate Director, </a:t>
            </a:r>
            <a:r>
              <a:rPr lang="en-US" sz="1400" dirty="0" err="1"/>
              <a:t>Duree</a:t>
            </a:r>
            <a:r>
              <a:rPr lang="en-US" sz="1400" dirty="0"/>
              <a:t> Center for Entrepreneurship</a:t>
            </a:r>
          </a:p>
          <a:p>
            <a:r>
              <a:rPr lang="en-US" sz="1400" dirty="0" err="1"/>
              <a:t>Lindenwood</a:t>
            </a:r>
            <a:r>
              <a:rPr lang="en-US" sz="1400" dirty="0"/>
              <a:t> University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42326" y="5401854"/>
            <a:ext cx="3735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4"/>
              </a:rPr>
              <a:t>https://www.linkedin.com/in/julie-maire-turner-ph-d-4923349/</a:t>
            </a:r>
            <a:r>
              <a:rPr lang="en-US" sz="1600" dirty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49486" y="5417243"/>
            <a:ext cx="331796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5"/>
              </a:rPr>
              <a:t>https://www.linkedin.com/in/rachel-covington-4b89a232</a:t>
            </a:r>
            <a:r>
              <a:rPr lang="en-US" dirty="0">
                <a:hlinkClick r:id="rId5"/>
              </a:rPr>
              <a:t>/</a:t>
            </a:r>
            <a:r>
              <a:rPr lang="en-US" dirty="0"/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0482" y="5414789"/>
            <a:ext cx="551710" cy="5517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1672" y="5411715"/>
            <a:ext cx="554784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88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Course Objectives: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954" y="877267"/>
            <a:ext cx="7315200" cy="5436108"/>
          </a:xfrm>
        </p:spPr>
        <p:txBody>
          <a:bodyPr>
            <a:normAutofit/>
          </a:bodyPr>
          <a:lstStyle/>
          <a:p>
            <a:r>
              <a:rPr lang="en-US" b="1" dirty="0"/>
              <a:t>2:00-2:30</a:t>
            </a:r>
            <a:endParaRPr lang="en-US" dirty="0"/>
          </a:p>
          <a:p>
            <a:r>
              <a:rPr lang="en-US" dirty="0"/>
              <a:t>Introductions / Icebreaker</a:t>
            </a:r>
          </a:p>
          <a:p>
            <a:r>
              <a:rPr lang="en-US" b="1" dirty="0"/>
              <a:t>2:30-2:45 </a:t>
            </a:r>
            <a:endParaRPr lang="en-US" dirty="0"/>
          </a:p>
          <a:p>
            <a:r>
              <a:rPr lang="en-US" dirty="0"/>
              <a:t>Overview of the program goals and "cadence" </a:t>
            </a:r>
          </a:p>
          <a:p>
            <a:r>
              <a:rPr lang="en-US" dirty="0"/>
              <a:t>Participant's goals/expectations </a:t>
            </a:r>
          </a:p>
          <a:p>
            <a:r>
              <a:rPr lang="en-US" dirty="0"/>
              <a:t>Program expectations </a:t>
            </a:r>
          </a:p>
          <a:p>
            <a:r>
              <a:rPr lang="en-US" b="1" dirty="0"/>
              <a:t>2:45-3:00</a:t>
            </a:r>
            <a:endParaRPr lang="en-US" dirty="0"/>
          </a:p>
          <a:p>
            <a:r>
              <a:rPr lang="en-US" dirty="0"/>
              <a:t>The New Nonprofit Landscape: Opportunities, Trends, Threats </a:t>
            </a:r>
          </a:p>
          <a:p>
            <a:r>
              <a:rPr lang="en-US" b="1" dirty="0"/>
              <a:t>3:00-3:45 </a:t>
            </a:r>
            <a:endParaRPr lang="en-US" dirty="0"/>
          </a:p>
          <a:p>
            <a:r>
              <a:rPr lang="en-US" dirty="0"/>
              <a:t>Introduction to the Nonprofit Lifecycle  </a:t>
            </a:r>
          </a:p>
          <a:p>
            <a:r>
              <a:rPr lang="en-US" b="1" dirty="0"/>
              <a:t>3:45-4</a:t>
            </a:r>
            <a:endParaRPr lang="en-US" dirty="0"/>
          </a:p>
          <a:p>
            <a:r>
              <a:rPr lang="en-US" dirty="0"/>
              <a:t>Questions; Objectives for Week 2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8597" y="6070674"/>
            <a:ext cx="1575895" cy="6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86346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get to know each other!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919" y="-565875"/>
            <a:ext cx="10749116" cy="604637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8685" y="3733391"/>
            <a:ext cx="2981325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3392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to expect…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Capacity Areas </a:t>
            </a:r>
          </a:p>
          <a:p>
            <a:r>
              <a:rPr lang="en-US" sz="3200" dirty="0"/>
              <a:t>Week 1 Topic(s) </a:t>
            </a:r>
          </a:p>
          <a:p>
            <a:r>
              <a:rPr lang="en-US" sz="3200" dirty="0"/>
              <a:t>Logistics / Tempo</a:t>
            </a:r>
          </a:p>
          <a:p>
            <a:r>
              <a:rPr lang="en-US" sz="3200" dirty="0"/>
              <a:t>Cohorts / Roundtable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465066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The New Nonprofit Landscape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5359" y="4068125"/>
            <a:ext cx="3857173" cy="2470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0984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99314" y="1502091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Charitable nonprofits embody the best of America. They provide a way for people to work together for the common good, transforming shared beliefs and hopes into action. They give shape to our boldest dreams, highest ideals, and noblest causes.</a:t>
            </a:r>
          </a:p>
          <a:p>
            <a:endParaRPr lang="en-US" dirty="0"/>
          </a:p>
          <a:p>
            <a:r>
              <a:rPr lang="en-US" dirty="0"/>
              <a:t>America’s 1.3 million charitable nonprofits </a:t>
            </a:r>
            <a:r>
              <a:rPr lang="en-US" b="1" dirty="0"/>
              <a:t>feed, heal, shelter, educate, inspire, enlighten, and nurture</a:t>
            </a:r>
            <a:r>
              <a:rPr lang="en-US" dirty="0"/>
              <a:t> people of every age, gender, race, and socioeconomic status, from coast to coast, border to border, and beyond. </a:t>
            </a:r>
          </a:p>
          <a:p>
            <a:endParaRPr lang="en-US" dirty="0"/>
          </a:p>
          <a:p>
            <a:r>
              <a:rPr lang="en-US" dirty="0"/>
              <a:t>They foster civic engagement and leadership, drive economic growth, and strengthen the fabric of our communities. </a:t>
            </a:r>
            <a:r>
              <a:rPr lang="en-US" b="1" dirty="0"/>
              <a:t>Every single day.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7" y="666205"/>
            <a:ext cx="4626429" cy="462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0380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566737"/>
            <a:ext cx="7620000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96962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577" y="1515291"/>
            <a:ext cx="4765399" cy="40494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1257" y="927463"/>
            <a:ext cx="3853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Underperformance</a:t>
            </a:r>
            <a:r>
              <a:rPr lang="en-US" sz="2400" b="1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59783" y="843022"/>
            <a:ext cx="274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Toxic work environments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15022" y="3001425"/>
            <a:ext cx="30436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Urgent social needs; crises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9114" y="2083079"/>
            <a:ext cx="3213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Lack of training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69681" y="4626202"/>
            <a:ext cx="2952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Lack of resources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0525" y="3475789"/>
            <a:ext cx="2495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Burnout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72112" y="4868500"/>
            <a:ext cx="301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Lack of time </a:t>
            </a:r>
          </a:p>
        </p:txBody>
      </p:sp>
    </p:spTree>
    <p:extLst>
      <p:ext uri="{BB962C8B-B14F-4D97-AF65-F5344CB8AC3E}">
        <p14:creationId xmlns:p14="http://schemas.microsoft.com/office/powerpoint/2010/main" val="2888301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ra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191</TotalTime>
  <Words>410</Words>
  <Application>Microsoft Office PowerPoint</Application>
  <PresentationFormat>Widescreen</PresentationFormat>
  <Paragraphs>76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Corbel</vt:lpstr>
      <vt:lpstr>Wingdings 2</vt:lpstr>
      <vt:lpstr>Frame</vt:lpstr>
      <vt:lpstr>NonProfit 360 </vt:lpstr>
      <vt:lpstr>Introductions</vt:lpstr>
      <vt:lpstr>Course Objectives: </vt:lpstr>
      <vt:lpstr>Let’s get to know each other! </vt:lpstr>
      <vt:lpstr>What to expect…</vt:lpstr>
      <vt:lpstr>The New Nonprofit Landscape </vt:lpstr>
      <vt:lpstr>PowerPoint Presentation</vt:lpstr>
      <vt:lpstr>PowerPoint Presentation</vt:lpstr>
      <vt:lpstr>PowerPoint Presentation</vt:lpstr>
      <vt:lpstr>What do YOU think will be the biggest challenges for NPOs over the next 25 years? </vt:lpstr>
      <vt:lpstr>The Nonprofit Lifecycle &amp; Organizational Readiness </vt:lpstr>
      <vt:lpstr>PowerPoint Presentation</vt:lpstr>
      <vt:lpstr>PowerPoint Presentation</vt:lpstr>
      <vt:lpstr>PowerPoint Presentation</vt:lpstr>
      <vt:lpstr>PowerPoint Presentation</vt:lpstr>
      <vt:lpstr>Up Next: Next Session’s Objectives </vt:lpstr>
    </vt:vector>
  </TitlesOfParts>
  <Company>Lindenwood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NonProfit 360</dc:title>
  <dc:creator>Turner, Julie</dc:creator>
  <cp:lastModifiedBy>Turner, Julie</cp:lastModifiedBy>
  <cp:revision>32</cp:revision>
  <dcterms:created xsi:type="dcterms:W3CDTF">2023-06-18T16:50:47Z</dcterms:created>
  <dcterms:modified xsi:type="dcterms:W3CDTF">2024-09-05T16:38:14Z</dcterms:modified>
</cp:coreProperties>
</file>