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72" r:id="rId10"/>
    <p:sldId id="273" r:id="rId11"/>
    <p:sldId id="275" r:id="rId12"/>
    <p:sldId id="274" r:id="rId13"/>
    <p:sldId id="262" r:id="rId14"/>
    <p:sldId id="261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osquera" userId="5369f8f71d30f8cd" providerId="LiveId" clId="{457AD6D3-36BF-4E13-A65E-F80C34C4D376}"/>
    <pc:docChg chg="custSel modSld">
      <pc:chgData name="Jim Mosquera" userId="5369f8f71d30f8cd" providerId="LiveId" clId="{457AD6D3-36BF-4E13-A65E-F80C34C4D376}" dt="2024-10-10T19:35:13.886" v="53" actId="20577"/>
      <pc:docMkLst>
        <pc:docMk/>
      </pc:docMkLst>
      <pc:sldChg chg="modSp mod">
        <pc:chgData name="Jim Mosquera" userId="5369f8f71d30f8cd" providerId="LiveId" clId="{457AD6D3-36BF-4E13-A65E-F80C34C4D376}" dt="2024-10-10T19:35:13.886" v="53" actId="20577"/>
        <pc:sldMkLst>
          <pc:docMk/>
          <pc:sldMk cId="1376003666" sldId="259"/>
        </pc:sldMkLst>
        <pc:spChg chg="mod">
          <ac:chgData name="Jim Mosquera" userId="5369f8f71d30f8cd" providerId="LiveId" clId="{457AD6D3-36BF-4E13-A65E-F80C34C4D376}" dt="2024-10-10T19:35:13.886" v="53" actId="20577"/>
          <ac:spMkLst>
            <pc:docMk/>
            <pc:sldMk cId="1376003666" sldId="25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F3614-A14E-4A6A-9E06-0C4FD79DCA0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3A984-9DCE-4F1F-A25B-6781A97F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8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E943-AE23-4946-8F61-45D6194672EE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D631-7D00-4120-8D42-A5BE637E2DEC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89C1-A269-4850-8488-2DA975F6FFE6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FCA5-4886-4D26-85EE-C7D44A0F3CC4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4334-EFDB-4F43-B7BE-984779D52105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C7AE-FDDD-4C49-BD41-7D052D72FE75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2687-A597-4629-9695-37A7AF39499A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3279-3B1A-4B48-9964-640A7AD3CC5C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338-D5D4-487B-834B-5DCCC2B521D8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58C-BBAC-408E-A283-818A19DA8414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FEF-F22B-46B0-A5DC-BB2FA086DF95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9C08CA-353F-4E81-BFB1-2961C2254F93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athy@kblimpactpartners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/>
              <a:t>NonProfit</a:t>
            </a:r>
            <a:r>
              <a:rPr lang="en-US" sz="7200" b="1" dirty="0"/>
              <a:t> 360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 Development</a:t>
            </a:r>
          </a:p>
          <a:p>
            <a:r>
              <a:rPr lang="en-US" dirty="0"/>
              <a:t>Presented by: Kathy and Brad Lambert, KBL Impact Partners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998" y="1026940"/>
            <a:ext cx="4030055" cy="17725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30D17F-B8F7-6AC1-E692-2B3DBD3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 Funding Source Planning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9BD4C45-2BA9-7BEC-B9AA-7FE98474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429648"/>
            <a:ext cx="13143768" cy="5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D3E26F8-1DC6-3E1B-705A-09F8353D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716087"/>
            <a:ext cx="12923430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00EEC0F-AAFF-02C3-8CA3-78431318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72955"/>
            <a:ext cx="13088683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F0FE909-83BB-EB33-AE6C-0D7EECB9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34313"/>
            <a:ext cx="13088683" cy="5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798DDC-A3E4-0883-76DC-DA7B68AD0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4762"/>
              </p:ext>
            </p:extLst>
          </p:nvPr>
        </p:nvGraphicFramePr>
        <p:xfrm>
          <a:off x="3714499" y="1149167"/>
          <a:ext cx="7765079" cy="4194268"/>
        </p:xfrm>
        <a:graphic>
          <a:graphicData uri="http://schemas.openxmlformats.org/drawingml/2006/table">
            <a:tbl>
              <a:tblPr/>
              <a:tblGrid>
                <a:gridCol w="2245626">
                  <a:extLst>
                    <a:ext uri="{9D8B030D-6E8A-4147-A177-3AD203B41FA5}">
                      <a16:colId xmlns:a16="http://schemas.microsoft.com/office/drawing/2014/main" val="3634652820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val="3069539907"/>
                    </a:ext>
                  </a:extLst>
                </a:gridCol>
                <a:gridCol w="1299990">
                  <a:extLst>
                    <a:ext uri="{9D8B030D-6E8A-4147-A177-3AD203B41FA5}">
                      <a16:colId xmlns:a16="http://schemas.microsoft.com/office/drawing/2014/main" val="4015504459"/>
                    </a:ext>
                  </a:extLst>
                </a:gridCol>
                <a:gridCol w="3007607">
                  <a:extLst>
                    <a:ext uri="{9D8B030D-6E8A-4147-A177-3AD203B41FA5}">
                      <a16:colId xmlns:a16="http://schemas.microsoft.com/office/drawing/2014/main" val="4280844487"/>
                    </a:ext>
                  </a:extLst>
                </a:gridCol>
              </a:tblGrid>
              <a:tr h="3332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Expected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Probability </a:t>
                      </a:r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(i.e., 50%)</a:t>
                      </a:r>
                      <a:endParaRPr lang="en-US" sz="900" b="0" i="1" u="none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Amount used for budget </a:t>
                      </a:r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(i.e. percent of probability divided by money expected)</a:t>
                      </a:r>
                      <a:endParaRPr lang="en-US" sz="900" b="0" i="1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805806"/>
                  </a:ext>
                </a:extLst>
              </a:tr>
              <a:tr h="3332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Example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$1000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dirty="0"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$500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30109"/>
                  </a:ext>
                </a:extLst>
              </a:tr>
              <a:tr h="318301">
                <a:tc gridSpan="4">
                  <a:txBody>
                    <a:bodyPr/>
                    <a:lstStyle/>
                    <a:p>
                      <a:pPr marL="66675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Corporate/Business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563344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Corporate giving (grants) programs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93250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In-kind gifts programs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814611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Sponsorships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23181"/>
                  </a:ext>
                </a:extLst>
              </a:tr>
              <a:tr h="584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Retail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25545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Other: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825063"/>
                  </a:ext>
                </a:extLst>
              </a:tr>
              <a:tr h="584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Other: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2298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2E74CBAE-F7ED-D549-B1E6-5B931F43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414" y="1501590"/>
            <a:ext cx="13051958" cy="4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30D17F-B8F7-6AC1-E692-2B3DBD3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 Funding Source Planning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9BD4C45-2BA9-7BEC-B9AA-7FE98474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429648"/>
            <a:ext cx="13143768" cy="5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D3E26F8-1DC6-3E1B-705A-09F8353D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716087"/>
            <a:ext cx="12923430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00EEC0F-AAFF-02C3-8CA3-78431318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72955"/>
            <a:ext cx="13088683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F0FE909-83BB-EB33-AE6C-0D7EECB9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34313"/>
            <a:ext cx="13088683" cy="5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798DDC-A3E4-0883-76DC-DA7B68AD0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89234"/>
              </p:ext>
            </p:extLst>
          </p:nvPr>
        </p:nvGraphicFramePr>
        <p:xfrm>
          <a:off x="3714499" y="1149167"/>
          <a:ext cx="7765079" cy="4000131"/>
        </p:xfrm>
        <a:graphic>
          <a:graphicData uri="http://schemas.openxmlformats.org/drawingml/2006/table">
            <a:tbl>
              <a:tblPr/>
              <a:tblGrid>
                <a:gridCol w="2245626">
                  <a:extLst>
                    <a:ext uri="{9D8B030D-6E8A-4147-A177-3AD203B41FA5}">
                      <a16:colId xmlns:a16="http://schemas.microsoft.com/office/drawing/2014/main" val="3634652820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val="3069539907"/>
                    </a:ext>
                  </a:extLst>
                </a:gridCol>
                <a:gridCol w="1299990">
                  <a:extLst>
                    <a:ext uri="{9D8B030D-6E8A-4147-A177-3AD203B41FA5}">
                      <a16:colId xmlns:a16="http://schemas.microsoft.com/office/drawing/2014/main" val="4015504459"/>
                    </a:ext>
                  </a:extLst>
                </a:gridCol>
                <a:gridCol w="3007607">
                  <a:extLst>
                    <a:ext uri="{9D8B030D-6E8A-4147-A177-3AD203B41FA5}">
                      <a16:colId xmlns:a16="http://schemas.microsoft.com/office/drawing/2014/main" val="4280844487"/>
                    </a:ext>
                  </a:extLst>
                </a:gridCol>
              </a:tblGrid>
              <a:tr h="3332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Expected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Probability </a:t>
                      </a:r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(i.e., 50%)</a:t>
                      </a:r>
                      <a:endParaRPr lang="en-US" sz="900" b="0" i="1" u="none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Amount used for budget </a:t>
                      </a:r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(i.e. percent of probability divided by money expected)</a:t>
                      </a:r>
                      <a:endParaRPr lang="en-US" sz="900" b="0" i="1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805806"/>
                  </a:ext>
                </a:extLst>
              </a:tr>
              <a:tr h="3332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Example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$1000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dirty="0"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$500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30109"/>
                  </a:ext>
                </a:extLst>
              </a:tr>
              <a:tr h="318301">
                <a:tc gridSpan="4">
                  <a:txBody>
                    <a:bodyPr/>
                    <a:lstStyle/>
                    <a:p>
                      <a:pPr marL="66675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563344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Federal Grants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93250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 Grants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814611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Sponsorships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23181"/>
                  </a:ext>
                </a:extLst>
              </a:tr>
              <a:tr h="584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Grants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25545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825063"/>
                  </a:ext>
                </a:extLst>
              </a:tr>
              <a:tr h="584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Federal Grants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2298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2E74CBAE-F7ED-D549-B1E6-5B931F43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414" y="1501590"/>
            <a:ext cx="13051958" cy="4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30D17F-B8F7-6AC1-E692-2B3DBD3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 Funding Source Planning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9BD4C45-2BA9-7BEC-B9AA-7FE98474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429648"/>
            <a:ext cx="13143768" cy="5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D3E26F8-1DC6-3E1B-705A-09F8353D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716087"/>
            <a:ext cx="12923430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00EEC0F-AAFF-02C3-8CA3-78431318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72955"/>
            <a:ext cx="13088683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F0FE909-83BB-EB33-AE6C-0D7EECB9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34313"/>
            <a:ext cx="13088683" cy="5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798DDC-A3E4-0883-76DC-DA7B68AD0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01738"/>
              </p:ext>
            </p:extLst>
          </p:nvPr>
        </p:nvGraphicFramePr>
        <p:xfrm>
          <a:off x="3714499" y="1149167"/>
          <a:ext cx="7765079" cy="4194268"/>
        </p:xfrm>
        <a:graphic>
          <a:graphicData uri="http://schemas.openxmlformats.org/drawingml/2006/table">
            <a:tbl>
              <a:tblPr/>
              <a:tblGrid>
                <a:gridCol w="2245626">
                  <a:extLst>
                    <a:ext uri="{9D8B030D-6E8A-4147-A177-3AD203B41FA5}">
                      <a16:colId xmlns:a16="http://schemas.microsoft.com/office/drawing/2014/main" val="3634652820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val="3069539907"/>
                    </a:ext>
                  </a:extLst>
                </a:gridCol>
                <a:gridCol w="1299990">
                  <a:extLst>
                    <a:ext uri="{9D8B030D-6E8A-4147-A177-3AD203B41FA5}">
                      <a16:colId xmlns:a16="http://schemas.microsoft.com/office/drawing/2014/main" val="4015504459"/>
                    </a:ext>
                  </a:extLst>
                </a:gridCol>
                <a:gridCol w="3007607">
                  <a:extLst>
                    <a:ext uri="{9D8B030D-6E8A-4147-A177-3AD203B41FA5}">
                      <a16:colId xmlns:a16="http://schemas.microsoft.com/office/drawing/2014/main" val="4280844487"/>
                    </a:ext>
                  </a:extLst>
                </a:gridCol>
              </a:tblGrid>
              <a:tr h="3332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Expected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Probability </a:t>
                      </a:r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(i.e., 50%)</a:t>
                      </a:r>
                      <a:endParaRPr lang="en-US" sz="900" b="0" i="1" u="none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Amount used for budget </a:t>
                      </a:r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(i.e. percent of probability divided by money expected)</a:t>
                      </a:r>
                      <a:endParaRPr lang="en-US" sz="900" b="0" i="1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805806"/>
                  </a:ext>
                </a:extLst>
              </a:tr>
              <a:tr h="3332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Example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$1000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dirty="0"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$500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30109"/>
                  </a:ext>
                </a:extLst>
              </a:tr>
              <a:tr h="318301">
                <a:tc gridSpan="4">
                  <a:txBody>
                    <a:bodyPr/>
                    <a:lstStyle/>
                    <a:p>
                      <a:pPr marL="66675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Other/Miscellaneous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563344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Earned income (specify)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93250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Religious institutions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814611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Way &amp; other federated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23181"/>
                  </a:ext>
                </a:extLst>
              </a:tr>
              <a:tr h="584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Kiwanis, Lions, Professional groups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25545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Labor Unions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825063"/>
                  </a:ext>
                </a:extLst>
              </a:tr>
              <a:tr h="584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Other: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2298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2E74CBAE-F7ED-D549-B1E6-5B931F43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414" y="1501590"/>
            <a:ext cx="13051958" cy="4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896746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INTENTION + MECHANISM = RESULT</a:t>
            </a:r>
          </a:p>
          <a:p>
            <a:pPr marL="0" indent="0">
              <a:buNone/>
            </a:pPr>
            <a:endParaRPr lang="en-US" sz="36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         ? %         +          ? %    	         =    100%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30D17F-B8F7-6AC1-E692-2B3DBD3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51998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Mapping A World of Funding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2C1570-5F34-9A3D-2121-F9647B81B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" b="6709"/>
          <a:stretch/>
        </p:blipFill>
        <p:spPr bwMode="auto">
          <a:xfrm>
            <a:off x="3649924" y="421662"/>
            <a:ext cx="8114446" cy="56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2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&amp; 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Kathy Lambert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Kathy@kblimpactpartners.com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Brad Lambert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Brad@kblimpactpartners.com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www.kblimpactpartners.com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8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Next:</a:t>
            </a:r>
            <a:br>
              <a:rPr lang="en-US" dirty="0"/>
            </a:br>
            <a:r>
              <a:rPr lang="en-US" dirty="0"/>
              <a:t>Next Session’s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Nonprofit Legal </a:t>
            </a:r>
            <a:r>
              <a:rPr lang="en-US"/>
              <a:t>Process &amp; Bank Fraud – November 6th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0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Understanding Your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Creating a Fund Development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Having Effective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Donor Conversations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Mapping a World of Funding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Full Costs of a Nonprofit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FULL COSTS INCLUDE ALL THESE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0DB6F7-D905-43EC-118C-D0C64EC0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58" y="493451"/>
            <a:ext cx="8691123" cy="460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99596-0093-00D0-F8C1-5586A3513603}"/>
              </a:ext>
            </a:extLst>
          </p:cNvPr>
          <p:cNvSpPr txBox="1"/>
          <p:nvPr/>
        </p:nvSpPr>
        <p:spPr>
          <a:xfrm>
            <a:off x="4543245" y="4973284"/>
            <a:ext cx="17958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M&amp;A Costs</a:t>
            </a:r>
            <a:endParaRPr lang="en-US" b="0" dirty="0">
              <a:effectLst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Marketing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Fundraising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E499EF-FDE9-0A41-CD4E-0D6D71430899}"/>
              </a:ext>
            </a:extLst>
          </p:cNvPr>
          <p:cNvSpPr txBox="1"/>
          <p:nvPr/>
        </p:nvSpPr>
        <p:spPr>
          <a:xfrm>
            <a:off x="6700715" y="5250283"/>
            <a:ext cx="20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Rent &amp; Utilities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179556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30D17F-B8F7-6AC1-E692-2B3DBD3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Annual Budget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94F020-699E-6F00-5724-14F425DA2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14174"/>
              </p:ext>
            </p:extLst>
          </p:nvPr>
        </p:nvGraphicFramePr>
        <p:xfrm>
          <a:off x="3714501" y="1429472"/>
          <a:ext cx="7886260" cy="3814555"/>
        </p:xfrm>
        <a:graphic>
          <a:graphicData uri="http://schemas.openxmlformats.org/drawingml/2006/table">
            <a:tbl>
              <a:tblPr/>
              <a:tblGrid>
                <a:gridCol w="3865203">
                  <a:extLst>
                    <a:ext uri="{9D8B030D-6E8A-4147-A177-3AD203B41FA5}">
                      <a16:colId xmlns:a16="http://schemas.microsoft.com/office/drawing/2014/main" val="1508187167"/>
                    </a:ext>
                  </a:extLst>
                </a:gridCol>
                <a:gridCol w="1205279">
                  <a:extLst>
                    <a:ext uri="{9D8B030D-6E8A-4147-A177-3AD203B41FA5}">
                      <a16:colId xmlns:a16="http://schemas.microsoft.com/office/drawing/2014/main" val="3180987113"/>
                    </a:ext>
                  </a:extLst>
                </a:gridCol>
                <a:gridCol w="1594915">
                  <a:extLst>
                    <a:ext uri="{9D8B030D-6E8A-4147-A177-3AD203B41FA5}">
                      <a16:colId xmlns:a16="http://schemas.microsoft.com/office/drawing/2014/main" val="351585712"/>
                    </a:ext>
                  </a:extLst>
                </a:gridCol>
                <a:gridCol w="1220863">
                  <a:extLst>
                    <a:ext uri="{9D8B030D-6E8A-4147-A177-3AD203B41FA5}">
                      <a16:colId xmlns:a16="http://schemas.microsoft.com/office/drawing/2014/main" val="757833500"/>
                    </a:ext>
                  </a:extLst>
                </a:gridCol>
              </a:tblGrid>
              <a:tr h="419655">
                <a:tc gridSpan="4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INCOME                                                                   TOTAL           PROGRAMS           M&amp;A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423870"/>
                  </a:ext>
                </a:extLst>
              </a:tr>
              <a:tr h="42503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Events/Fundraising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36297"/>
                  </a:ext>
                </a:extLst>
              </a:tr>
              <a:tr h="42503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Grants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77779"/>
                  </a:ext>
                </a:extLst>
              </a:tr>
              <a:tr h="42503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Family Foundations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321122"/>
                  </a:ext>
                </a:extLst>
              </a:tr>
              <a:tr h="42503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Corporate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8786"/>
                  </a:ext>
                </a:extLst>
              </a:tr>
              <a:tr h="42503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Individual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54259"/>
                  </a:ext>
                </a:extLst>
              </a:tr>
              <a:tr h="42503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Board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11357"/>
                  </a:ext>
                </a:extLst>
              </a:tr>
              <a:tr h="42503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Other/Earned Income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96039"/>
                  </a:ext>
                </a:extLst>
              </a:tr>
              <a:tr h="41965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9046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F9BD4C45-2BA9-7BEC-B9AA-7FE98474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429648"/>
            <a:ext cx="13143768" cy="5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2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30D17F-B8F7-6AC1-E692-2B3DBD3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Annual Budget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9BD4C45-2BA9-7BEC-B9AA-7FE98474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429648"/>
            <a:ext cx="13143768" cy="5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60FBA9-F339-27BD-6D94-60BE0357F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57537"/>
              </p:ext>
            </p:extLst>
          </p:nvPr>
        </p:nvGraphicFramePr>
        <p:xfrm>
          <a:off x="3714501" y="932692"/>
          <a:ext cx="7754057" cy="4937704"/>
        </p:xfrm>
        <a:graphic>
          <a:graphicData uri="http://schemas.openxmlformats.org/drawingml/2006/table">
            <a:tbl>
              <a:tblPr/>
              <a:tblGrid>
                <a:gridCol w="3800407">
                  <a:extLst>
                    <a:ext uri="{9D8B030D-6E8A-4147-A177-3AD203B41FA5}">
                      <a16:colId xmlns:a16="http://schemas.microsoft.com/office/drawing/2014/main" val="2590552677"/>
                    </a:ext>
                  </a:extLst>
                </a:gridCol>
                <a:gridCol w="1185074">
                  <a:extLst>
                    <a:ext uri="{9D8B030D-6E8A-4147-A177-3AD203B41FA5}">
                      <a16:colId xmlns:a16="http://schemas.microsoft.com/office/drawing/2014/main" val="803178765"/>
                    </a:ext>
                  </a:extLst>
                </a:gridCol>
                <a:gridCol w="1568179">
                  <a:extLst>
                    <a:ext uri="{9D8B030D-6E8A-4147-A177-3AD203B41FA5}">
                      <a16:colId xmlns:a16="http://schemas.microsoft.com/office/drawing/2014/main" val="1707475065"/>
                    </a:ext>
                  </a:extLst>
                </a:gridCol>
                <a:gridCol w="1200397">
                  <a:extLst>
                    <a:ext uri="{9D8B030D-6E8A-4147-A177-3AD203B41FA5}">
                      <a16:colId xmlns:a16="http://schemas.microsoft.com/office/drawing/2014/main" val="640429731"/>
                    </a:ext>
                  </a:extLst>
                </a:gridCol>
              </a:tblGrid>
              <a:tr h="408421">
                <a:tc gridSpan="4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EXPENSES                                                              TOTAL         PROGRAMS        M&amp;A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19461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Salaries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2530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Fringe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845731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Accounting (Audit, Software, Payroll)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0478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Advertising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83703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Automobile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129997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Bank Fees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11288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Conferences and seminars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79092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Meals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23885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Contract services</a:t>
                      </a: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22048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Dues and subscriptions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7784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Equipment Rental</a:t>
                      </a: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4530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D3E26F8-1DC6-3E1B-705A-09F8353D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716087"/>
            <a:ext cx="12923430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7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30D17F-B8F7-6AC1-E692-2B3DBD3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Annual Budget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9BD4C45-2BA9-7BEC-B9AA-7FE98474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429648"/>
            <a:ext cx="13143768" cy="5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D3E26F8-1DC6-3E1B-705A-09F8353D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716087"/>
            <a:ext cx="12923430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50504D-0275-0111-3154-22B64290C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50274"/>
              </p:ext>
            </p:extLst>
          </p:nvPr>
        </p:nvGraphicFramePr>
        <p:xfrm>
          <a:off x="3714499" y="955576"/>
          <a:ext cx="7853210" cy="4937704"/>
        </p:xfrm>
        <a:graphic>
          <a:graphicData uri="http://schemas.openxmlformats.org/drawingml/2006/table">
            <a:tbl>
              <a:tblPr/>
              <a:tblGrid>
                <a:gridCol w="3849004">
                  <a:extLst>
                    <a:ext uri="{9D8B030D-6E8A-4147-A177-3AD203B41FA5}">
                      <a16:colId xmlns:a16="http://schemas.microsoft.com/office/drawing/2014/main" val="1248600884"/>
                    </a:ext>
                  </a:extLst>
                </a:gridCol>
                <a:gridCol w="1200228">
                  <a:extLst>
                    <a:ext uri="{9D8B030D-6E8A-4147-A177-3AD203B41FA5}">
                      <a16:colId xmlns:a16="http://schemas.microsoft.com/office/drawing/2014/main" val="3244898100"/>
                    </a:ext>
                  </a:extLst>
                </a:gridCol>
                <a:gridCol w="1588231">
                  <a:extLst>
                    <a:ext uri="{9D8B030D-6E8A-4147-A177-3AD203B41FA5}">
                      <a16:colId xmlns:a16="http://schemas.microsoft.com/office/drawing/2014/main" val="3402911224"/>
                    </a:ext>
                  </a:extLst>
                </a:gridCol>
                <a:gridCol w="1215747">
                  <a:extLst>
                    <a:ext uri="{9D8B030D-6E8A-4147-A177-3AD203B41FA5}">
                      <a16:colId xmlns:a16="http://schemas.microsoft.com/office/drawing/2014/main" val="80290342"/>
                    </a:ext>
                  </a:extLst>
                </a:gridCol>
              </a:tblGrid>
              <a:tr h="408421">
                <a:tc gridSpan="4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EXPENSES                                                               TOTAL         PROGRAMS        M&amp;A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193606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Fundraising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62404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Gifts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399347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Insurance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06786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Maintenance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98098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Office supplies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58991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Postage</a:t>
                      </a: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63819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Printing</a:t>
                      </a: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515689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Rent</a:t>
                      </a: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13563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Repairs &amp; Maintenance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15233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training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72483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Tax and Licenses</a:t>
                      </a: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92190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C00EEC0F-AAFF-02C3-8CA3-78431318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72955"/>
            <a:ext cx="13088683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4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30D17F-B8F7-6AC1-E692-2B3DBD3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Annual Budget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9BD4C45-2BA9-7BEC-B9AA-7FE98474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429648"/>
            <a:ext cx="13143768" cy="5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D3E26F8-1DC6-3E1B-705A-09F8353D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716087"/>
            <a:ext cx="12923430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00EEC0F-AAFF-02C3-8CA3-78431318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72955"/>
            <a:ext cx="13088683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C27B2A-8740-33B0-978A-4C93BD0BE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787"/>
              </p:ext>
            </p:extLst>
          </p:nvPr>
        </p:nvGraphicFramePr>
        <p:xfrm>
          <a:off x="3714501" y="1534136"/>
          <a:ext cx="7853210" cy="3858621"/>
        </p:xfrm>
        <a:graphic>
          <a:graphicData uri="http://schemas.openxmlformats.org/drawingml/2006/table">
            <a:tbl>
              <a:tblPr/>
              <a:tblGrid>
                <a:gridCol w="3849004">
                  <a:extLst>
                    <a:ext uri="{9D8B030D-6E8A-4147-A177-3AD203B41FA5}">
                      <a16:colId xmlns:a16="http://schemas.microsoft.com/office/drawing/2014/main" val="3662657221"/>
                    </a:ext>
                  </a:extLst>
                </a:gridCol>
                <a:gridCol w="1200228">
                  <a:extLst>
                    <a:ext uri="{9D8B030D-6E8A-4147-A177-3AD203B41FA5}">
                      <a16:colId xmlns:a16="http://schemas.microsoft.com/office/drawing/2014/main" val="4123826934"/>
                    </a:ext>
                  </a:extLst>
                </a:gridCol>
                <a:gridCol w="1588231">
                  <a:extLst>
                    <a:ext uri="{9D8B030D-6E8A-4147-A177-3AD203B41FA5}">
                      <a16:colId xmlns:a16="http://schemas.microsoft.com/office/drawing/2014/main" val="551348105"/>
                    </a:ext>
                  </a:extLst>
                </a:gridCol>
                <a:gridCol w="1215747">
                  <a:extLst>
                    <a:ext uri="{9D8B030D-6E8A-4147-A177-3AD203B41FA5}">
                      <a16:colId xmlns:a16="http://schemas.microsoft.com/office/drawing/2014/main" val="1832885876"/>
                    </a:ext>
                  </a:extLst>
                </a:gridCol>
              </a:tblGrid>
              <a:tr h="424503">
                <a:tc gridSpan="4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EXPENSES                                                                TOTAL         PROGRAMS        M&amp;A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223357"/>
                  </a:ext>
                </a:extLst>
              </a:tr>
              <a:tr h="42994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Technology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02409"/>
                  </a:ext>
                </a:extLst>
              </a:tr>
              <a:tr h="42994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Telephone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72570"/>
                  </a:ext>
                </a:extLst>
              </a:tr>
              <a:tr h="42994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Travel</a:t>
                      </a: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234900"/>
                  </a:ext>
                </a:extLst>
              </a:tr>
              <a:tr h="42994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Utilities</a:t>
                      </a: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607777"/>
                  </a:ext>
                </a:extLst>
              </a:tr>
              <a:tr h="42994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115200"/>
                  </a:ext>
                </a:extLst>
              </a:tr>
              <a:tr h="42994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 Expenses</a:t>
                      </a: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63426"/>
                  </a:ext>
                </a:extLst>
              </a:tr>
              <a:tr h="42994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Reserves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1315"/>
                  </a:ext>
                </a:extLst>
              </a:tr>
              <a:tr h="42450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Expenses Plus Reserves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4457" marR="14457" marT="9638" marB="96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457" marR="14457" marT="9638" marB="96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6262" marR="46262" marT="23131" marB="231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8345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F0FE909-83BB-EB33-AE6C-0D7EECB9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34313"/>
            <a:ext cx="13088683" cy="5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30D17F-B8F7-6AC1-E692-2B3DBD3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 Funding Source Planning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9BD4C45-2BA9-7BEC-B9AA-7FE98474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429648"/>
            <a:ext cx="13143768" cy="5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D3E26F8-1DC6-3E1B-705A-09F8353D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716087"/>
            <a:ext cx="12923430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00EEC0F-AAFF-02C3-8CA3-78431318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72955"/>
            <a:ext cx="13088683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F0FE909-83BB-EB33-AE6C-0D7EECB9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34313"/>
            <a:ext cx="13088683" cy="5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798DDC-A3E4-0883-76DC-DA7B68AD0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67686"/>
              </p:ext>
            </p:extLst>
          </p:nvPr>
        </p:nvGraphicFramePr>
        <p:xfrm>
          <a:off x="3714499" y="1149167"/>
          <a:ext cx="7765079" cy="4678477"/>
        </p:xfrm>
        <a:graphic>
          <a:graphicData uri="http://schemas.openxmlformats.org/drawingml/2006/table">
            <a:tbl>
              <a:tblPr/>
              <a:tblGrid>
                <a:gridCol w="2245626">
                  <a:extLst>
                    <a:ext uri="{9D8B030D-6E8A-4147-A177-3AD203B41FA5}">
                      <a16:colId xmlns:a16="http://schemas.microsoft.com/office/drawing/2014/main" val="3634652820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val="3069539907"/>
                    </a:ext>
                  </a:extLst>
                </a:gridCol>
                <a:gridCol w="1299990">
                  <a:extLst>
                    <a:ext uri="{9D8B030D-6E8A-4147-A177-3AD203B41FA5}">
                      <a16:colId xmlns:a16="http://schemas.microsoft.com/office/drawing/2014/main" val="4015504459"/>
                    </a:ext>
                  </a:extLst>
                </a:gridCol>
                <a:gridCol w="3007607">
                  <a:extLst>
                    <a:ext uri="{9D8B030D-6E8A-4147-A177-3AD203B41FA5}">
                      <a16:colId xmlns:a16="http://schemas.microsoft.com/office/drawing/2014/main" val="4280844487"/>
                    </a:ext>
                  </a:extLst>
                </a:gridCol>
              </a:tblGrid>
              <a:tr h="3332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Expected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Probability </a:t>
                      </a:r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(i.e., 50%)</a:t>
                      </a:r>
                      <a:endParaRPr lang="en-US" sz="900" b="0" i="1" u="none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Amount used for budget </a:t>
                      </a:r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(i.e. percent of probability divided by money expected)</a:t>
                      </a:r>
                      <a:endParaRPr lang="en-US" sz="900" b="0" i="1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805806"/>
                  </a:ext>
                </a:extLst>
              </a:tr>
              <a:tr h="3332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Example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$1000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dirty="0"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$500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30109"/>
                  </a:ext>
                </a:extLst>
              </a:tr>
              <a:tr h="318301">
                <a:tc gridSpan="4">
                  <a:txBody>
                    <a:bodyPr/>
                    <a:lstStyle/>
                    <a:p>
                      <a:pPr marL="66675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Individuals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563344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Memberships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93250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mail campaign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814611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Events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23181"/>
                  </a:ext>
                </a:extLst>
              </a:tr>
              <a:tr h="584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Cultivating major donors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25545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Planned giving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825063"/>
                  </a:ext>
                </a:extLst>
              </a:tr>
              <a:tr h="584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Volunteer opportunities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2298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Board all gives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167983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Other: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849986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2E74CBAE-F7ED-D549-B1E6-5B931F43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414" y="1501590"/>
            <a:ext cx="13051958" cy="4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3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97" y="6070674"/>
            <a:ext cx="1575895" cy="6937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30D17F-B8F7-6AC1-E692-2B3DBD3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 Funding Source Planning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9BD4C45-2BA9-7BEC-B9AA-7FE98474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429648"/>
            <a:ext cx="13143768" cy="5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D3E26F8-1DC6-3E1B-705A-09F8353D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1" y="1716087"/>
            <a:ext cx="12923430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00EEC0F-AAFF-02C3-8CA3-78431318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72955"/>
            <a:ext cx="13088683" cy="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F0FE909-83BB-EB33-AE6C-0D7EECB9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00" y="1534313"/>
            <a:ext cx="13088683" cy="5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798DDC-A3E4-0883-76DC-DA7B68AD0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54858"/>
              </p:ext>
            </p:extLst>
          </p:nvPr>
        </p:nvGraphicFramePr>
        <p:xfrm>
          <a:off x="3714499" y="1149167"/>
          <a:ext cx="7765079" cy="4388405"/>
        </p:xfrm>
        <a:graphic>
          <a:graphicData uri="http://schemas.openxmlformats.org/drawingml/2006/table">
            <a:tbl>
              <a:tblPr/>
              <a:tblGrid>
                <a:gridCol w="2245626">
                  <a:extLst>
                    <a:ext uri="{9D8B030D-6E8A-4147-A177-3AD203B41FA5}">
                      <a16:colId xmlns:a16="http://schemas.microsoft.com/office/drawing/2014/main" val="3634652820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val="3069539907"/>
                    </a:ext>
                  </a:extLst>
                </a:gridCol>
                <a:gridCol w="1299990">
                  <a:extLst>
                    <a:ext uri="{9D8B030D-6E8A-4147-A177-3AD203B41FA5}">
                      <a16:colId xmlns:a16="http://schemas.microsoft.com/office/drawing/2014/main" val="4015504459"/>
                    </a:ext>
                  </a:extLst>
                </a:gridCol>
                <a:gridCol w="3007607">
                  <a:extLst>
                    <a:ext uri="{9D8B030D-6E8A-4147-A177-3AD203B41FA5}">
                      <a16:colId xmlns:a16="http://schemas.microsoft.com/office/drawing/2014/main" val="4280844487"/>
                    </a:ext>
                  </a:extLst>
                </a:gridCol>
              </a:tblGrid>
              <a:tr h="3332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Expected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Probability </a:t>
                      </a:r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(i.e., 50%)</a:t>
                      </a:r>
                      <a:endParaRPr lang="en-US" sz="900" b="0" i="1" u="none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Amount used for budget </a:t>
                      </a:r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(i.e. percent of probability divided by money expected)</a:t>
                      </a:r>
                      <a:endParaRPr lang="en-US" sz="900" b="0" i="1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805806"/>
                  </a:ext>
                </a:extLst>
              </a:tr>
              <a:tr h="3332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Example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$1000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dirty="0"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</a:rPr>
                        <a:t>$500</a:t>
                      </a: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30109"/>
                  </a:ext>
                </a:extLst>
              </a:tr>
              <a:tr h="318301">
                <a:tc gridSpan="4">
                  <a:txBody>
                    <a:bodyPr/>
                    <a:lstStyle/>
                    <a:p>
                      <a:pPr marL="66675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Foundations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563344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Large/National Foundations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93250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Regional Foundations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814611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Family and community foundations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23181"/>
                  </a:ext>
                </a:extLst>
              </a:tr>
              <a:tr h="584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Corporate-based foundations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25545"/>
                  </a:ext>
                </a:extLst>
              </a:tr>
              <a:tr h="3391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Donor Advised Funds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825063"/>
                  </a:ext>
                </a:extLst>
              </a:tr>
              <a:tr h="584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Other: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631" marR="45631" marT="22815" marB="228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45839" marR="45839" marT="22920" marB="229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2298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2E74CBAE-F7ED-D549-B1E6-5B931F43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414" y="1501590"/>
            <a:ext cx="13051958" cy="4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1219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628</TotalTime>
  <Words>736</Words>
  <Application>Microsoft Office PowerPoint</Application>
  <PresentationFormat>Widescreen</PresentationFormat>
  <Paragraphs>364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 2</vt:lpstr>
      <vt:lpstr>Frame</vt:lpstr>
      <vt:lpstr>NonProfit 360 </vt:lpstr>
      <vt:lpstr>Course Objectives: </vt:lpstr>
      <vt:lpstr>Full Costs of a Nonprofit  FULL COSTS INCLUDE ALL THESE ELEMENTS</vt:lpstr>
      <vt:lpstr>Organizational Annual Budget</vt:lpstr>
      <vt:lpstr>Organizational Annual Budget</vt:lpstr>
      <vt:lpstr>Organizational Annual Budget</vt:lpstr>
      <vt:lpstr>Organizational Annual Budget</vt:lpstr>
      <vt:lpstr>Matrix for Funding Source Planning</vt:lpstr>
      <vt:lpstr>Matrix for Funding Source Planning</vt:lpstr>
      <vt:lpstr>Matrix for Funding Source Planning</vt:lpstr>
      <vt:lpstr>Matrix for Funding Source Planning</vt:lpstr>
      <vt:lpstr>Matrix for Funding Source Planning</vt:lpstr>
      <vt:lpstr>Donor Conversations</vt:lpstr>
      <vt:lpstr>Mapping A World of Funding Opportunities</vt:lpstr>
      <vt:lpstr>Presenter &amp; Contact Information </vt:lpstr>
      <vt:lpstr>Up Next: Next Session’s Objectives </vt:lpstr>
    </vt:vector>
  </TitlesOfParts>
  <Company>Lindenwood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NonProfit 360 </dc:title>
  <dc:creator>Turner, Julie</dc:creator>
  <cp:lastModifiedBy>Jim Mosquera</cp:lastModifiedBy>
  <cp:revision>10</cp:revision>
  <dcterms:created xsi:type="dcterms:W3CDTF">2023-06-18T16:50:47Z</dcterms:created>
  <dcterms:modified xsi:type="dcterms:W3CDTF">2024-10-10T19:35:20Z</dcterms:modified>
</cp:coreProperties>
</file>