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 id="2147483852" r:id="rId2"/>
  </p:sldMasterIdLst>
  <p:notesMasterIdLst>
    <p:notesMasterId r:id="rId51"/>
  </p:notesMasterIdLst>
  <p:sldIdLst>
    <p:sldId id="256" r:id="rId3"/>
    <p:sldId id="272" r:id="rId4"/>
    <p:sldId id="319" r:id="rId5"/>
    <p:sldId id="320" r:id="rId6"/>
    <p:sldId id="269" r:id="rId7"/>
    <p:sldId id="302" r:id="rId8"/>
    <p:sldId id="281" r:id="rId9"/>
    <p:sldId id="271" r:id="rId10"/>
    <p:sldId id="273" r:id="rId11"/>
    <p:sldId id="274" r:id="rId12"/>
    <p:sldId id="295" r:id="rId13"/>
    <p:sldId id="275" r:id="rId14"/>
    <p:sldId id="296" r:id="rId15"/>
    <p:sldId id="276" r:id="rId16"/>
    <p:sldId id="297" r:id="rId17"/>
    <p:sldId id="298" r:id="rId18"/>
    <p:sldId id="277" r:id="rId19"/>
    <p:sldId id="299" r:id="rId20"/>
    <p:sldId id="278" r:id="rId21"/>
    <p:sldId id="279" r:id="rId22"/>
    <p:sldId id="280" r:id="rId23"/>
    <p:sldId id="300" r:id="rId24"/>
    <p:sldId id="301" r:id="rId25"/>
    <p:sldId id="303" r:id="rId26"/>
    <p:sldId id="282" r:id="rId27"/>
    <p:sldId id="283" r:id="rId28"/>
    <p:sldId id="284" r:id="rId29"/>
    <p:sldId id="285" r:id="rId30"/>
    <p:sldId id="290" r:id="rId31"/>
    <p:sldId id="304" r:id="rId32"/>
    <p:sldId id="286" r:id="rId33"/>
    <p:sldId id="291" r:id="rId34"/>
    <p:sldId id="292" r:id="rId35"/>
    <p:sldId id="293" r:id="rId36"/>
    <p:sldId id="305" r:id="rId37"/>
    <p:sldId id="306" r:id="rId38"/>
    <p:sldId id="307" r:id="rId39"/>
    <p:sldId id="308" r:id="rId40"/>
    <p:sldId id="309" r:id="rId41"/>
    <p:sldId id="311" r:id="rId42"/>
    <p:sldId id="312" r:id="rId43"/>
    <p:sldId id="313" r:id="rId44"/>
    <p:sldId id="314" r:id="rId45"/>
    <p:sldId id="315" r:id="rId46"/>
    <p:sldId id="316" r:id="rId47"/>
    <p:sldId id="317" r:id="rId48"/>
    <p:sldId id="318" r:id="rId49"/>
    <p:sldId id="259"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E76EEF-44FA-4B8E-9013-119871B9765D}" v="10" dt="2024-09-15T18:10:22.2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microsoft.com/office/2016/11/relationships/changesInfo" Target="changesInfos/changesInfo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microsoft.com/office/2015/10/relationships/revisionInfo" Target="revisionInfo.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rner, Julie" userId="16b8780a-2b3c-4d5b-9b37-84cf949c3c66" providerId="ADAL" clId="{5EE76EEF-44FA-4B8E-9013-119871B9765D}"/>
    <pc:docChg chg="custSel addSld modSld">
      <pc:chgData name="Turner, Julie" userId="16b8780a-2b3c-4d5b-9b37-84cf949c3c66" providerId="ADAL" clId="{5EE76EEF-44FA-4B8E-9013-119871B9765D}" dt="2024-09-16T13:08:11.928" v="197" actId="729"/>
      <pc:docMkLst>
        <pc:docMk/>
      </pc:docMkLst>
      <pc:sldChg chg="addSp delSp modSp mod">
        <pc:chgData name="Turner, Julie" userId="16b8780a-2b3c-4d5b-9b37-84cf949c3c66" providerId="ADAL" clId="{5EE76EEF-44FA-4B8E-9013-119871B9765D}" dt="2024-09-15T18:10:27.115" v="194" actId="14100"/>
        <pc:sldMkLst>
          <pc:docMk/>
          <pc:sldMk cId="87608341" sldId="256"/>
        </pc:sldMkLst>
        <pc:picChg chg="del">
          <ac:chgData name="Turner, Julie" userId="16b8780a-2b3c-4d5b-9b37-84cf949c3c66" providerId="ADAL" clId="{5EE76EEF-44FA-4B8E-9013-119871B9765D}" dt="2024-09-15T18:10:20.860" v="191" actId="478"/>
          <ac:picMkLst>
            <pc:docMk/>
            <pc:sldMk cId="87608341" sldId="256"/>
            <ac:picMk id="6" creationId="{00000000-0000-0000-0000-000000000000}"/>
          </ac:picMkLst>
        </pc:picChg>
        <pc:picChg chg="add mod">
          <ac:chgData name="Turner, Julie" userId="16b8780a-2b3c-4d5b-9b37-84cf949c3c66" providerId="ADAL" clId="{5EE76EEF-44FA-4B8E-9013-119871B9765D}" dt="2024-09-15T18:10:27.115" v="194" actId="14100"/>
          <ac:picMkLst>
            <pc:docMk/>
            <pc:sldMk cId="87608341" sldId="256"/>
            <ac:picMk id="7" creationId="{474CBDF7-7533-7674-E2E8-1413AFF8F775}"/>
          </ac:picMkLst>
        </pc:picChg>
      </pc:sldChg>
      <pc:sldChg chg="mod modShow">
        <pc:chgData name="Turner, Julie" userId="16b8780a-2b3c-4d5b-9b37-84cf949c3c66" providerId="ADAL" clId="{5EE76EEF-44FA-4B8E-9013-119871B9765D}" dt="2024-09-16T13:08:11.928" v="197" actId="729"/>
        <pc:sldMkLst>
          <pc:docMk/>
          <pc:sldMk cId="1376003666" sldId="259"/>
        </pc:sldMkLst>
      </pc:sldChg>
      <pc:sldChg chg="mod modShow">
        <pc:chgData name="Turner, Julie" userId="16b8780a-2b3c-4d5b-9b37-84cf949c3c66" providerId="ADAL" clId="{5EE76EEF-44FA-4B8E-9013-119871B9765D}" dt="2024-09-16T13:07:56.446" v="196" actId="729"/>
        <pc:sldMkLst>
          <pc:docMk/>
          <pc:sldMk cId="1410628895" sldId="318"/>
        </pc:sldMkLst>
      </pc:sldChg>
      <pc:sldChg chg="addSp modSp new mod">
        <pc:chgData name="Turner, Julie" userId="16b8780a-2b3c-4d5b-9b37-84cf949c3c66" providerId="ADAL" clId="{5EE76EEF-44FA-4B8E-9013-119871B9765D}" dt="2024-09-15T18:10:33.425" v="195" actId="113"/>
        <pc:sldMkLst>
          <pc:docMk/>
          <pc:sldMk cId="311283347" sldId="319"/>
        </pc:sldMkLst>
        <pc:spChg chg="add mod">
          <ac:chgData name="Turner, Julie" userId="16b8780a-2b3c-4d5b-9b37-84cf949c3c66" providerId="ADAL" clId="{5EE76EEF-44FA-4B8E-9013-119871B9765D}" dt="2024-09-15T18:10:33.425" v="195" actId="113"/>
          <ac:spMkLst>
            <pc:docMk/>
            <pc:sldMk cId="311283347" sldId="319"/>
            <ac:spMk id="3" creationId="{109A725C-4C1B-A005-8F3E-670AFA01FDDC}"/>
          </ac:spMkLst>
        </pc:spChg>
        <pc:picChg chg="add mod ord">
          <ac:chgData name="Turner, Julie" userId="16b8780a-2b3c-4d5b-9b37-84cf949c3c66" providerId="ADAL" clId="{5EE76EEF-44FA-4B8E-9013-119871B9765D}" dt="2024-09-15T18:05:35.153" v="164" actId="1076"/>
          <ac:picMkLst>
            <pc:docMk/>
            <pc:sldMk cId="311283347" sldId="319"/>
            <ac:picMk id="4" creationId="{B12CC2FF-8633-D85E-1614-883ACA5F09EB}"/>
          </ac:picMkLst>
        </pc:picChg>
      </pc:sldChg>
      <pc:sldChg chg="addSp delSp modSp new mod">
        <pc:chgData name="Turner, Julie" userId="16b8780a-2b3c-4d5b-9b37-84cf949c3c66" providerId="ADAL" clId="{5EE76EEF-44FA-4B8E-9013-119871B9765D}" dt="2024-09-15T18:09:51.027" v="190" actId="1076"/>
        <pc:sldMkLst>
          <pc:docMk/>
          <pc:sldMk cId="2664614672" sldId="320"/>
        </pc:sldMkLst>
        <pc:picChg chg="add mod">
          <ac:chgData name="Turner, Julie" userId="16b8780a-2b3c-4d5b-9b37-84cf949c3c66" providerId="ADAL" clId="{5EE76EEF-44FA-4B8E-9013-119871B9765D}" dt="2024-09-15T18:06:15.025" v="170" actId="1076"/>
          <ac:picMkLst>
            <pc:docMk/>
            <pc:sldMk cId="2664614672" sldId="320"/>
            <ac:picMk id="3" creationId="{F4255B3D-52C8-986B-F22A-B451115ABC09}"/>
          </ac:picMkLst>
        </pc:picChg>
        <pc:picChg chg="add mod">
          <ac:chgData name="Turner, Julie" userId="16b8780a-2b3c-4d5b-9b37-84cf949c3c66" providerId="ADAL" clId="{5EE76EEF-44FA-4B8E-9013-119871B9765D}" dt="2024-09-15T18:06:29.927" v="174" actId="1076"/>
          <ac:picMkLst>
            <pc:docMk/>
            <pc:sldMk cId="2664614672" sldId="320"/>
            <ac:picMk id="4" creationId="{278737AC-722A-8820-8B19-C6241CD21CB5}"/>
          </ac:picMkLst>
        </pc:picChg>
        <pc:picChg chg="add del mod">
          <ac:chgData name="Turner, Julie" userId="16b8780a-2b3c-4d5b-9b37-84cf949c3c66" providerId="ADAL" clId="{5EE76EEF-44FA-4B8E-9013-119871B9765D}" dt="2024-09-15T18:07:17.072" v="177" actId="21"/>
          <ac:picMkLst>
            <pc:docMk/>
            <pc:sldMk cId="2664614672" sldId="320"/>
            <ac:picMk id="5" creationId="{B88E1E60-8CED-0D59-0797-401BDC3E154D}"/>
          </ac:picMkLst>
        </pc:picChg>
        <pc:picChg chg="add mod">
          <ac:chgData name="Turner, Julie" userId="16b8780a-2b3c-4d5b-9b37-84cf949c3c66" providerId="ADAL" clId="{5EE76EEF-44FA-4B8E-9013-119871B9765D}" dt="2024-09-15T18:07:31.268" v="180" actId="14100"/>
          <ac:picMkLst>
            <pc:docMk/>
            <pc:sldMk cId="2664614672" sldId="320"/>
            <ac:picMk id="6" creationId="{94ABF683-8D80-5F11-3C04-0BA6BA4AC0F6}"/>
          </ac:picMkLst>
        </pc:picChg>
        <pc:picChg chg="add mod">
          <ac:chgData name="Turner, Julie" userId="16b8780a-2b3c-4d5b-9b37-84cf949c3c66" providerId="ADAL" clId="{5EE76EEF-44FA-4B8E-9013-119871B9765D}" dt="2024-09-15T18:08:37.064" v="184" actId="1076"/>
          <ac:picMkLst>
            <pc:docMk/>
            <pc:sldMk cId="2664614672" sldId="320"/>
            <ac:picMk id="7" creationId="{8BA56ADC-03C2-9E1B-B8BF-9E768E70B4E9}"/>
          </ac:picMkLst>
        </pc:picChg>
        <pc:picChg chg="add mod">
          <ac:chgData name="Turner, Julie" userId="16b8780a-2b3c-4d5b-9b37-84cf949c3c66" providerId="ADAL" clId="{5EE76EEF-44FA-4B8E-9013-119871B9765D}" dt="2024-09-15T18:09:19.470" v="186" actId="1076"/>
          <ac:picMkLst>
            <pc:docMk/>
            <pc:sldMk cId="2664614672" sldId="320"/>
            <ac:picMk id="8" creationId="{79C78420-FF1D-43CF-455D-BDDF45329BC4}"/>
          </ac:picMkLst>
        </pc:picChg>
        <pc:picChg chg="add mod">
          <ac:chgData name="Turner, Julie" userId="16b8780a-2b3c-4d5b-9b37-84cf949c3c66" providerId="ADAL" clId="{5EE76EEF-44FA-4B8E-9013-119871B9765D}" dt="2024-09-15T18:09:51.027" v="190" actId="1076"/>
          <ac:picMkLst>
            <pc:docMk/>
            <pc:sldMk cId="2664614672" sldId="320"/>
            <ac:picMk id="9" creationId="{06F52A38-C660-72E5-5B8E-04F9D2499AF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2EF248-2892-47D5-ACD4-183432B8C1DC}" type="doc">
      <dgm:prSet loTypeId="urn:microsoft.com/office/officeart/2005/8/layout/chevron1" loCatId="process" qsTypeId="urn:microsoft.com/office/officeart/2005/8/quickstyle/simple1" qsCatId="simple" csTypeId="urn:microsoft.com/office/officeart/2005/8/colors/accent1_2" csCatId="accent1" phldr="1"/>
      <dgm:spPr/>
    </dgm:pt>
    <dgm:pt modelId="{81AF6311-0725-470E-AEC2-8814583BEA68}">
      <dgm:prSet phldrT="[Text]" custT="1"/>
      <dgm:spPr>
        <a:solidFill>
          <a:schemeClr val="accent1">
            <a:lumMod val="60000"/>
            <a:lumOff val="40000"/>
          </a:schemeClr>
        </a:solidFill>
      </dgm:spPr>
      <dgm:t>
        <a:bodyPr/>
        <a:lstStyle/>
        <a:p>
          <a:r>
            <a:rPr lang="en-US" sz="1400" dirty="0"/>
            <a:t>INPUTS</a:t>
          </a:r>
        </a:p>
      </dgm:t>
    </dgm:pt>
    <dgm:pt modelId="{3E4AD3BC-46A3-4C65-AE5F-65A3CE817006}" type="parTrans" cxnId="{18B15C1F-5311-4AD4-9D1B-CB75C2BF2B99}">
      <dgm:prSet/>
      <dgm:spPr/>
      <dgm:t>
        <a:bodyPr/>
        <a:lstStyle/>
        <a:p>
          <a:endParaRPr lang="en-US" sz="2000"/>
        </a:p>
      </dgm:t>
    </dgm:pt>
    <dgm:pt modelId="{7410BA48-7F48-47C3-B9D7-3A41288715A2}" type="sibTrans" cxnId="{18B15C1F-5311-4AD4-9D1B-CB75C2BF2B99}">
      <dgm:prSet/>
      <dgm:spPr/>
      <dgm:t>
        <a:bodyPr/>
        <a:lstStyle/>
        <a:p>
          <a:endParaRPr lang="en-US" sz="2000"/>
        </a:p>
      </dgm:t>
    </dgm:pt>
    <dgm:pt modelId="{4E1691BD-D2EC-41F8-BB10-07C1E0C25378}">
      <dgm:prSet phldrT="[Text]" custT="1"/>
      <dgm:spPr>
        <a:solidFill>
          <a:schemeClr val="accent1">
            <a:lumMod val="75000"/>
          </a:schemeClr>
        </a:solidFill>
      </dgm:spPr>
      <dgm:t>
        <a:bodyPr/>
        <a:lstStyle/>
        <a:p>
          <a:r>
            <a:rPr lang="en-US" sz="1400" dirty="0"/>
            <a:t>ACTIVITES</a:t>
          </a:r>
        </a:p>
      </dgm:t>
    </dgm:pt>
    <dgm:pt modelId="{D7A0BBF3-15F7-4B71-ACFC-806CD032FA47}" type="parTrans" cxnId="{72DAD0C4-CDF4-45C3-BE78-4EB8697F523A}">
      <dgm:prSet/>
      <dgm:spPr/>
      <dgm:t>
        <a:bodyPr/>
        <a:lstStyle/>
        <a:p>
          <a:endParaRPr lang="en-US" sz="2000"/>
        </a:p>
      </dgm:t>
    </dgm:pt>
    <dgm:pt modelId="{E8828ACC-39B9-45C4-A328-E2636BDF004F}" type="sibTrans" cxnId="{72DAD0C4-CDF4-45C3-BE78-4EB8697F523A}">
      <dgm:prSet/>
      <dgm:spPr/>
      <dgm:t>
        <a:bodyPr/>
        <a:lstStyle/>
        <a:p>
          <a:endParaRPr lang="en-US" sz="2000"/>
        </a:p>
      </dgm:t>
    </dgm:pt>
    <dgm:pt modelId="{E1A9E140-0D71-4659-868E-7286E2CFE14C}">
      <dgm:prSet phldrT="[Text]" custT="1"/>
      <dgm:spPr>
        <a:solidFill>
          <a:schemeClr val="accent1">
            <a:lumMod val="50000"/>
          </a:schemeClr>
        </a:solidFill>
      </dgm:spPr>
      <dgm:t>
        <a:bodyPr/>
        <a:lstStyle/>
        <a:p>
          <a:r>
            <a:rPr lang="en-US" sz="1400" dirty="0"/>
            <a:t>OUTPUTS</a:t>
          </a:r>
        </a:p>
      </dgm:t>
    </dgm:pt>
    <dgm:pt modelId="{0CBC8109-783F-42D0-807E-64494E4E4D7A}" type="parTrans" cxnId="{595BAFBD-4AA0-4102-8B33-22273EC4FC02}">
      <dgm:prSet/>
      <dgm:spPr/>
      <dgm:t>
        <a:bodyPr/>
        <a:lstStyle/>
        <a:p>
          <a:endParaRPr lang="en-US" sz="2000"/>
        </a:p>
      </dgm:t>
    </dgm:pt>
    <dgm:pt modelId="{6B69BA51-8CDC-40E4-A111-B0EFBEBD750A}" type="sibTrans" cxnId="{595BAFBD-4AA0-4102-8B33-22273EC4FC02}">
      <dgm:prSet/>
      <dgm:spPr/>
      <dgm:t>
        <a:bodyPr/>
        <a:lstStyle/>
        <a:p>
          <a:endParaRPr lang="en-US" sz="2000"/>
        </a:p>
      </dgm:t>
    </dgm:pt>
    <dgm:pt modelId="{B3EAC6B8-6CDB-49F5-B7BF-9A47FCC56055}">
      <dgm:prSet phldrT="[Text]" custT="1"/>
      <dgm:spPr>
        <a:solidFill>
          <a:schemeClr val="accent5">
            <a:lumMod val="60000"/>
            <a:lumOff val="40000"/>
          </a:schemeClr>
        </a:solidFill>
      </dgm:spPr>
      <dgm:t>
        <a:bodyPr/>
        <a:lstStyle/>
        <a:p>
          <a:r>
            <a:rPr lang="en-US" sz="1400" dirty="0"/>
            <a:t>SHORT-TERM OUTCOMES</a:t>
          </a:r>
        </a:p>
      </dgm:t>
    </dgm:pt>
    <dgm:pt modelId="{6A0B15E6-30A2-4842-84C6-A4AB7FB06BFD}" type="parTrans" cxnId="{92268E60-E2B0-4350-ACBF-357257C0F5FB}">
      <dgm:prSet/>
      <dgm:spPr/>
      <dgm:t>
        <a:bodyPr/>
        <a:lstStyle/>
        <a:p>
          <a:endParaRPr lang="en-US" sz="2000"/>
        </a:p>
      </dgm:t>
    </dgm:pt>
    <dgm:pt modelId="{C265757C-E828-4D10-AECD-1F983A438ABC}" type="sibTrans" cxnId="{92268E60-E2B0-4350-ACBF-357257C0F5FB}">
      <dgm:prSet/>
      <dgm:spPr/>
      <dgm:t>
        <a:bodyPr/>
        <a:lstStyle/>
        <a:p>
          <a:endParaRPr lang="en-US" sz="2000"/>
        </a:p>
      </dgm:t>
    </dgm:pt>
    <dgm:pt modelId="{6B110055-8E05-4B33-A4B0-67E95CA77E81}">
      <dgm:prSet phldrT="[Text]" custT="1"/>
      <dgm:spPr>
        <a:solidFill>
          <a:schemeClr val="accent5">
            <a:lumMod val="75000"/>
          </a:schemeClr>
        </a:solidFill>
      </dgm:spPr>
      <dgm:t>
        <a:bodyPr/>
        <a:lstStyle/>
        <a:p>
          <a:r>
            <a:rPr lang="en-US" sz="1400" dirty="0"/>
            <a:t>INTERMEDIATE OUTCOMES</a:t>
          </a:r>
        </a:p>
      </dgm:t>
    </dgm:pt>
    <dgm:pt modelId="{E28C19BE-D855-459B-BDC4-ACDAF09BEF8A}" type="parTrans" cxnId="{84A7FC2B-1FE5-4715-86EE-F543092A30CD}">
      <dgm:prSet/>
      <dgm:spPr/>
      <dgm:t>
        <a:bodyPr/>
        <a:lstStyle/>
        <a:p>
          <a:endParaRPr lang="en-US" sz="2000"/>
        </a:p>
      </dgm:t>
    </dgm:pt>
    <dgm:pt modelId="{C8BA2082-D9E0-446E-B514-4324E8995949}" type="sibTrans" cxnId="{84A7FC2B-1FE5-4715-86EE-F543092A30CD}">
      <dgm:prSet/>
      <dgm:spPr/>
      <dgm:t>
        <a:bodyPr/>
        <a:lstStyle/>
        <a:p>
          <a:endParaRPr lang="en-US" sz="2000"/>
        </a:p>
      </dgm:t>
    </dgm:pt>
    <dgm:pt modelId="{443F513B-2A44-4CD6-8806-AE792A180006}">
      <dgm:prSet phldrT="[Text]" custT="1"/>
      <dgm:spPr>
        <a:solidFill>
          <a:schemeClr val="accent5">
            <a:lumMod val="50000"/>
          </a:schemeClr>
        </a:solidFill>
        <a:ln>
          <a:solidFill>
            <a:schemeClr val="bg1"/>
          </a:solidFill>
        </a:ln>
      </dgm:spPr>
      <dgm:t>
        <a:bodyPr/>
        <a:lstStyle/>
        <a:p>
          <a:r>
            <a:rPr lang="en-US" sz="1400" dirty="0"/>
            <a:t>LONG TERM OUTCOMES </a:t>
          </a:r>
        </a:p>
      </dgm:t>
    </dgm:pt>
    <dgm:pt modelId="{1C4D0B65-B285-4EB7-B837-E248FB6CC622}" type="parTrans" cxnId="{540BB872-74CC-4C76-907A-1BE393832A7C}">
      <dgm:prSet/>
      <dgm:spPr/>
      <dgm:t>
        <a:bodyPr/>
        <a:lstStyle/>
        <a:p>
          <a:endParaRPr lang="en-US" sz="2000"/>
        </a:p>
      </dgm:t>
    </dgm:pt>
    <dgm:pt modelId="{B7D259CF-58AD-495B-9879-D628602062B4}" type="sibTrans" cxnId="{540BB872-74CC-4C76-907A-1BE393832A7C}">
      <dgm:prSet/>
      <dgm:spPr/>
      <dgm:t>
        <a:bodyPr/>
        <a:lstStyle/>
        <a:p>
          <a:endParaRPr lang="en-US" sz="2000"/>
        </a:p>
      </dgm:t>
    </dgm:pt>
    <dgm:pt modelId="{D90BCE07-C24D-4949-8A41-9A37D634D077}" type="pres">
      <dgm:prSet presAssocID="{CD2EF248-2892-47D5-ACD4-183432B8C1DC}" presName="Name0" presStyleCnt="0">
        <dgm:presLayoutVars>
          <dgm:dir/>
          <dgm:animLvl val="lvl"/>
          <dgm:resizeHandles val="exact"/>
        </dgm:presLayoutVars>
      </dgm:prSet>
      <dgm:spPr/>
    </dgm:pt>
    <dgm:pt modelId="{F71EC19A-9C49-4FD5-B01F-4FA94282B690}" type="pres">
      <dgm:prSet presAssocID="{81AF6311-0725-470E-AEC2-8814583BEA68}" presName="parTxOnly" presStyleLbl="node1" presStyleIdx="0" presStyleCnt="6" custScaleY="50349">
        <dgm:presLayoutVars>
          <dgm:chMax val="0"/>
          <dgm:chPref val="0"/>
          <dgm:bulletEnabled val="1"/>
        </dgm:presLayoutVars>
      </dgm:prSet>
      <dgm:spPr/>
    </dgm:pt>
    <dgm:pt modelId="{321C4BA2-B8E8-4A9C-B250-9A8A81E80197}" type="pres">
      <dgm:prSet presAssocID="{7410BA48-7F48-47C3-B9D7-3A41288715A2}" presName="parTxOnlySpace" presStyleCnt="0"/>
      <dgm:spPr/>
    </dgm:pt>
    <dgm:pt modelId="{3E7A7E0F-DFB7-4AA6-B1B1-C4755B5D6AE1}" type="pres">
      <dgm:prSet presAssocID="{4E1691BD-D2EC-41F8-BB10-07C1E0C25378}" presName="parTxOnly" presStyleLbl="node1" presStyleIdx="1" presStyleCnt="6" custScaleY="50349">
        <dgm:presLayoutVars>
          <dgm:chMax val="0"/>
          <dgm:chPref val="0"/>
          <dgm:bulletEnabled val="1"/>
        </dgm:presLayoutVars>
      </dgm:prSet>
      <dgm:spPr/>
    </dgm:pt>
    <dgm:pt modelId="{0C6C0A05-030E-4F0B-BAD9-610A678659CE}" type="pres">
      <dgm:prSet presAssocID="{E8828ACC-39B9-45C4-A328-E2636BDF004F}" presName="parTxOnlySpace" presStyleCnt="0"/>
      <dgm:spPr/>
    </dgm:pt>
    <dgm:pt modelId="{21C40DB0-18F0-4AF8-B8B0-B64F1D2FD761}" type="pres">
      <dgm:prSet presAssocID="{E1A9E140-0D71-4659-868E-7286E2CFE14C}" presName="parTxOnly" presStyleLbl="node1" presStyleIdx="2" presStyleCnt="6" custScaleY="50349">
        <dgm:presLayoutVars>
          <dgm:chMax val="0"/>
          <dgm:chPref val="0"/>
          <dgm:bulletEnabled val="1"/>
        </dgm:presLayoutVars>
      </dgm:prSet>
      <dgm:spPr/>
    </dgm:pt>
    <dgm:pt modelId="{ADB5583F-54F5-40E4-88FE-192A298F1FBE}" type="pres">
      <dgm:prSet presAssocID="{6B69BA51-8CDC-40E4-A111-B0EFBEBD750A}" presName="parTxOnlySpace" presStyleCnt="0"/>
      <dgm:spPr/>
    </dgm:pt>
    <dgm:pt modelId="{A51F7B9A-1D21-449E-8EBE-FB780F510FB0}" type="pres">
      <dgm:prSet presAssocID="{B3EAC6B8-6CDB-49F5-B7BF-9A47FCC56055}" presName="parTxOnly" presStyleLbl="node1" presStyleIdx="3" presStyleCnt="6" custScaleY="50349">
        <dgm:presLayoutVars>
          <dgm:chMax val="0"/>
          <dgm:chPref val="0"/>
          <dgm:bulletEnabled val="1"/>
        </dgm:presLayoutVars>
      </dgm:prSet>
      <dgm:spPr/>
    </dgm:pt>
    <dgm:pt modelId="{C97FADEA-9007-4AA3-803E-B7F0DCFF23C9}" type="pres">
      <dgm:prSet presAssocID="{C265757C-E828-4D10-AECD-1F983A438ABC}" presName="parTxOnlySpace" presStyleCnt="0"/>
      <dgm:spPr/>
    </dgm:pt>
    <dgm:pt modelId="{9635BD66-2A9E-40D5-8F28-05933CDF7E07}" type="pres">
      <dgm:prSet presAssocID="{6B110055-8E05-4B33-A4B0-67E95CA77E81}" presName="parTxOnly" presStyleLbl="node1" presStyleIdx="4" presStyleCnt="6" custScaleY="50349">
        <dgm:presLayoutVars>
          <dgm:chMax val="0"/>
          <dgm:chPref val="0"/>
          <dgm:bulletEnabled val="1"/>
        </dgm:presLayoutVars>
      </dgm:prSet>
      <dgm:spPr/>
    </dgm:pt>
    <dgm:pt modelId="{C7AEAEDE-4076-4216-9D31-4973111E2BF1}" type="pres">
      <dgm:prSet presAssocID="{C8BA2082-D9E0-446E-B514-4324E8995949}" presName="parTxOnlySpace" presStyleCnt="0"/>
      <dgm:spPr/>
    </dgm:pt>
    <dgm:pt modelId="{9D688F92-0E99-4250-B24E-F57735A01585}" type="pres">
      <dgm:prSet presAssocID="{443F513B-2A44-4CD6-8806-AE792A180006}" presName="parTxOnly" presStyleLbl="node1" presStyleIdx="5" presStyleCnt="6" custScaleY="50349">
        <dgm:presLayoutVars>
          <dgm:chMax val="0"/>
          <dgm:chPref val="0"/>
          <dgm:bulletEnabled val="1"/>
        </dgm:presLayoutVars>
      </dgm:prSet>
      <dgm:spPr/>
    </dgm:pt>
  </dgm:ptLst>
  <dgm:cxnLst>
    <dgm:cxn modelId="{18B15C1F-5311-4AD4-9D1B-CB75C2BF2B99}" srcId="{CD2EF248-2892-47D5-ACD4-183432B8C1DC}" destId="{81AF6311-0725-470E-AEC2-8814583BEA68}" srcOrd="0" destOrd="0" parTransId="{3E4AD3BC-46A3-4C65-AE5F-65A3CE817006}" sibTransId="{7410BA48-7F48-47C3-B9D7-3A41288715A2}"/>
    <dgm:cxn modelId="{84A7FC2B-1FE5-4715-86EE-F543092A30CD}" srcId="{CD2EF248-2892-47D5-ACD4-183432B8C1DC}" destId="{6B110055-8E05-4B33-A4B0-67E95CA77E81}" srcOrd="4" destOrd="0" parTransId="{E28C19BE-D855-459B-BDC4-ACDAF09BEF8A}" sibTransId="{C8BA2082-D9E0-446E-B514-4324E8995949}"/>
    <dgm:cxn modelId="{92268E60-E2B0-4350-ACBF-357257C0F5FB}" srcId="{CD2EF248-2892-47D5-ACD4-183432B8C1DC}" destId="{B3EAC6B8-6CDB-49F5-B7BF-9A47FCC56055}" srcOrd="3" destOrd="0" parTransId="{6A0B15E6-30A2-4842-84C6-A4AB7FB06BFD}" sibTransId="{C265757C-E828-4D10-AECD-1F983A438ABC}"/>
    <dgm:cxn modelId="{A5008542-311E-46F1-9C95-1DF230982DAC}" type="presOf" srcId="{443F513B-2A44-4CD6-8806-AE792A180006}" destId="{9D688F92-0E99-4250-B24E-F57735A01585}" srcOrd="0" destOrd="0" presId="urn:microsoft.com/office/officeart/2005/8/layout/chevron1"/>
    <dgm:cxn modelId="{292D794F-3747-4C8E-B3AB-3D5F8A10B91D}" type="presOf" srcId="{B3EAC6B8-6CDB-49F5-B7BF-9A47FCC56055}" destId="{A51F7B9A-1D21-449E-8EBE-FB780F510FB0}" srcOrd="0" destOrd="0" presId="urn:microsoft.com/office/officeart/2005/8/layout/chevron1"/>
    <dgm:cxn modelId="{98755672-8B58-42BA-8936-9D8E7D5B949F}" type="presOf" srcId="{6B110055-8E05-4B33-A4B0-67E95CA77E81}" destId="{9635BD66-2A9E-40D5-8F28-05933CDF7E07}" srcOrd="0" destOrd="0" presId="urn:microsoft.com/office/officeart/2005/8/layout/chevron1"/>
    <dgm:cxn modelId="{540BB872-74CC-4C76-907A-1BE393832A7C}" srcId="{CD2EF248-2892-47D5-ACD4-183432B8C1DC}" destId="{443F513B-2A44-4CD6-8806-AE792A180006}" srcOrd="5" destOrd="0" parTransId="{1C4D0B65-B285-4EB7-B837-E248FB6CC622}" sibTransId="{B7D259CF-58AD-495B-9879-D628602062B4}"/>
    <dgm:cxn modelId="{4C1A5B93-9922-4B10-A963-36FE9C4CD712}" type="presOf" srcId="{81AF6311-0725-470E-AEC2-8814583BEA68}" destId="{F71EC19A-9C49-4FD5-B01F-4FA94282B690}" srcOrd="0" destOrd="0" presId="urn:microsoft.com/office/officeart/2005/8/layout/chevron1"/>
    <dgm:cxn modelId="{595BAFBD-4AA0-4102-8B33-22273EC4FC02}" srcId="{CD2EF248-2892-47D5-ACD4-183432B8C1DC}" destId="{E1A9E140-0D71-4659-868E-7286E2CFE14C}" srcOrd="2" destOrd="0" parTransId="{0CBC8109-783F-42D0-807E-64494E4E4D7A}" sibTransId="{6B69BA51-8CDC-40E4-A111-B0EFBEBD750A}"/>
    <dgm:cxn modelId="{72DAD0C4-CDF4-45C3-BE78-4EB8697F523A}" srcId="{CD2EF248-2892-47D5-ACD4-183432B8C1DC}" destId="{4E1691BD-D2EC-41F8-BB10-07C1E0C25378}" srcOrd="1" destOrd="0" parTransId="{D7A0BBF3-15F7-4B71-ACFC-806CD032FA47}" sibTransId="{E8828ACC-39B9-45C4-A328-E2636BDF004F}"/>
    <dgm:cxn modelId="{62BCE1E3-FCEB-40E8-B95B-B52D4AB4F1AB}" type="presOf" srcId="{CD2EF248-2892-47D5-ACD4-183432B8C1DC}" destId="{D90BCE07-C24D-4949-8A41-9A37D634D077}" srcOrd="0" destOrd="0" presId="urn:microsoft.com/office/officeart/2005/8/layout/chevron1"/>
    <dgm:cxn modelId="{431A14E8-FF75-4372-80DD-555861DB03BC}" type="presOf" srcId="{E1A9E140-0D71-4659-868E-7286E2CFE14C}" destId="{21C40DB0-18F0-4AF8-B8B0-B64F1D2FD761}" srcOrd="0" destOrd="0" presId="urn:microsoft.com/office/officeart/2005/8/layout/chevron1"/>
    <dgm:cxn modelId="{11C47EF7-5FD8-4DF3-87E8-DC517C104E88}" type="presOf" srcId="{4E1691BD-D2EC-41F8-BB10-07C1E0C25378}" destId="{3E7A7E0F-DFB7-4AA6-B1B1-C4755B5D6AE1}" srcOrd="0" destOrd="0" presId="urn:microsoft.com/office/officeart/2005/8/layout/chevron1"/>
    <dgm:cxn modelId="{7233069A-0A1B-4637-8D34-74EDFAE352DF}" type="presParOf" srcId="{D90BCE07-C24D-4949-8A41-9A37D634D077}" destId="{F71EC19A-9C49-4FD5-B01F-4FA94282B690}" srcOrd="0" destOrd="0" presId="urn:microsoft.com/office/officeart/2005/8/layout/chevron1"/>
    <dgm:cxn modelId="{A5F687CD-6FE9-4C98-A8FB-01E28B42132E}" type="presParOf" srcId="{D90BCE07-C24D-4949-8A41-9A37D634D077}" destId="{321C4BA2-B8E8-4A9C-B250-9A8A81E80197}" srcOrd="1" destOrd="0" presId="urn:microsoft.com/office/officeart/2005/8/layout/chevron1"/>
    <dgm:cxn modelId="{AEFB5C91-9ED3-4996-A05F-4D397F0CE684}" type="presParOf" srcId="{D90BCE07-C24D-4949-8A41-9A37D634D077}" destId="{3E7A7E0F-DFB7-4AA6-B1B1-C4755B5D6AE1}" srcOrd="2" destOrd="0" presId="urn:microsoft.com/office/officeart/2005/8/layout/chevron1"/>
    <dgm:cxn modelId="{EC78F879-841E-4C81-9207-BFA3399F2699}" type="presParOf" srcId="{D90BCE07-C24D-4949-8A41-9A37D634D077}" destId="{0C6C0A05-030E-4F0B-BAD9-610A678659CE}" srcOrd="3" destOrd="0" presId="urn:microsoft.com/office/officeart/2005/8/layout/chevron1"/>
    <dgm:cxn modelId="{8B5CCB7E-B186-40A5-897C-E095B684FB7C}" type="presParOf" srcId="{D90BCE07-C24D-4949-8A41-9A37D634D077}" destId="{21C40DB0-18F0-4AF8-B8B0-B64F1D2FD761}" srcOrd="4" destOrd="0" presId="urn:microsoft.com/office/officeart/2005/8/layout/chevron1"/>
    <dgm:cxn modelId="{F74D55BA-59E2-4627-8400-95382A3379C3}" type="presParOf" srcId="{D90BCE07-C24D-4949-8A41-9A37D634D077}" destId="{ADB5583F-54F5-40E4-88FE-192A298F1FBE}" srcOrd="5" destOrd="0" presId="urn:microsoft.com/office/officeart/2005/8/layout/chevron1"/>
    <dgm:cxn modelId="{4FF9D2E9-B379-4E6F-873D-665D43A1865B}" type="presParOf" srcId="{D90BCE07-C24D-4949-8A41-9A37D634D077}" destId="{A51F7B9A-1D21-449E-8EBE-FB780F510FB0}" srcOrd="6" destOrd="0" presId="urn:microsoft.com/office/officeart/2005/8/layout/chevron1"/>
    <dgm:cxn modelId="{B33338C8-929A-4457-A854-A5C43F878504}" type="presParOf" srcId="{D90BCE07-C24D-4949-8A41-9A37D634D077}" destId="{C97FADEA-9007-4AA3-803E-B7F0DCFF23C9}" srcOrd="7" destOrd="0" presId="urn:microsoft.com/office/officeart/2005/8/layout/chevron1"/>
    <dgm:cxn modelId="{77D05BFA-1B7D-4C6C-853D-22174231B50B}" type="presParOf" srcId="{D90BCE07-C24D-4949-8A41-9A37D634D077}" destId="{9635BD66-2A9E-40D5-8F28-05933CDF7E07}" srcOrd="8" destOrd="0" presId="urn:microsoft.com/office/officeart/2005/8/layout/chevron1"/>
    <dgm:cxn modelId="{714F6E62-FE41-434F-82E9-D54E9428C408}" type="presParOf" srcId="{D90BCE07-C24D-4949-8A41-9A37D634D077}" destId="{C7AEAEDE-4076-4216-9D31-4973111E2BF1}" srcOrd="9" destOrd="0" presId="urn:microsoft.com/office/officeart/2005/8/layout/chevron1"/>
    <dgm:cxn modelId="{7D548A30-63F6-4F0A-AC6F-566EAAD90976}" type="presParOf" srcId="{D90BCE07-C24D-4949-8A41-9A37D634D077}" destId="{9D688F92-0E99-4250-B24E-F57735A01585}"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EC19A-9C49-4FD5-B01F-4FA94282B690}">
      <dsp:nvSpPr>
        <dsp:cNvPr id="0" name=""/>
        <dsp:cNvSpPr/>
      </dsp:nvSpPr>
      <dsp:spPr>
        <a:xfrm>
          <a:off x="5602" y="2028740"/>
          <a:ext cx="2084189" cy="419747"/>
        </a:xfrm>
        <a:prstGeom prst="chevron">
          <a:avLst/>
        </a:prstGeom>
        <a:solidFill>
          <a:schemeClr val="accent1">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INPUTS</a:t>
          </a:r>
        </a:p>
      </dsp:txBody>
      <dsp:txXfrm>
        <a:off x="215476" y="2028740"/>
        <a:ext cx="1664442" cy="419747"/>
      </dsp:txXfrm>
    </dsp:sp>
    <dsp:sp modelId="{3E7A7E0F-DFB7-4AA6-B1B1-C4755B5D6AE1}">
      <dsp:nvSpPr>
        <dsp:cNvPr id="0" name=""/>
        <dsp:cNvSpPr/>
      </dsp:nvSpPr>
      <dsp:spPr>
        <a:xfrm>
          <a:off x="1881372" y="2028740"/>
          <a:ext cx="2084189" cy="419747"/>
        </a:xfrm>
        <a:prstGeom prst="chevron">
          <a:avLst/>
        </a:prstGeom>
        <a:solidFill>
          <a:schemeClr val="accent1">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ACTIVITES</a:t>
          </a:r>
        </a:p>
      </dsp:txBody>
      <dsp:txXfrm>
        <a:off x="2091246" y="2028740"/>
        <a:ext cx="1664442" cy="419747"/>
      </dsp:txXfrm>
    </dsp:sp>
    <dsp:sp modelId="{21C40DB0-18F0-4AF8-B8B0-B64F1D2FD761}">
      <dsp:nvSpPr>
        <dsp:cNvPr id="0" name=""/>
        <dsp:cNvSpPr/>
      </dsp:nvSpPr>
      <dsp:spPr>
        <a:xfrm>
          <a:off x="3757142" y="2028740"/>
          <a:ext cx="2084189" cy="419747"/>
        </a:xfrm>
        <a:prstGeom prst="chevron">
          <a:avLst/>
        </a:prstGeom>
        <a:solidFill>
          <a:schemeClr val="accent1">
            <a:lumMod val="5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OUTPUTS</a:t>
          </a:r>
        </a:p>
      </dsp:txBody>
      <dsp:txXfrm>
        <a:off x="3967016" y="2028740"/>
        <a:ext cx="1664442" cy="419747"/>
      </dsp:txXfrm>
    </dsp:sp>
    <dsp:sp modelId="{A51F7B9A-1D21-449E-8EBE-FB780F510FB0}">
      <dsp:nvSpPr>
        <dsp:cNvPr id="0" name=""/>
        <dsp:cNvSpPr/>
      </dsp:nvSpPr>
      <dsp:spPr>
        <a:xfrm>
          <a:off x="5632913" y="2028740"/>
          <a:ext cx="2084189" cy="419747"/>
        </a:xfrm>
        <a:prstGeom prst="chevron">
          <a:avLst/>
        </a:prstGeom>
        <a:solidFill>
          <a:schemeClr val="accent5">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SHORT-TERM OUTCOMES</a:t>
          </a:r>
        </a:p>
      </dsp:txBody>
      <dsp:txXfrm>
        <a:off x="5842787" y="2028740"/>
        <a:ext cx="1664442" cy="419747"/>
      </dsp:txXfrm>
    </dsp:sp>
    <dsp:sp modelId="{9635BD66-2A9E-40D5-8F28-05933CDF7E07}">
      <dsp:nvSpPr>
        <dsp:cNvPr id="0" name=""/>
        <dsp:cNvSpPr/>
      </dsp:nvSpPr>
      <dsp:spPr>
        <a:xfrm>
          <a:off x="7508683" y="2028740"/>
          <a:ext cx="2084189" cy="419747"/>
        </a:xfrm>
        <a:prstGeom prst="chevron">
          <a:avLst/>
        </a:prstGeom>
        <a:solidFill>
          <a:schemeClr val="accent5">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INTERMEDIATE OUTCOMES</a:t>
          </a:r>
        </a:p>
      </dsp:txBody>
      <dsp:txXfrm>
        <a:off x="7718557" y="2028740"/>
        <a:ext cx="1664442" cy="419747"/>
      </dsp:txXfrm>
    </dsp:sp>
    <dsp:sp modelId="{9D688F92-0E99-4250-B24E-F57735A01585}">
      <dsp:nvSpPr>
        <dsp:cNvPr id="0" name=""/>
        <dsp:cNvSpPr/>
      </dsp:nvSpPr>
      <dsp:spPr>
        <a:xfrm>
          <a:off x="9384453" y="2028740"/>
          <a:ext cx="2084189" cy="419747"/>
        </a:xfrm>
        <a:prstGeom prst="chevron">
          <a:avLst/>
        </a:prstGeom>
        <a:solidFill>
          <a:schemeClr val="accent5">
            <a:lumMod val="50000"/>
          </a:schemeClr>
        </a:solidFill>
        <a:ln w="10795"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LONG TERM OUTCOMES </a:t>
          </a:r>
        </a:p>
      </dsp:txBody>
      <dsp:txXfrm>
        <a:off x="9594327" y="2028740"/>
        <a:ext cx="1664442" cy="41974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7F3614-A14E-4A6A-9E06-0C4FD79DCA0A}" type="datetimeFigureOut">
              <a:rPr lang="en-US" smtClean="0"/>
              <a:t>9/15/2024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E3A984-9DCE-4F1F-A25B-6781A97F8D87}" type="slidenum">
              <a:rPr lang="en-US" smtClean="0"/>
              <a:t>‹#›</a:t>
            </a:fld>
            <a:endParaRPr lang="en-US"/>
          </a:p>
        </p:txBody>
      </p:sp>
    </p:spTree>
    <p:extLst>
      <p:ext uri="{BB962C8B-B14F-4D97-AF65-F5344CB8AC3E}">
        <p14:creationId xmlns:p14="http://schemas.microsoft.com/office/powerpoint/2010/main" val="2173482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11</a:t>
            </a:fld>
            <a:endParaRPr lang="en-US"/>
          </a:p>
        </p:txBody>
      </p:sp>
    </p:spTree>
    <p:extLst>
      <p:ext uri="{BB962C8B-B14F-4D97-AF65-F5344CB8AC3E}">
        <p14:creationId xmlns:p14="http://schemas.microsoft.com/office/powerpoint/2010/main" val="3761080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456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456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456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456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456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456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456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456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8755F2D-708D-4C8C-80B6-0638D0EE1B13}" type="slidenum">
              <a:rPr lang="en-US" altLang="en-US" smtClean="0"/>
              <a:pPr>
                <a:spcBef>
                  <a:spcPct val="0"/>
                </a:spcBef>
              </a:pPr>
              <a:t>30</a:t>
            </a:fld>
            <a:endParaRPr lang="en-US" altLang="en-US"/>
          </a:p>
        </p:txBody>
      </p:sp>
      <p:sp>
        <p:nvSpPr>
          <p:cNvPr id="33795" name="Rectangle 2"/>
          <p:cNvSpPr>
            <a:spLocks noGrp="1" noRot="1" noChangeAspect="1" noChangeArrowheads="1" noTextEdit="1"/>
          </p:cNvSpPr>
          <p:nvPr>
            <p:ph type="sldImg"/>
          </p:nvPr>
        </p:nvSpPr>
        <p:spPr>
          <a:xfrm>
            <a:off x="457200" y="720725"/>
            <a:ext cx="6400800" cy="3600450"/>
          </a:xfrm>
          <a:ln/>
        </p:spPr>
      </p:sp>
      <p:sp>
        <p:nvSpPr>
          <p:cNvPr id="33796"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Let’s take a simple example – one that we can all relate to.  </a:t>
            </a:r>
          </a:p>
          <a:p>
            <a:pPr eaLnBrk="1" hangingPunct="1"/>
            <a:endParaRPr lang="en-US" altLang="en-US">
              <a:latin typeface="Times New Roman" panose="02020603050405020304" pitchFamily="18" charset="0"/>
              <a:ea typeface="ＭＳ Ｐゴシック" panose="020B0600070205080204" pitchFamily="34" charset="-128"/>
            </a:endParaRPr>
          </a:p>
          <a:p>
            <a:pPr eaLnBrk="1" hangingPunct="1"/>
            <a:r>
              <a:rPr lang="en-US" altLang="en-US">
                <a:latin typeface="Times New Roman" panose="02020603050405020304" pitchFamily="18" charset="0"/>
                <a:ea typeface="ＭＳ Ｐゴシック" panose="020B0600070205080204" pitchFamily="34" charset="-128"/>
              </a:rPr>
              <a:t>How many of us have had a headache at one time or another?  (headache – SITUATION)</a:t>
            </a:r>
          </a:p>
          <a:p>
            <a:pPr eaLnBrk="1" hangingPunct="1"/>
            <a:r>
              <a:rPr lang="en-US" altLang="en-US">
                <a:latin typeface="Times New Roman" panose="02020603050405020304" pitchFamily="18" charset="0"/>
                <a:ea typeface="ＭＳ Ｐゴシック" panose="020B0600070205080204" pitchFamily="34" charset="-128"/>
              </a:rPr>
              <a:t>What do we do?  Our experience may be that certain pills help</a:t>
            </a:r>
          </a:p>
          <a:p>
            <a:pPr eaLnBrk="1" hangingPunct="1"/>
            <a:r>
              <a:rPr lang="en-US" altLang="en-US">
                <a:latin typeface="Times New Roman" panose="02020603050405020304" pitchFamily="18" charset="0"/>
                <a:ea typeface="ＭＳ Ｐゴシック" panose="020B0600070205080204" pitchFamily="34" charset="-128"/>
              </a:rPr>
              <a:t>So, we need to get the pills (INPUTS), </a:t>
            </a:r>
          </a:p>
          <a:p>
            <a:pPr eaLnBrk="1" hangingPunct="1"/>
            <a:r>
              <a:rPr lang="en-US" altLang="en-US">
                <a:latin typeface="Times New Roman" panose="02020603050405020304" pitchFamily="18" charset="0"/>
                <a:ea typeface="ＭＳ Ｐゴシック" panose="020B0600070205080204" pitchFamily="34" charset="-128"/>
              </a:rPr>
              <a:t>Then we take the pills (OUTPUTS)</a:t>
            </a:r>
          </a:p>
          <a:p>
            <a:pPr eaLnBrk="1" hangingPunct="1"/>
            <a:r>
              <a:rPr lang="en-US" altLang="en-US">
                <a:latin typeface="Times New Roman" panose="02020603050405020304" pitchFamily="18" charset="0"/>
                <a:ea typeface="ＭＳ Ｐゴシック" panose="020B0600070205080204" pitchFamily="34" charset="-128"/>
              </a:rPr>
              <a:t>As a consequence, our headache goes away and we feel better. (OUTCOME)</a:t>
            </a:r>
          </a:p>
          <a:p>
            <a:pPr eaLnBrk="1" hangingPunct="1"/>
            <a:endParaRPr lang="en-US" altLang="en-US">
              <a:latin typeface="Times New Roman" panose="02020603050405020304" pitchFamily="18" charset="0"/>
              <a:ea typeface="ＭＳ Ｐゴシック" panose="020B0600070205080204" pitchFamily="34" charset="-128"/>
            </a:endParaRPr>
          </a:p>
          <a:p>
            <a:pPr eaLnBrk="1" hangingPunct="1"/>
            <a:r>
              <a:rPr lang="en-US" altLang="en-US">
                <a:latin typeface="Times New Roman" panose="02020603050405020304" pitchFamily="18" charset="0"/>
                <a:ea typeface="ＭＳ Ｐゴシック" panose="020B0600070205080204" pitchFamily="34" charset="-128"/>
              </a:rPr>
              <a:t>Number of embedded assumption:  assumes that we can find/get the needed pills; that we take the pills as prescribed; that the pills lead to improvement – not a stomach ache or other negative side effect.  All programs have such assumptions – often the basis for failure or less than expected results</a:t>
            </a:r>
          </a:p>
          <a:p>
            <a:pPr eaLnBrk="1" hangingPunct="1"/>
            <a:endParaRPr lang="en-US" altLang="en-US">
              <a:latin typeface="Times New Roman" panose="02020603050405020304" pitchFamily="18" charset="0"/>
              <a:ea typeface="ＭＳ Ｐゴシック" panose="020B0600070205080204" pitchFamily="34" charset="-128"/>
            </a:endParaRPr>
          </a:p>
          <a:p>
            <a:pPr eaLnBrk="1" hangingPunct="1"/>
            <a:r>
              <a:rPr lang="en-US" altLang="en-US">
                <a:latin typeface="Times New Roman" panose="02020603050405020304" pitchFamily="18" charset="0"/>
                <a:ea typeface="ＭＳ Ｐゴシック" panose="020B0600070205080204" pitchFamily="34" charset="-128"/>
              </a:rPr>
              <a:t>But, you can see the logic of the diagram and the end results – the impact that is expected. What really matters isn’t whether we get the pills and take the pills, but whether we feel better as a result</a:t>
            </a:r>
          </a:p>
        </p:txBody>
      </p:sp>
    </p:spTree>
    <p:extLst>
      <p:ext uri="{BB962C8B-B14F-4D97-AF65-F5344CB8AC3E}">
        <p14:creationId xmlns:p14="http://schemas.microsoft.com/office/powerpoint/2010/main" val="3829207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60AACB-B159-4144-B754-9DC5C0EB60BB}" type="slidenum">
              <a:rPr lang="en-GB" smtClean="0"/>
              <a:t>32</a:t>
            </a:fld>
            <a:endParaRPr lang="en-GB"/>
          </a:p>
        </p:txBody>
      </p:sp>
    </p:spTree>
    <p:extLst>
      <p:ext uri="{BB962C8B-B14F-4D97-AF65-F5344CB8AC3E}">
        <p14:creationId xmlns:p14="http://schemas.microsoft.com/office/powerpoint/2010/main" val="851834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GB" dirty="0"/>
              <a:t>Lo</a:t>
            </a:r>
          </a:p>
        </p:txBody>
      </p:sp>
      <p:sp>
        <p:nvSpPr>
          <p:cNvPr id="4" name="Slide Number Placeholder 3"/>
          <p:cNvSpPr>
            <a:spLocks noGrp="1"/>
          </p:cNvSpPr>
          <p:nvPr>
            <p:ph type="sldNum" sz="quarter" idx="10"/>
          </p:nvPr>
        </p:nvSpPr>
        <p:spPr/>
        <p:txBody>
          <a:bodyPr/>
          <a:lstStyle/>
          <a:p>
            <a:fld id="{A960AACB-B159-4144-B754-9DC5C0EB60BB}" type="slidenum">
              <a:rPr lang="en-GB" smtClean="0"/>
              <a:t>33</a:t>
            </a:fld>
            <a:endParaRPr lang="en-GB"/>
          </a:p>
        </p:txBody>
      </p:sp>
    </p:spTree>
    <p:extLst>
      <p:ext uri="{BB962C8B-B14F-4D97-AF65-F5344CB8AC3E}">
        <p14:creationId xmlns:p14="http://schemas.microsoft.com/office/powerpoint/2010/main" val="1448911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GB" dirty="0"/>
              <a:t>Lo</a:t>
            </a:r>
          </a:p>
        </p:txBody>
      </p:sp>
      <p:sp>
        <p:nvSpPr>
          <p:cNvPr id="4" name="Slide Number Placeholder 3"/>
          <p:cNvSpPr>
            <a:spLocks noGrp="1"/>
          </p:cNvSpPr>
          <p:nvPr>
            <p:ph type="sldNum" sz="quarter" idx="10"/>
          </p:nvPr>
        </p:nvSpPr>
        <p:spPr/>
        <p:txBody>
          <a:bodyPr/>
          <a:lstStyle/>
          <a:p>
            <a:fld id="{A960AACB-B159-4144-B754-9DC5C0EB60BB}" type="slidenum">
              <a:rPr lang="en-GB" smtClean="0"/>
              <a:t>34</a:t>
            </a:fld>
            <a:endParaRPr lang="en-GB"/>
          </a:p>
        </p:txBody>
      </p:sp>
    </p:spTree>
    <p:extLst>
      <p:ext uri="{BB962C8B-B14F-4D97-AF65-F5344CB8AC3E}">
        <p14:creationId xmlns:p14="http://schemas.microsoft.com/office/powerpoint/2010/main" val="1868899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b="1" dirty="0"/>
              <a:t>Outcomes. </a:t>
            </a:r>
            <a:r>
              <a:rPr lang="en-GB" dirty="0"/>
              <a:t>SO WHAT! What results: the value or changes for individuals, families, groups, agencies, businesses, communities, and/or systems. IF/THEN. Outcomes are the THEN.</a:t>
            </a:r>
            <a:endParaRPr lang="en-GB" sz="1100" dirty="0"/>
          </a:p>
          <a:p>
            <a:pPr lvl="1"/>
            <a:r>
              <a:rPr lang="en-GB" dirty="0"/>
              <a:t>Outcomes include: </a:t>
            </a:r>
            <a:r>
              <a:rPr lang="en-GB" b="1" dirty="0"/>
              <a:t>short-term benefits</a:t>
            </a:r>
            <a:r>
              <a:rPr lang="en-GB" dirty="0"/>
              <a:t> such as changes in awareness, knowledge, skills, attitudes, opinions and intent and </a:t>
            </a:r>
            <a:r>
              <a:rPr lang="en-GB" b="1" dirty="0"/>
              <a:t>medium-term benefits</a:t>
            </a:r>
            <a:r>
              <a:rPr lang="en-GB" dirty="0"/>
              <a:t> such as changes in </a:t>
            </a:r>
            <a:r>
              <a:rPr lang="en-GB" dirty="0" err="1"/>
              <a:t>behaviors</a:t>
            </a:r>
            <a:r>
              <a:rPr lang="en-GB" dirty="0"/>
              <a:t>, decision-making and actions. </a:t>
            </a:r>
            <a:endParaRPr lang="en-GB" sz="1100" dirty="0"/>
          </a:p>
          <a:p>
            <a:pPr lvl="1"/>
            <a:r>
              <a:rPr lang="en-GB" dirty="0"/>
              <a:t>Can also include </a:t>
            </a:r>
            <a:r>
              <a:rPr lang="en-GB" b="1" dirty="0"/>
              <a:t>long-term benefits</a:t>
            </a:r>
            <a:r>
              <a:rPr lang="en-GB" dirty="0"/>
              <a:t> (often called impact see below).</a:t>
            </a:r>
            <a:endParaRPr lang="en-GB" sz="1100" dirty="0"/>
          </a:p>
          <a:p>
            <a:pPr lvl="0"/>
            <a:r>
              <a:rPr lang="en-GB" b="1" dirty="0"/>
              <a:t>Impact</a:t>
            </a:r>
            <a:r>
              <a:rPr lang="en-GB" dirty="0"/>
              <a:t>. The social, economic, civic and/or environmental consequences of the program. Impacts tend to be longer-term and so </a:t>
            </a:r>
            <a:r>
              <a:rPr lang="en-GB" b="1" dirty="0"/>
              <a:t>may be equated</a:t>
            </a:r>
            <a:r>
              <a:rPr lang="en-GB" dirty="0"/>
              <a:t> with goals. </a:t>
            </a:r>
            <a:endParaRPr lang="en-GB" sz="1100" dirty="0"/>
          </a:p>
          <a:p>
            <a:pPr lvl="1"/>
            <a:r>
              <a:rPr lang="en-GB" b="1" dirty="0"/>
              <a:t>Impact indicator</a:t>
            </a:r>
            <a:r>
              <a:rPr lang="en-GB" dirty="0"/>
              <a:t>. Expression or indication of impact. Evidence that the impact has/is being achieved. </a:t>
            </a:r>
            <a:endParaRPr lang="en-GB" sz="1100" dirty="0"/>
          </a:p>
          <a:p>
            <a:endParaRPr lang="en-US" dirty="0"/>
          </a:p>
          <a:p>
            <a:r>
              <a:rPr lang="en-US" dirty="0"/>
              <a:t>What is the difference between process objectives and outcome objectives and the logic model lingo? Check with the people and organizations using these words to understand what they mean. In general, process objectives may be similar to outputs (how the program is implemented) and outcome objectives may be similar to outcomes (what the program is expected to achieve). </a:t>
            </a:r>
          </a:p>
          <a:p>
            <a:endParaRPr lang="en-US" dirty="0"/>
          </a:p>
          <a:p>
            <a:r>
              <a:rPr lang="en-US" dirty="0"/>
              <a:t>If you have certain resources, then you will be able to provide activities, produce services or products for targeted individuals or groups. If you reach those individuals or groups, then they will benefit in certain specific ways in the short term. If the short-term benefits are achieved to the extent expected, then the medium-term benefits can be accomplished. If the medium-term benefits for participants/organizations/decision-makers are achieved to the extent expected, then you would expect the longer-term improvements and final impact in terms of social, economic, environmental, or civic changes to occur. </a:t>
            </a:r>
            <a:endParaRPr lang="en-GB" dirty="0"/>
          </a:p>
        </p:txBody>
      </p:sp>
      <p:sp>
        <p:nvSpPr>
          <p:cNvPr id="4" name="Slide Number Placeholder 3"/>
          <p:cNvSpPr>
            <a:spLocks noGrp="1"/>
          </p:cNvSpPr>
          <p:nvPr>
            <p:ph type="sldNum" sz="quarter" idx="10"/>
          </p:nvPr>
        </p:nvSpPr>
        <p:spPr/>
        <p:txBody>
          <a:bodyPr/>
          <a:lstStyle/>
          <a:p>
            <a:fld id="{A960AACB-B159-4144-B754-9DC5C0EB60BB}" type="slidenum">
              <a:rPr lang="en-GB" smtClean="0"/>
              <a:t>35</a:t>
            </a:fld>
            <a:endParaRPr lang="en-GB"/>
          </a:p>
        </p:txBody>
      </p:sp>
    </p:spTree>
    <p:extLst>
      <p:ext uri="{BB962C8B-B14F-4D97-AF65-F5344CB8AC3E}">
        <p14:creationId xmlns:p14="http://schemas.microsoft.com/office/powerpoint/2010/main" val="3129300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One of the most important distinctions in logic model development is the difference between outputs and outcomes what we do VERSUS what results (outcomes-benefits). An exercise I present in my workshop to highlight the difference between outputs and outcomes revolves around hamburgers. McDonald’s sells approximately 33 million hamburgers a day. Five Guys sells approximately 350,000 burgers daily. Based on this information, I ask participants to decide who makes a better burger. Would you conclude that McDonald’s makes a better hamburger based on this data alone?  Of course not! Just like my participants, you would want data around quality, nutrition, and taste before making this decision.</a:t>
            </a:r>
          </a:p>
          <a:p>
            <a:pPr fontAlgn="base"/>
            <a:r>
              <a:rPr lang="en-US" dirty="0"/>
              <a:t>Unfortunately, many nonprofit and social service organizations are merely counting “hamburgers” and trying to use these data as proof of their effectiveness or impact. They are spending all their efforts trying to increase the numbers they serve without knowing how their services are changing their participant’s lives or circumstances.</a:t>
            </a:r>
          </a:p>
          <a:p>
            <a:pPr lvl="0"/>
            <a:endParaRPr lang="en-GB" dirty="0"/>
          </a:p>
        </p:txBody>
      </p:sp>
      <p:sp>
        <p:nvSpPr>
          <p:cNvPr id="4" name="Slide Number Placeholder 3"/>
          <p:cNvSpPr>
            <a:spLocks noGrp="1"/>
          </p:cNvSpPr>
          <p:nvPr>
            <p:ph type="sldNum" sz="quarter" idx="10"/>
          </p:nvPr>
        </p:nvSpPr>
        <p:spPr/>
        <p:txBody>
          <a:bodyPr/>
          <a:lstStyle/>
          <a:p>
            <a:fld id="{A960AACB-B159-4144-B754-9DC5C0EB60BB}" type="slidenum">
              <a:rPr lang="en-GB" smtClean="0"/>
              <a:t>36</a:t>
            </a:fld>
            <a:endParaRPr lang="en-GB"/>
          </a:p>
        </p:txBody>
      </p:sp>
    </p:spTree>
    <p:extLst>
      <p:ext uri="{BB962C8B-B14F-4D97-AF65-F5344CB8AC3E}">
        <p14:creationId xmlns:p14="http://schemas.microsoft.com/office/powerpoint/2010/main" val="2074404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Measurable is going to be a key piece here. We</a:t>
            </a:r>
            <a:r>
              <a:rPr lang="en-GB" baseline="0" dirty="0"/>
              <a:t> don’t need to identify a specific measure right now, but we need to be able to see how a specific outcome would be measured. Something else to consider is what you’ll do with the data once you have them. </a:t>
            </a:r>
          </a:p>
          <a:p>
            <a:endParaRPr lang="en-GB" baseline="0" dirty="0"/>
          </a:p>
          <a:p>
            <a:pPr marL="0" lvl="3" defTabSz="933237">
              <a:defRPr/>
            </a:pPr>
            <a:r>
              <a:rPr lang="en-US" dirty="0"/>
              <a:t>We often don’t have the resources to evaluate “everything”. So we need to identify outcome priorities. So in going forward let’s think about the top priorities of the Market exhibit </a:t>
            </a:r>
            <a:endParaRPr lang="en-GB" dirty="0"/>
          </a:p>
        </p:txBody>
      </p:sp>
      <p:sp>
        <p:nvSpPr>
          <p:cNvPr id="4" name="Slide Number Placeholder 3"/>
          <p:cNvSpPr>
            <a:spLocks noGrp="1"/>
          </p:cNvSpPr>
          <p:nvPr>
            <p:ph type="sldNum" sz="quarter" idx="10"/>
          </p:nvPr>
        </p:nvSpPr>
        <p:spPr/>
        <p:txBody>
          <a:bodyPr/>
          <a:lstStyle/>
          <a:p>
            <a:fld id="{A960AACB-B159-4144-B754-9DC5C0EB60BB}" type="slidenum">
              <a:rPr lang="en-GB" smtClean="0"/>
              <a:t>37</a:t>
            </a:fld>
            <a:endParaRPr lang="en-GB"/>
          </a:p>
        </p:txBody>
      </p:sp>
    </p:spTree>
    <p:extLst>
      <p:ext uri="{BB962C8B-B14F-4D97-AF65-F5344CB8AC3E}">
        <p14:creationId xmlns:p14="http://schemas.microsoft.com/office/powerpoint/2010/main" val="1637040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Measurable is going to be a key piece here. We</a:t>
            </a:r>
            <a:r>
              <a:rPr lang="en-GB" baseline="0" dirty="0"/>
              <a:t> don’t need to identify a specific measure right now, but we need to be able to see how a specific outcome would be measured. Something else to consider is what you’ll do with the data once you have them. </a:t>
            </a:r>
          </a:p>
          <a:p>
            <a:endParaRPr lang="en-GB" baseline="0" dirty="0"/>
          </a:p>
          <a:p>
            <a:pPr marL="0" lvl="3" defTabSz="933237">
              <a:defRPr/>
            </a:pPr>
            <a:r>
              <a:rPr lang="en-US" dirty="0"/>
              <a:t>We often don’t have the resources to evaluate “everything”. So we need to identify outcome priorities. So in going forward let’s think about the top priorities of the Market exhibit </a:t>
            </a:r>
            <a:endParaRPr lang="en-GB" dirty="0"/>
          </a:p>
        </p:txBody>
      </p:sp>
      <p:sp>
        <p:nvSpPr>
          <p:cNvPr id="4" name="Slide Number Placeholder 3"/>
          <p:cNvSpPr>
            <a:spLocks noGrp="1"/>
          </p:cNvSpPr>
          <p:nvPr>
            <p:ph type="sldNum" sz="quarter" idx="10"/>
          </p:nvPr>
        </p:nvSpPr>
        <p:spPr/>
        <p:txBody>
          <a:bodyPr/>
          <a:lstStyle/>
          <a:p>
            <a:fld id="{A960AACB-B159-4144-B754-9DC5C0EB60BB}" type="slidenum">
              <a:rPr lang="en-GB" smtClean="0"/>
              <a:t>38</a:t>
            </a:fld>
            <a:endParaRPr lang="en-GB"/>
          </a:p>
        </p:txBody>
      </p:sp>
    </p:spTree>
    <p:extLst>
      <p:ext uri="{BB962C8B-B14F-4D97-AF65-F5344CB8AC3E}">
        <p14:creationId xmlns:p14="http://schemas.microsoft.com/office/powerpoint/2010/main" val="1832034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Measurable is going to be a key piece here. We</a:t>
            </a:r>
            <a:r>
              <a:rPr lang="en-GB" baseline="0" dirty="0"/>
              <a:t> don’t need to identify a specific measure right now, but we need to be able to see how a specific outcome would be measured. Something else to consider is what you’ll do with the data once you have them. </a:t>
            </a:r>
          </a:p>
          <a:p>
            <a:endParaRPr lang="en-GB" baseline="0" dirty="0"/>
          </a:p>
          <a:p>
            <a:pPr marL="0" lvl="3" defTabSz="933237">
              <a:defRPr/>
            </a:pPr>
            <a:r>
              <a:rPr lang="en-US" dirty="0"/>
              <a:t>We often don’t have the resources to evaluate “everything”. So we need to identify outcome priorities. So in going forward let’s think about the top priorities of the Market exhibit </a:t>
            </a:r>
            <a:endParaRPr lang="en-GB" dirty="0"/>
          </a:p>
        </p:txBody>
      </p:sp>
      <p:sp>
        <p:nvSpPr>
          <p:cNvPr id="4" name="Slide Number Placeholder 3"/>
          <p:cNvSpPr>
            <a:spLocks noGrp="1"/>
          </p:cNvSpPr>
          <p:nvPr>
            <p:ph type="sldNum" sz="quarter" idx="10"/>
          </p:nvPr>
        </p:nvSpPr>
        <p:spPr/>
        <p:txBody>
          <a:bodyPr/>
          <a:lstStyle/>
          <a:p>
            <a:fld id="{A960AACB-B159-4144-B754-9DC5C0EB60BB}" type="slidenum">
              <a:rPr lang="en-GB" smtClean="0"/>
              <a:t>39</a:t>
            </a:fld>
            <a:endParaRPr lang="en-GB"/>
          </a:p>
        </p:txBody>
      </p:sp>
    </p:spTree>
    <p:extLst>
      <p:ext uri="{BB962C8B-B14F-4D97-AF65-F5344CB8AC3E}">
        <p14:creationId xmlns:p14="http://schemas.microsoft.com/office/powerpoint/2010/main" val="3166184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 with these parts today</a:t>
            </a:r>
          </a:p>
        </p:txBody>
      </p:sp>
      <p:sp>
        <p:nvSpPr>
          <p:cNvPr id="4" name="Slide Number Placeholder 3"/>
          <p:cNvSpPr>
            <a:spLocks noGrp="1"/>
          </p:cNvSpPr>
          <p:nvPr>
            <p:ph type="sldNum" sz="quarter" idx="10"/>
          </p:nvPr>
        </p:nvSpPr>
        <p:spPr/>
        <p:txBody>
          <a:bodyPr/>
          <a:lstStyle/>
          <a:p>
            <a:fld id="{A960AACB-B159-4144-B754-9DC5C0EB60BB}" type="slidenum">
              <a:rPr lang="en-GB" smtClean="0"/>
              <a:t>40</a:t>
            </a:fld>
            <a:endParaRPr lang="en-GB"/>
          </a:p>
        </p:txBody>
      </p:sp>
    </p:spTree>
    <p:extLst>
      <p:ext uri="{BB962C8B-B14F-4D97-AF65-F5344CB8AC3E}">
        <p14:creationId xmlns:p14="http://schemas.microsoft.com/office/powerpoint/2010/main" val="198771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13</a:t>
            </a:fld>
            <a:endParaRPr lang="en-US"/>
          </a:p>
        </p:txBody>
      </p:sp>
    </p:spTree>
    <p:extLst>
      <p:ext uri="{BB962C8B-B14F-4D97-AF65-F5344CB8AC3E}">
        <p14:creationId xmlns:p14="http://schemas.microsoft.com/office/powerpoint/2010/main" val="2909714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Start at the end. What is your long-term desired outcome? </a:t>
            </a:r>
          </a:p>
          <a:p>
            <a:pPr defTabSz="933237">
              <a:defRPr/>
            </a:pPr>
            <a:endParaRPr lang="en-US" dirty="0"/>
          </a:p>
          <a:p>
            <a:pPr defTabSz="933237">
              <a:defRPr/>
            </a:pPr>
            <a:r>
              <a:rPr lang="en-US" dirty="0"/>
              <a:t>Does the highest-level outcome represent a meaningful benefit of value to the public? Does it have inherent value? Can it be associated with the program? </a:t>
            </a:r>
          </a:p>
          <a:p>
            <a:endParaRPr lang="en-GB" dirty="0"/>
          </a:p>
          <a:p>
            <a:pPr lvl="0"/>
            <a:r>
              <a:rPr lang="en-GB" sz="3700" dirty="0"/>
              <a:t>Consider: </a:t>
            </a:r>
          </a:p>
          <a:p>
            <a:pPr lvl="1"/>
            <a:r>
              <a:rPr lang="en-US" sz="3300" dirty="0"/>
              <a:t>Does the highest-level outcome represent a meaningful benefit of value to the public? </a:t>
            </a:r>
          </a:p>
          <a:p>
            <a:pPr lvl="1"/>
            <a:r>
              <a:rPr lang="en-US" sz="3300" dirty="0"/>
              <a:t>Can it be associated with the program? </a:t>
            </a:r>
          </a:p>
          <a:p>
            <a:endParaRPr lang="en-GB" dirty="0"/>
          </a:p>
        </p:txBody>
      </p:sp>
      <p:sp>
        <p:nvSpPr>
          <p:cNvPr id="4" name="Slide Number Placeholder 3"/>
          <p:cNvSpPr>
            <a:spLocks noGrp="1"/>
          </p:cNvSpPr>
          <p:nvPr>
            <p:ph type="sldNum" sz="quarter" idx="10"/>
          </p:nvPr>
        </p:nvSpPr>
        <p:spPr/>
        <p:txBody>
          <a:bodyPr/>
          <a:lstStyle/>
          <a:p>
            <a:fld id="{A960AACB-B159-4144-B754-9DC5C0EB60BB}" type="slidenum">
              <a:rPr lang="en-GB" smtClean="0"/>
              <a:t>41</a:t>
            </a:fld>
            <a:endParaRPr lang="en-GB"/>
          </a:p>
        </p:txBody>
      </p:sp>
    </p:spTree>
    <p:extLst>
      <p:ext uri="{BB962C8B-B14F-4D97-AF65-F5344CB8AC3E}">
        <p14:creationId xmlns:p14="http://schemas.microsoft.com/office/powerpoint/2010/main" val="3953322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a:p>
            <a:pPr defTabSz="933237">
              <a:defRPr/>
            </a:pPr>
            <a:r>
              <a:rPr lang="en-US" dirty="0"/>
              <a:t>2. Move backwards and identify the chain of outcomes that lead to the final, long-term result. </a:t>
            </a:r>
          </a:p>
          <a:p>
            <a:pPr defTabSz="933237">
              <a:defRPr/>
            </a:pPr>
            <a:endParaRPr lang="en-US" dirty="0"/>
          </a:p>
          <a:p>
            <a:pPr defTabSz="933237">
              <a:defRPr/>
            </a:pPr>
            <a:r>
              <a:rPr lang="en-US" dirty="0"/>
              <a:t>Starting at the impact level, and working backward, ask “how?” How are we going to produce these outcomes? The items immediately preceding an outcome should show “how.” </a:t>
            </a:r>
          </a:p>
          <a:p>
            <a:endParaRPr lang="en-GB" baseline="0" dirty="0"/>
          </a:p>
          <a:p>
            <a:endParaRPr lang="en-GB" dirty="0"/>
          </a:p>
          <a:p>
            <a:r>
              <a:rPr lang="en-US" dirty="0"/>
              <a:t>Once we’ve identify and prioritized what it is that we will measure, then we move to determining how we will measure it. What would be the indicators for the outcomes and process variables you’ve selected. How would you know it? Again, some of you have begun to lay this out in your evaluation plans…What data or evidence will you use to say/know that adoption has occurred; physical activity has increased; service linkages are better?</a:t>
            </a:r>
            <a:endParaRPr lang="en-GB" dirty="0"/>
          </a:p>
        </p:txBody>
      </p:sp>
      <p:sp>
        <p:nvSpPr>
          <p:cNvPr id="4" name="Slide Number Placeholder 3"/>
          <p:cNvSpPr>
            <a:spLocks noGrp="1"/>
          </p:cNvSpPr>
          <p:nvPr>
            <p:ph type="sldNum" sz="quarter" idx="10"/>
          </p:nvPr>
        </p:nvSpPr>
        <p:spPr/>
        <p:txBody>
          <a:bodyPr/>
          <a:lstStyle/>
          <a:p>
            <a:fld id="{A960AACB-B159-4144-B754-9DC5C0EB60BB}" type="slidenum">
              <a:rPr lang="en-GB" smtClean="0"/>
              <a:t>42</a:t>
            </a:fld>
            <a:endParaRPr lang="en-GB"/>
          </a:p>
        </p:txBody>
      </p:sp>
    </p:spTree>
    <p:extLst>
      <p:ext uri="{BB962C8B-B14F-4D97-AF65-F5344CB8AC3E}">
        <p14:creationId xmlns:p14="http://schemas.microsoft.com/office/powerpoint/2010/main" val="219358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OUTPUTS What we do and whom we reach: activities, services, events, products and the people reached. Outputs include such elements as workshops, conferences, counseling, products produced an</a:t>
            </a:r>
          </a:p>
          <a:p>
            <a:pPr defTabSz="933237">
              <a:defRPr/>
            </a:pPr>
            <a:endParaRPr lang="en-US" dirty="0"/>
          </a:p>
          <a:p>
            <a:pPr defTabSz="933237">
              <a:defRPr/>
            </a:pPr>
            <a:r>
              <a:rPr lang="en-US" dirty="0"/>
              <a:t>Move backwards: WHO must participate – who is expected to achieve the expected outcomes? </a:t>
            </a:r>
          </a:p>
          <a:p>
            <a:pPr defTabSz="933237">
              <a:defRPr/>
            </a:pPr>
            <a:endParaRPr lang="en-US" dirty="0"/>
          </a:p>
          <a:p>
            <a:pPr defTabSz="933237">
              <a:defRPr/>
            </a:pPr>
            <a:r>
              <a:rPr lang="en-US" dirty="0"/>
              <a:t>4. Move backwards: What ACTIVITIES must be provided/produced/completed so that the identified individuals (groups) will achieve the desired outcomes? If necessary, cluster activities into strategies (activities that fit together conceptually) such as training, media work, coalition development activities. d the individuals, clients, groups, families, and organizations targeted to be reached by the activities.</a:t>
            </a:r>
            <a:endParaRPr lang="en-GB" dirty="0"/>
          </a:p>
        </p:txBody>
      </p:sp>
      <p:sp>
        <p:nvSpPr>
          <p:cNvPr id="4" name="Slide Number Placeholder 3"/>
          <p:cNvSpPr>
            <a:spLocks noGrp="1"/>
          </p:cNvSpPr>
          <p:nvPr>
            <p:ph type="sldNum" sz="quarter" idx="10"/>
          </p:nvPr>
        </p:nvSpPr>
        <p:spPr/>
        <p:txBody>
          <a:bodyPr/>
          <a:lstStyle/>
          <a:p>
            <a:fld id="{A960AACB-B159-4144-B754-9DC5C0EB60BB}" type="slidenum">
              <a:rPr lang="en-GB" smtClean="0"/>
              <a:t>43</a:t>
            </a:fld>
            <a:endParaRPr lang="en-GB"/>
          </a:p>
        </p:txBody>
      </p:sp>
    </p:spTree>
    <p:extLst>
      <p:ext uri="{BB962C8B-B14F-4D97-AF65-F5344CB8AC3E}">
        <p14:creationId xmlns:p14="http://schemas.microsoft.com/office/powerpoint/2010/main" val="2450110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OUTPUTS What we do and whom we reach: activities, services, events, products and the people reached. Outputs include such elements as workshops, conferences, counseling, products produced an</a:t>
            </a:r>
          </a:p>
          <a:p>
            <a:pPr defTabSz="933237">
              <a:defRPr/>
            </a:pPr>
            <a:endParaRPr lang="en-US" dirty="0"/>
          </a:p>
          <a:p>
            <a:pPr defTabSz="933237">
              <a:defRPr/>
            </a:pPr>
            <a:r>
              <a:rPr lang="en-US" dirty="0"/>
              <a:t>Move backwards: WHO must participate – who is expected to achieve the expected outcomes? </a:t>
            </a:r>
          </a:p>
          <a:p>
            <a:pPr defTabSz="933237">
              <a:defRPr/>
            </a:pPr>
            <a:endParaRPr lang="en-US" dirty="0"/>
          </a:p>
        </p:txBody>
      </p:sp>
      <p:sp>
        <p:nvSpPr>
          <p:cNvPr id="4" name="Slide Number Placeholder 3"/>
          <p:cNvSpPr>
            <a:spLocks noGrp="1"/>
          </p:cNvSpPr>
          <p:nvPr>
            <p:ph type="sldNum" sz="quarter" idx="10"/>
          </p:nvPr>
        </p:nvSpPr>
        <p:spPr/>
        <p:txBody>
          <a:bodyPr/>
          <a:lstStyle/>
          <a:p>
            <a:fld id="{A960AACB-B159-4144-B754-9DC5C0EB60BB}" type="slidenum">
              <a:rPr lang="en-GB" smtClean="0"/>
              <a:t>44</a:t>
            </a:fld>
            <a:endParaRPr lang="en-GB"/>
          </a:p>
        </p:txBody>
      </p:sp>
    </p:spTree>
    <p:extLst>
      <p:ext uri="{BB962C8B-B14F-4D97-AF65-F5344CB8AC3E}">
        <p14:creationId xmlns:p14="http://schemas.microsoft.com/office/powerpoint/2010/main" val="3383046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OUTPUTS What we do and whom we reach: activities, services, events, products and the people reached. Outputs include such elements as workshops, conferences, counseling, products produced an</a:t>
            </a:r>
          </a:p>
          <a:p>
            <a:pPr defTabSz="933237">
              <a:defRPr/>
            </a:pPr>
            <a:endParaRPr lang="en-US" dirty="0"/>
          </a:p>
          <a:p>
            <a:pPr defTabSz="933237">
              <a:defRPr/>
            </a:pPr>
            <a:r>
              <a:rPr lang="en-US" dirty="0"/>
              <a:t>Move backwards: WHO must participate – who is expected to achieve the expected outcomes? </a:t>
            </a:r>
          </a:p>
          <a:p>
            <a:pPr defTabSz="933237">
              <a:defRPr/>
            </a:pPr>
            <a:endParaRPr lang="en-US" dirty="0"/>
          </a:p>
        </p:txBody>
      </p:sp>
      <p:sp>
        <p:nvSpPr>
          <p:cNvPr id="4" name="Slide Number Placeholder 3"/>
          <p:cNvSpPr>
            <a:spLocks noGrp="1"/>
          </p:cNvSpPr>
          <p:nvPr>
            <p:ph type="sldNum" sz="quarter" idx="10"/>
          </p:nvPr>
        </p:nvSpPr>
        <p:spPr/>
        <p:txBody>
          <a:bodyPr/>
          <a:lstStyle/>
          <a:p>
            <a:fld id="{A960AACB-B159-4144-B754-9DC5C0EB60BB}" type="slidenum">
              <a:rPr lang="en-GB" smtClean="0"/>
              <a:t>45</a:t>
            </a:fld>
            <a:endParaRPr lang="en-GB"/>
          </a:p>
        </p:txBody>
      </p:sp>
    </p:spTree>
    <p:extLst>
      <p:ext uri="{BB962C8B-B14F-4D97-AF65-F5344CB8AC3E}">
        <p14:creationId xmlns:p14="http://schemas.microsoft.com/office/powerpoint/2010/main" val="2442465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OUTPUTS What we do and whom we reach: activities, services, events, products and the people reached. Outputs include such elements as workshops, conferences, counseling, products produced an</a:t>
            </a:r>
          </a:p>
          <a:p>
            <a:pPr defTabSz="933237">
              <a:defRPr/>
            </a:pPr>
            <a:endParaRPr lang="en-US" dirty="0"/>
          </a:p>
          <a:p>
            <a:pPr defTabSz="933237">
              <a:defRPr/>
            </a:pPr>
            <a:r>
              <a:rPr lang="en-US" dirty="0"/>
              <a:t>Move backwards: WHO must participate – who is expected to achieve the expected outcomes? </a:t>
            </a:r>
          </a:p>
          <a:p>
            <a:pPr defTabSz="933237">
              <a:defRPr/>
            </a:pPr>
            <a:endParaRPr lang="en-US" dirty="0"/>
          </a:p>
        </p:txBody>
      </p:sp>
      <p:sp>
        <p:nvSpPr>
          <p:cNvPr id="4" name="Slide Number Placeholder 3"/>
          <p:cNvSpPr>
            <a:spLocks noGrp="1"/>
          </p:cNvSpPr>
          <p:nvPr>
            <p:ph type="sldNum" sz="quarter" idx="10"/>
          </p:nvPr>
        </p:nvSpPr>
        <p:spPr/>
        <p:txBody>
          <a:bodyPr/>
          <a:lstStyle/>
          <a:p>
            <a:fld id="{A960AACB-B159-4144-B754-9DC5C0EB60BB}" type="slidenum">
              <a:rPr lang="en-GB" smtClean="0"/>
              <a:t>46</a:t>
            </a:fld>
            <a:endParaRPr lang="en-GB"/>
          </a:p>
        </p:txBody>
      </p:sp>
    </p:spTree>
    <p:extLst>
      <p:ext uri="{BB962C8B-B14F-4D97-AF65-F5344CB8AC3E}">
        <p14:creationId xmlns:p14="http://schemas.microsoft.com/office/powerpoint/2010/main" val="1751085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60AACB-B159-4144-B754-9DC5C0EB60BB}" type="slidenum">
              <a:rPr lang="en-GB" smtClean="0"/>
              <a:t>47</a:t>
            </a:fld>
            <a:endParaRPr lang="en-GB"/>
          </a:p>
        </p:txBody>
      </p:sp>
    </p:spTree>
    <p:extLst>
      <p:ext uri="{BB962C8B-B14F-4D97-AF65-F5344CB8AC3E}">
        <p14:creationId xmlns:p14="http://schemas.microsoft.com/office/powerpoint/2010/main" val="3318902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1207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8044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0062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6363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 </a:t>
            </a:r>
            <a:r>
              <a:rPr lang="en-US" sz="1200" b="1" i="0" kern="1200" dirty="0">
                <a:solidFill>
                  <a:schemeClr val="tx1"/>
                </a:solidFill>
                <a:effectLst/>
                <a:latin typeface="+mn-lt"/>
                <a:ea typeface="+mn-ea"/>
                <a:cs typeface="+mn-cs"/>
              </a:rPr>
              <a:t>logic model</a:t>
            </a:r>
            <a:r>
              <a:rPr lang="en-US" sz="1200" b="0" i="0" kern="1200" dirty="0">
                <a:solidFill>
                  <a:schemeClr val="tx1"/>
                </a:solidFill>
                <a:effectLst/>
                <a:latin typeface="+mn-lt"/>
                <a:ea typeface="+mn-ea"/>
                <a:cs typeface="+mn-cs"/>
              </a:rPr>
              <a:t> is a visual representation of your nonprofit’s planned programming. It is a road map of how you and your team intend to achieve your desired outcomes using defined resources and strategies. Your nonprofit logic model also allows you to communicate your performance measurements specifically and clearly. With a single sheet, stakeholders and funders can see the initiatives, investments, enablers, duties performed by staff and volunteers, and other activities involved in developing your nonprofits as well as the immediate impact of each of them.</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Here are four steps to keep in mind while designing your nonprofit’s logic model:</a:t>
            </a:r>
          </a:p>
          <a:p>
            <a:r>
              <a:rPr lang="en-US" sz="1200" b="0" i="0" kern="1200" dirty="0">
                <a:solidFill>
                  <a:schemeClr val="tx1"/>
                </a:solidFill>
                <a:effectLst/>
                <a:latin typeface="+mn-lt"/>
                <a:ea typeface="+mn-ea"/>
                <a:cs typeface="+mn-cs"/>
              </a:rPr>
              <a:t>Identify your nonprofit’s priorities: Start by defining your organization’s mission, vision, values, and needs assessment. Think about your current challenges and note the overall impact you intend to have over a given period.</a:t>
            </a:r>
          </a:p>
          <a:p>
            <a:r>
              <a:rPr lang="en-US" sz="1200" b="0" i="0" kern="1200" dirty="0">
                <a:solidFill>
                  <a:schemeClr val="tx1"/>
                </a:solidFill>
                <a:effectLst/>
                <a:latin typeface="+mn-lt"/>
                <a:ea typeface="+mn-ea"/>
                <a:cs typeface="+mn-cs"/>
              </a:rPr>
              <a:t>Assess your current inputs: Your nonprofit’s inputs are the resources you put into a program, campaign, or intervention. These can include business partnerships, in-kind contributions, technology, volunteers, and other assets.</a:t>
            </a:r>
          </a:p>
          <a:p>
            <a:r>
              <a:rPr lang="en-US" sz="1200" b="0" i="0" kern="1200" dirty="0">
                <a:solidFill>
                  <a:schemeClr val="tx1"/>
                </a:solidFill>
                <a:effectLst/>
                <a:latin typeface="+mn-lt"/>
                <a:ea typeface="+mn-ea"/>
                <a:cs typeface="+mn-cs"/>
              </a:rPr>
              <a:t>Define your activities: Your nonprofit’s activities are the things you do to achieve your desired outcomes. These can include training, education, outreach, advocacy, and other initiatives.</a:t>
            </a:r>
          </a:p>
          <a:p>
            <a:r>
              <a:rPr lang="en-US" sz="1200" b="0" i="0" kern="1200" dirty="0">
                <a:solidFill>
                  <a:schemeClr val="tx1"/>
                </a:solidFill>
                <a:effectLst/>
                <a:latin typeface="+mn-lt"/>
                <a:ea typeface="+mn-ea"/>
                <a:cs typeface="+mn-cs"/>
              </a:rPr>
              <a:t>Define your outcomes: Your nonprofit’s outcomes are the changes you expect to see as a result of your activities. These can include changes in behavior, knowledge, attitudes, and other factors.</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2E3A984-9DCE-4F1F-A25B-6781A97F8D87}" type="slidenum">
              <a:rPr lang="en-US" smtClean="0"/>
              <a:t>26</a:t>
            </a:fld>
            <a:endParaRPr lang="en-US"/>
          </a:p>
        </p:txBody>
      </p:sp>
    </p:spTree>
    <p:extLst>
      <p:ext uri="{BB962C8B-B14F-4D97-AF65-F5344CB8AC3E}">
        <p14:creationId xmlns:p14="http://schemas.microsoft.com/office/powerpoint/2010/main" val="3877296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4D9649-0545-48A8-A9CC-F2D5CC7923DE}" type="slidenum">
              <a:rPr lang="en-US" smtClean="0"/>
              <a:t>27</a:t>
            </a:fld>
            <a:endParaRPr lang="en-US"/>
          </a:p>
        </p:txBody>
      </p:sp>
    </p:spTree>
    <p:extLst>
      <p:ext uri="{BB962C8B-B14F-4D97-AF65-F5344CB8AC3E}">
        <p14:creationId xmlns:p14="http://schemas.microsoft.com/office/powerpoint/2010/main" val="3321337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GB" dirty="0"/>
              <a:t>Logic models may be simple or detailed and complex depending upon your purpose and use.</a:t>
            </a:r>
            <a:endParaRPr lang="en-US" dirty="0"/>
          </a:p>
          <a:p>
            <a:pPr defTabSz="933237">
              <a:defRPr/>
            </a:pPr>
            <a:r>
              <a:rPr lang="en-GB" dirty="0"/>
              <a:t>Logic models come in many shapes, sizes and levels of detail</a:t>
            </a:r>
            <a:endParaRPr lang="en-US" dirty="0"/>
          </a:p>
          <a:p>
            <a:pPr defTabSz="933237">
              <a:defRPr/>
            </a:pPr>
            <a:r>
              <a:rPr lang="en-GB" dirty="0"/>
              <a:t>Multiple logic models, or nested logic models, may be necessary to characterize complex programs or multiple component initiatives.</a:t>
            </a:r>
            <a:endParaRPr lang="en-US" dirty="0"/>
          </a:p>
          <a:p>
            <a:endParaRPr lang="en-GB" dirty="0"/>
          </a:p>
          <a:p>
            <a:r>
              <a:rPr lang="en-US" dirty="0"/>
              <a:t>If you have certain resources, then you will be able to provide activities, produce services or products for targeted individuals or groups. If you reach those individuals or groups, then they will benefit in certain specific ways in the short term. If the short-term benefits are achieved to the extent expected, then the medium-term benefits can be accomplished. If the medium-term benefits for participants/organizations/decision-makers are achieved to the extent expected, then you would expect the longer-term improvements and final impact in terms of social, economic, environmental, or civic changes to occur. </a:t>
            </a:r>
            <a:endParaRPr lang="en-GB" dirty="0"/>
          </a:p>
        </p:txBody>
      </p:sp>
      <p:sp>
        <p:nvSpPr>
          <p:cNvPr id="4" name="Slide Number Placeholder 3"/>
          <p:cNvSpPr>
            <a:spLocks noGrp="1"/>
          </p:cNvSpPr>
          <p:nvPr>
            <p:ph type="sldNum" sz="quarter" idx="10"/>
          </p:nvPr>
        </p:nvSpPr>
        <p:spPr/>
        <p:txBody>
          <a:bodyPr/>
          <a:lstStyle/>
          <a:p>
            <a:fld id="{A960AACB-B159-4144-B754-9DC5C0EB60BB}" type="slidenum">
              <a:rPr lang="en-GB" smtClean="0"/>
              <a:t>29</a:t>
            </a:fld>
            <a:endParaRPr lang="en-GB"/>
          </a:p>
        </p:txBody>
      </p:sp>
    </p:spTree>
    <p:extLst>
      <p:ext uri="{BB962C8B-B14F-4D97-AF65-F5344CB8AC3E}">
        <p14:creationId xmlns:p14="http://schemas.microsoft.com/office/powerpoint/2010/main" val="192104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0AE943-AE23-4946-8F61-45D6194672EE}" type="datetime1">
              <a:rPr lang="en-US" smtClean="0"/>
              <a:t>9/15/2024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E1D631-7D00-4120-8D42-A5BE637E2DEC}" type="datetime1">
              <a:rPr lang="en-US" smtClean="0"/>
              <a:t>9/15/2024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3F89C1-A269-4850-8488-2DA975F6FFE6}" type="datetime1">
              <a:rPr lang="en-US" smtClean="0"/>
              <a:t>9/15/2024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7312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D8FCA5-4886-4D26-85EE-C7D44A0F3CC4}" type="datetime1">
              <a:rPr lang="en-US" smtClean="0"/>
              <a:t>9/15/2024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4FA4334-EFDB-4F43-B7BE-984779D52105}" type="datetime1">
              <a:rPr lang="en-US" smtClean="0"/>
              <a:t>9/15/2024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D934C7AE-FDDD-4C49-BD41-7D052D72FE75}" type="datetime1">
              <a:rPr lang="en-US" smtClean="0"/>
              <a:t>9/15/2024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84FB2687-A597-4629-9695-37A7AF39499A}" type="datetime1">
              <a:rPr lang="en-US" smtClean="0"/>
              <a:t>9/15/2024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B95A3279-3B1A-4B48-9964-640A7AD3CC5C}" type="datetime1">
              <a:rPr lang="en-US" smtClean="0"/>
              <a:t>9/15/2024</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DD36338-D5D4-487B-834B-5DCCC2B521D8}" type="datetime1">
              <a:rPr lang="en-US" smtClean="0"/>
              <a:t>9/15/2024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B200B58C-BBAC-408E-A283-818A19DA8414}" type="datetime1">
              <a:rPr lang="en-US" smtClean="0"/>
              <a:t>9/15/2024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32595FEF-F22B-46B0-A5DC-BB2FA086DF95}" type="datetime1">
              <a:rPr lang="en-US" smtClean="0"/>
              <a:t>9/15/2024</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7D9C08CA-353F-4E81-BFB1-2961C2254F93}" type="datetime1">
              <a:rPr lang="en-US" smtClean="0"/>
              <a:t>9/15/2024</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6067424"/>
      </p:ext>
    </p:extLst>
  </p:cSld>
  <p:clrMap bg1="lt1" tx1="dk1" bg2="lt2" tx2="dk2" accent1="accent1" accent2="accent2" accent3="accent3" accent4="accent4" accent5="accent5" accent6="accent6" hlink="hlink" folHlink="folHlink"/>
  <p:sldLayoutIdLst>
    <p:sldLayoutId id="2147483853"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 Id="rId9" Type="http://schemas.openxmlformats.org/officeDocument/2006/relationships/image" Target="../media/image39.svg"/></Relationships>
</file>

<file path=ppt/slides/_rels/slide16.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slides/_rels/slide17.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7.png"/><Relationship Id="rId7"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slides/_rels/slide19.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3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4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4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4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png"/></Relationships>
</file>

<file path=ppt/slides/_rels/slide4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84.png"/></Relationships>
</file>

<file path=ppt/slides/_rels/slide4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b="1" dirty="0" err="1"/>
              <a:t>NonProfit</a:t>
            </a:r>
            <a:r>
              <a:rPr lang="en-US" sz="7200" b="1" dirty="0"/>
              <a:t> 360 </a:t>
            </a:r>
          </a:p>
        </p:txBody>
      </p:sp>
      <p:sp>
        <p:nvSpPr>
          <p:cNvPr id="3" name="Subtitle 2"/>
          <p:cNvSpPr>
            <a:spLocks noGrp="1"/>
          </p:cNvSpPr>
          <p:nvPr>
            <p:ph type="subTitle" idx="1"/>
          </p:nvPr>
        </p:nvSpPr>
        <p:spPr/>
        <p:txBody>
          <a:bodyPr/>
          <a:lstStyle/>
          <a:p>
            <a:r>
              <a:rPr lang="en-US" dirty="0"/>
              <a:t>Session 2: The Nonprofit Lifecycle, Organizational Readiness, and Logic Model Basics   </a:t>
            </a:r>
          </a:p>
        </p:txBody>
      </p:sp>
      <p:pic>
        <p:nvPicPr>
          <p:cNvPr id="4" name="Picture 3"/>
          <p:cNvPicPr>
            <a:picLocks noChangeAspect="1"/>
          </p:cNvPicPr>
          <p:nvPr/>
        </p:nvPicPr>
        <p:blipFill>
          <a:blip r:embed="rId2"/>
          <a:stretch>
            <a:fillRect/>
          </a:stretch>
        </p:blipFill>
        <p:spPr>
          <a:xfrm>
            <a:off x="7964998" y="1026940"/>
            <a:ext cx="4030055" cy="1772531"/>
          </a:xfrm>
          <a:prstGeom prst="rect">
            <a:avLst/>
          </a:prstGeom>
        </p:spPr>
      </p:pic>
      <p:sp>
        <p:nvSpPr>
          <p:cNvPr id="5" name="Slide Number Placeholder 4"/>
          <p:cNvSpPr>
            <a:spLocks noGrp="1"/>
          </p:cNvSpPr>
          <p:nvPr>
            <p:ph type="sldNum" sz="quarter" idx="12"/>
          </p:nvPr>
        </p:nvSpPr>
        <p:spPr/>
        <p:txBody>
          <a:bodyPr/>
          <a:lstStyle/>
          <a:p>
            <a:fld id="{4FAB73BC-B049-4115-A692-8D63A059BFB8}" type="slidenum">
              <a:rPr lang="en-US" smtClean="0"/>
              <a:pPr/>
              <a:t>1</a:t>
            </a:fld>
            <a:endParaRPr lang="en-US" dirty="0"/>
          </a:p>
        </p:txBody>
      </p:sp>
      <p:pic>
        <p:nvPicPr>
          <p:cNvPr id="9" name="Picture 8"/>
          <p:cNvPicPr>
            <a:picLocks noChangeAspect="1"/>
          </p:cNvPicPr>
          <p:nvPr/>
        </p:nvPicPr>
        <p:blipFill>
          <a:blip r:embed="rId3">
            <a:biLevel thresh="25000"/>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283292" y="5116439"/>
            <a:ext cx="2417907" cy="1308048"/>
          </a:xfrm>
          <a:prstGeom prst="rect">
            <a:avLst/>
          </a:prstGeom>
        </p:spPr>
      </p:pic>
      <p:sp>
        <p:nvSpPr>
          <p:cNvPr id="10" name="TextBox 9"/>
          <p:cNvSpPr txBox="1"/>
          <p:nvPr/>
        </p:nvSpPr>
        <p:spPr>
          <a:xfrm>
            <a:off x="4486601" y="6106083"/>
            <a:ext cx="3654473" cy="307777"/>
          </a:xfrm>
          <a:prstGeom prst="rect">
            <a:avLst/>
          </a:prstGeom>
          <a:noFill/>
        </p:spPr>
        <p:txBody>
          <a:bodyPr wrap="square" rtlCol="0">
            <a:spAutoFit/>
          </a:bodyPr>
          <a:lstStyle/>
          <a:p>
            <a:r>
              <a:rPr lang="en-US" sz="1400" i="1" dirty="0"/>
              <a:t>Link to handouts and instructional resources…</a:t>
            </a:r>
          </a:p>
        </p:txBody>
      </p:sp>
      <p:pic>
        <p:nvPicPr>
          <p:cNvPr id="7" name="Picture 6">
            <a:extLst>
              <a:ext uri="{FF2B5EF4-FFF2-40B4-BE49-F238E27FC236}">
                <a16:creationId xmlns:a16="http://schemas.microsoft.com/office/drawing/2014/main" id="{474CBDF7-7533-7674-E2E8-1413AFF8F775}"/>
              </a:ext>
            </a:extLst>
          </p:cNvPr>
          <p:cNvPicPr>
            <a:picLocks noChangeAspect="1"/>
          </p:cNvPicPr>
          <p:nvPr/>
        </p:nvPicPr>
        <p:blipFill>
          <a:blip r:embed="rId5"/>
          <a:stretch>
            <a:fillRect/>
          </a:stretch>
        </p:blipFill>
        <p:spPr>
          <a:xfrm>
            <a:off x="9407333" y="4670246"/>
            <a:ext cx="2002503" cy="2002503"/>
          </a:xfrm>
          <a:prstGeom prst="rect">
            <a:avLst/>
          </a:prstGeom>
        </p:spPr>
      </p:pic>
    </p:spTree>
    <p:extLst>
      <p:ext uri="{BB962C8B-B14F-4D97-AF65-F5344CB8AC3E}">
        <p14:creationId xmlns:p14="http://schemas.microsoft.com/office/powerpoint/2010/main" val="87608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pPr/>
              <a:t>10</a:t>
            </a:fld>
            <a:endParaRPr lang="en-US" dirty="0"/>
          </a:p>
        </p:txBody>
      </p:sp>
      <p:pic>
        <p:nvPicPr>
          <p:cNvPr id="3" name="Picture 2"/>
          <p:cNvPicPr>
            <a:picLocks noChangeAspect="1"/>
          </p:cNvPicPr>
          <p:nvPr/>
        </p:nvPicPr>
        <p:blipFill>
          <a:blip r:embed="rId2"/>
          <a:stretch>
            <a:fillRect/>
          </a:stretch>
        </p:blipFill>
        <p:spPr>
          <a:xfrm>
            <a:off x="1115088" y="707933"/>
            <a:ext cx="10027528" cy="5648417"/>
          </a:xfrm>
          <a:prstGeom prst="rect">
            <a:avLst/>
          </a:prstGeom>
        </p:spPr>
      </p:pic>
    </p:spTree>
    <p:extLst>
      <p:ext uri="{BB962C8B-B14F-4D97-AF65-F5344CB8AC3E}">
        <p14:creationId xmlns:p14="http://schemas.microsoft.com/office/powerpoint/2010/main" val="1907278909"/>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0" y="362901"/>
            <a:ext cx="12188952" cy="509906"/>
          </a:xfrm>
          <a:prstGeom prst="rect">
            <a:avLst/>
          </a:prstGeom>
          <a:noFill/>
        </p:spPr>
        <p:txBody>
          <a:bodyPr wrap="square" lIns="0" tIns="0" rIns="0" bIns="0" rtlCol="0" anchor="t"/>
          <a:lstStyle/>
          <a:p>
            <a:pPr algn="ctr">
              <a:lnSpc>
                <a:spcPts val="4016"/>
              </a:lnSpc>
              <a:buNone/>
            </a:pPr>
            <a:r>
              <a:rPr lang="en-US" sz="3188" b="1" dirty="0">
                <a:solidFill>
                  <a:srgbClr val="2A2921"/>
                </a:solidFill>
                <a:ea typeface="Montserrat" pitchFamily="34" charset="-122"/>
                <a:cs typeface="Montserrat" pitchFamily="34" charset="-120"/>
              </a:rPr>
              <a:t>Founding Stage</a:t>
            </a:r>
            <a:endParaRPr lang="en-US" b="1" dirty="0"/>
          </a:p>
        </p:txBody>
      </p:sp>
      <p:pic>
        <p:nvPicPr>
          <p:cNvPr id="3" name="Object 2"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21080" y="2377233"/>
            <a:ext cx="1152237" cy="876081"/>
          </a:xfrm>
          <a:prstGeom prst="rect">
            <a:avLst/>
          </a:prstGeom>
        </p:spPr>
      </p:pic>
      <p:sp>
        <p:nvSpPr>
          <p:cNvPr id="4" name="Object 3"/>
          <p:cNvSpPr/>
          <p:nvPr/>
        </p:nvSpPr>
        <p:spPr>
          <a:xfrm>
            <a:off x="367573" y="3618357"/>
            <a:ext cx="3645258" cy="230328"/>
          </a:xfrm>
          <a:prstGeom prst="rect">
            <a:avLst/>
          </a:prstGeom>
          <a:noFill/>
        </p:spPr>
        <p:txBody>
          <a:bodyPr wrap="square" lIns="0" tIns="0" rIns="0" bIns="0" rtlCol="0" anchor="t"/>
          <a:lstStyle/>
          <a:p>
            <a:pPr algn="ctr">
              <a:lnSpc>
                <a:spcPts val="1814"/>
              </a:lnSpc>
              <a:buNone/>
            </a:pPr>
            <a:r>
              <a:rPr lang="en-US" sz="1440" b="1" dirty="0">
                <a:solidFill>
                  <a:srgbClr val="2A2921"/>
                </a:solidFill>
                <a:ea typeface="Montserrat" pitchFamily="34" charset="-122"/>
                <a:cs typeface="Montserrat" pitchFamily="34" charset="-120"/>
              </a:rPr>
              <a:t>New leadership</a:t>
            </a:r>
            <a:endParaRPr lang="en-US" b="1" dirty="0"/>
          </a:p>
        </p:txBody>
      </p:sp>
      <p:sp>
        <p:nvSpPr>
          <p:cNvPr id="5" name="Object 4"/>
          <p:cNvSpPr/>
          <p:nvPr/>
        </p:nvSpPr>
        <p:spPr>
          <a:xfrm>
            <a:off x="367573" y="3934538"/>
            <a:ext cx="3645258" cy="639652"/>
          </a:xfrm>
          <a:prstGeom prst="rect">
            <a:avLst/>
          </a:prstGeom>
          <a:noFill/>
        </p:spPr>
        <p:txBody>
          <a:bodyPr wrap="square" lIns="0" tIns="0" rIns="0" bIns="0" rtlCol="0" anchor="t"/>
          <a:lstStyle/>
          <a:p>
            <a:pPr algn="ctr">
              <a:lnSpc>
                <a:spcPts val="1680"/>
              </a:lnSpc>
              <a:spcBef>
                <a:spcPts val="663"/>
              </a:spcBef>
              <a:buNone/>
            </a:pPr>
            <a:r>
              <a:rPr lang="en-US" sz="1200" dirty="0">
                <a:solidFill>
                  <a:srgbClr val="5A5A4C"/>
                </a:solidFill>
                <a:ea typeface="Montserrat" pitchFamily="34" charset="-122"/>
                <a:cs typeface="Montserrat" pitchFamily="34" charset="-120"/>
              </a:rPr>
              <a:t>The founding leaders assemble the initial board and establish the nonprofit's mission and vision.</a:t>
            </a:r>
            <a:endParaRPr lang="en-US" dirty="0"/>
          </a:p>
        </p:txBody>
      </p:sp>
      <p:pic>
        <p:nvPicPr>
          <p:cNvPr id="6" name="Object 5"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59262" y="2502176"/>
            <a:ext cx="866558" cy="685629"/>
          </a:xfrm>
          <a:prstGeom prst="rect">
            <a:avLst/>
          </a:prstGeom>
        </p:spPr>
      </p:pic>
      <p:sp>
        <p:nvSpPr>
          <p:cNvPr id="7" name="Object 6"/>
          <p:cNvSpPr/>
          <p:nvPr/>
        </p:nvSpPr>
        <p:spPr>
          <a:xfrm>
            <a:off x="4345171" y="3618357"/>
            <a:ext cx="3498610" cy="230328"/>
          </a:xfrm>
          <a:prstGeom prst="rect">
            <a:avLst/>
          </a:prstGeom>
          <a:noFill/>
        </p:spPr>
        <p:txBody>
          <a:bodyPr wrap="square" lIns="0" tIns="0" rIns="0" bIns="0" rtlCol="0" anchor="t"/>
          <a:lstStyle/>
          <a:p>
            <a:pPr algn="ctr">
              <a:lnSpc>
                <a:spcPts val="1814"/>
              </a:lnSpc>
              <a:buNone/>
            </a:pPr>
            <a:r>
              <a:rPr lang="en-US" sz="1440" b="1" dirty="0">
                <a:solidFill>
                  <a:srgbClr val="2A2921"/>
                </a:solidFill>
                <a:ea typeface="Montserrat" pitchFamily="34" charset="-122"/>
                <a:cs typeface="Montserrat" pitchFamily="34" charset="-120"/>
              </a:rPr>
              <a:t>Create legal entity</a:t>
            </a:r>
            <a:endParaRPr lang="en-US" b="1" dirty="0"/>
          </a:p>
        </p:txBody>
      </p:sp>
      <p:sp>
        <p:nvSpPr>
          <p:cNvPr id="8" name="Object 7"/>
          <p:cNvSpPr/>
          <p:nvPr/>
        </p:nvSpPr>
        <p:spPr>
          <a:xfrm>
            <a:off x="4345171" y="3934538"/>
            <a:ext cx="3498610" cy="426435"/>
          </a:xfrm>
          <a:prstGeom prst="rect">
            <a:avLst/>
          </a:prstGeom>
          <a:noFill/>
        </p:spPr>
        <p:txBody>
          <a:bodyPr wrap="square" lIns="0" tIns="0" rIns="0" bIns="0" rtlCol="0" anchor="t"/>
          <a:lstStyle/>
          <a:p>
            <a:pPr algn="ctr">
              <a:lnSpc>
                <a:spcPts val="1680"/>
              </a:lnSpc>
              <a:spcBef>
                <a:spcPts val="663"/>
              </a:spcBef>
              <a:buNone/>
            </a:pPr>
            <a:r>
              <a:rPr lang="en-US" sz="1200" dirty="0">
                <a:solidFill>
                  <a:srgbClr val="5A5A4C"/>
                </a:solidFill>
                <a:ea typeface="Montserrat" pitchFamily="34" charset="-122"/>
                <a:cs typeface="Montserrat" pitchFamily="34" charset="-120"/>
              </a:rPr>
              <a:t>The nonprofit is incorporated and obtains 501(c)(3) tax exemption from the IRS</a:t>
            </a:r>
            <a:r>
              <a:rPr lang="en-US" sz="1200" dirty="0">
                <a:solidFill>
                  <a:srgbClr val="5A5A4C"/>
                </a:solidFill>
                <a:latin typeface="Montserrat" pitchFamily="34" charset="0"/>
                <a:ea typeface="Montserrat" pitchFamily="34" charset="-122"/>
                <a:cs typeface="Montserrat" pitchFamily="34" charset="-120"/>
              </a:rPr>
              <a:t>.</a:t>
            </a:r>
            <a:endParaRPr lang="en-US" dirty="0"/>
          </a:p>
        </p:txBody>
      </p:sp>
      <p:pic>
        <p:nvPicPr>
          <p:cNvPr id="9" name="Object 8"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86287" y="2377226"/>
            <a:ext cx="618970" cy="885604"/>
          </a:xfrm>
          <a:prstGeom prst="rect">
            <a:avLst/>
          </a:prstGeom>
        </p:spPr>
      </p:pic>
      <p:sp>
        <p:nvSpPr>
          <p:cNvPr id="10" name="Object 9"/>
          <p:cNvSpPr/>
          <p:nvPr/>
        </p:nvSpPr>
        <p:spPr>
          <a:xfrm>
            <a:off x="8155171" y="3618357"/>
            <a:ext cx="3687158" cy="230328"/>
          </a:xfrm>
          <a:prstGeom prst="rect">
            <a:avLst/>
          </a:prstGeom>
          <a:noFill/>
        </p:spPr>
        <p:txBody>
          <a:bodyPr wrap="square" lIns="0" tIns="0" rIns="0" bIns="0" rtlCol="0" anchor="t"/>
          <a:lstStyle/>
          <a:p>
            <a:pPr algn="ctr">
              <a:lnSpc>
                <a:spcPts val="1814"/>
              </a:lnSpc>
              <a:buNone/>
            </a:pPr>
            <a:r>
              <a:rPr lang="en-US" sz="1440" b="1" dirty="0">
                <a:solidFill>
                  <a:srgbClr val="2A2921"/>
                </a:solidFill>
                <a:ea typeface="Montserrat" pitchFamily="34" charset="-122"/>
                <a:cs typeface="Montserrat" pitchFamily="34" charset="-120"/>
              </a:rPr>
              <a:t>Establish policies</a:t>
            </a:r>
            <a:endParaRPr lang="en-US" b="1" dirty="0"/>
          </a:p>
        </p:txBody>
      </p:sp>
      <p:sp>
        <p:nvSpPr>
          <p:cNvPr id="11" name="Object 10"/>
          <p:cNvSpPr/>
          <p:nvPr/>
        </p:nvSpPr>
        <p:spPr>
          <a:xfrm>
            <a:off x="8155171" y="3934538"/>
            <a:ext cx="3687158" cy="426435"/>
          </a:xfrm>
          <a:prstGeom prst="rect">
            <a:avLst/>
          </a:prstGeom>
          <a:noFill/>
        </p:spPr>
        <p:txBody>
          <a:bodyPr wrap="square" lIns="0" tIns="0" rIns="0" bIns="0" rtlCol="0" anchor="t"/>
          <a:lstStyle/>
          <a:p>
            <a:pPr algn="ctr">
              <a:lnSpc>
                <a:spcPts val="1680"/>
              </a:lnSpc>
              <a:spcBef>
                <a:spcPts val="663"/>
              </a:spcBef>
              <a:buNone/>
            </a:pPr>
            <a:r>
              <a:rPr lang="en-US" sz="1200" dirty="0">
                <a:solidFill>
                  <a:srgbClr val="5A5A4C"/>
                </a:solidFill>
                <a:ea typeface="Montserrat" pitchFamily="34" charset="-122"/>
                <a:cs typeface="Montserrat" pitchFamily="34" charset="-120"/>
              </a:rPr>
              <a:t>The board adopts bylaws, conflict of interest policy, and other foundational policies.</a:t>
            </a:r>
            <a:endParaRPr lang="en-US" dirty="0"/>
          </a:p>
        </p:txBody>
      </p:sp>
      <p:sp>
        <p:nvSpPr>
          <p:cNvPr id="12" name="Object 11"/>
          <p:cNvSpPr/>
          <p:nvPr/>
        </p:nvSpPr>
        <p:spPr>
          <a:xfrm>
            <a:off x="0" y="5637390"/>
            <a:ext cx="12188952" cy="1218895"/>
          </a:xfrm>
          <a:prstGeom prst="rect">
            <a:avLst/>
          </a:prstGeom>
          <a:solidFill>
            <a:srgbClr val="F0B356"/>
          </a:solidFill>
        </p:spPr>
      </p:sp>
      <p:sp>
        <p:nvSpPr>
          <p:cNvPr id="13" name="Object 12"/>
          <p:cNvSpPr/>
          <p:nvPr/>
        </p:nvSpPr>
        <p:spPr>
          <a:xfrm>
            <a:off x="2647913" y="5954315"/>
            <a:ext cx="6893126" cy="575821"/>
          </a:xfrm>
          <a:prstGeom prst="rect">
            <a:avLst/>
          </a:prstGeom>
          <a:noFill/>
        </p:spPr>
        <p:txBody>
          <a:bodyPr wrap="square" lIns="0" tIns="0" rIns="0" bIns="0" rtlCol="0" anchor="t"/>
          <a:lstStyle/>
          <a:p>
            <a:pPr algn="ctr">
              <a:lnSpc>
                <a:spcPts val="2268"/>
              </a:lnSpc>
              <a:buNone/>
            </a:pPr>
            <a:r>
              <a:rPr lang="en-US" sz="1800" dirty="0">
                <a:solidFill>
                  <a:srgbClr val="2A2921"/>
                </a:solidFill>
                <a:ea typeface="Montserrat" pitchFamily="34" charset="-122"/>
                <a:cs typeface="Montserrat" pitchFamily="34" charset="-120"/>
              </a:rPr>
              <a:t>The founding stage establishes the nonprofit through leadership, legal formation, and foundational policies.</a:t>
            </a:r>
            <a:endParaRPr lang="en-US" dirty="0"/>
          </a:p>
        </p:txBody>
      </p:sp>
    </p:spTree>
    <p:extLst>
      <p:ext uri="{BB962C8B-B14F-4D97-AF65-F5344CB8AC3E}">
        <p14:creationId xmlns:p14="http://schemas.microsoft.com/office/powerpoint/2010/main" val="403736025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pPr/>
              <a:t>12</a:t>
            </a:fld>
            <a:endParaRPr lang="en-US" dirty="0"/>
          </a:p>
        </p:txBody>
      </p:sp>
      <p:pic>
        <p:nvPicPr>
          <p:cNvPr id="3" name="Picture 2"/>
          <p:cNvPicPr>
            <a:picLocks noChangeAspect="1"/>
          </p:cNvPicPr>
          <p:nvPr/>
        </p:nvPicPr>
        <p:blipFill>
          <a:blip r:embed="rId2"/>
          <a:stretch>
            <a:fillRect/>
          </a:stretch>
        </p:blipFill>
        <p:spPr>
          <a:xfrm>
            <a:off x="1455951" y="654500"/>
            <a:ext cx="10103465" cy="5701850"/>
          </a:xfrm>
          <a:prstGeom prst="rect">
            <a:avLst/>
          </a:prstGeom>
        </p:spPr>
      </p:pic>
    </p:spTree>
    <p:extLst>
      <p:ext uri="{BB962C8B-B14F-4D97-AF65-F5344CB8AC3E}">
        <p14:creationId xmlns:p14="http://schemas.microsoft.com/office/powerpoint/2010/main" val="95988116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0" y="362901"/>
            <a:ext cx="12188952" cy="509906"/>
          </a:xfrm>
          <a:prstGeom prst="rect">
            <a:avLst/>
          </a:prstGeom>
          <a:noFill/>
        </p:spPr>
        <p:txBody>
          <a:bodyPr wrap="square" lIns="0" tIns="0" rIns="0" bIns="0" rtlCol="0" anchor="t"/>
          <a:lstStyle/>
          <a:p>
            <a:pPr algn="ctr">
              <a:lnSpc>
                <a:spcPts val="4016"/>
              </a:lnSpc>
              <a:buNone/>
            </a:pPr>
            <a:r>
              <a:rPr lang="en-US" sz="3188" b="1" dirty="0">
                <a:solidFill>
                  <a:srgbClr val="2A2921"/>
                </a:solidFill>
                <a:ea typeface="Montserrat" pitchFamily="34" charset="-122"/>
                <a:cs typeface="Montserrat" pitchFamily="34" charset="-120"/>
              </a:rPr>
              <a:t>Growth Stage</a:t>
            </a:r>
            <a:endParaRPr lang="en-US" b="1" dirty="0"/>
          </a:p>
        </p:txBody>
      </p:sp>
      <p:pic>
        <p:nvPicPr>
          <p:cNvPr id="3" name="Object 2"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88469" y="2356848"/>
            <a:ext cx="809423" cy="1095101"/>
          </a:xfrm>
          <a:prstGeom prst="rect">
            <a:avLst/>
          </a:prstGeom>
        </p:spPr>
      </p:pic>
      <p:sp>
        <p:nvSpPr>
          <p:cNvPr id="4" name="Object 3"/>
          <p:cNvSpPr/>
          <p:nvPr/>
        </p:nvSpPr>
        <p:spPr>
          <a:xfrm>
            <a:off x="535171" y="3698347"/>
            <a:ext cx="3310062" cy="460657"/>
          </a:xfrm>
          <a:prstGeom prst="rect">
            <a:avLst/>
          </a:prstGeom>
          <a:noFill/>
        </p:spPr>
        <p:txBody>
          <a:bodyPr wrap="square" lIns="0" tIns="0" rIns="0" bIns="0" rtlCol="0" anchor="t"/>
          <a:lstStyle/>
          <a:p>
            <a:pPr algn="ctr">
              <a:lnSpc>
                <a:spcPts val="1814"/>
              </a:lnSpc>
              <a:buNone/>
            </a:pPr>
            <a:r>
              <a:rPr lang="en-US" sz="1440" b="1" dirty="0">
                <a:solidFill>
                  <a:srgbClr val="2A2921"/>
                </a:solidFill>
                <a:ea typeface="Montserrat" pitchFamily="34" charset="-122"/>
                <a:cs typeface="Montserrat" pitchFamily="34" charset="-120"/>
              </a:rPr>
              <a:t>More employees hired to handle expansion</a:t>
            </a:r>
            <a:endParaRPr lang="en-US" b="1" dirty="0"/>
          </a:p>
        </p:txBody>
      </p:sp>
      <p:sp>
        <p:nvSpPr>
          <p:cNvPr id="5" name="Object 4"/>
          <p:cNvSpPr/>
          <p:nvPr/>
        </p:nvSpPr>
        <p:spPr>
          <a:xfrm>
            <a:off x="535171" y="4244856"/>
            <a:ext cx="3310062" cy="213217"/>
          </a:xfrm>
          <a:prstGeom prst="rect">
            <a:avLst/>
          </a:prstGeom>
          <a:noFill/>
        </p:spPr>
        <p:txBody>
          <a:bodyPr wrap="square" lIns="0" tIns="0" rIns="0" bIns="0" rtlCol="0" anchor="t"/>
          <a:lstStyle/>
          <a:p>
            <a:pPr algn="ctr">
              <a:lnSpc>
                <a:spcPts val="1680"/>
              </a:lnSpc>
              <a:spcBef>
                <a:spcPts val="663"/>
              </a:spcBef>
              <a:buNone/>
            </a:pPr>
            <a:r>
              <a:rPr lang="en-US" sz="1200" dirty="0">
                <a:solidFill>
                  <a:srgbClr val="5A5A4C"/>
                </a:solidFill>
                <a:ea typeface="Montserrat" pitchFamily="34" charset="-122"/>
                <a:cs typeface="Montserrat" pitchFamily="34" charset="-120"/>
              </a:rPr>
              <a:t>Rapid hiring and onboarding process</a:t>
            </a:r>
            <a:endParaRPr lang="en-US" dirty="0"/>
          </a:p>
        </p:txBody>
      </p:sp>
      <p:pic>
        <p:nvPicPr>
          <p:cNvPr id="6" name="Object 5"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36519" y="2434961"/>
            <a:ext cx="1104624" cy="923694"/>
          </a:xfrm>
          <a:prstGeom prst="rect">
            <a:avLst/>
          </a:prstGeom>
        </p:spPr>
      </p:pic>
      <p:sp>
        <p:nvSpPr>
          <p:cNvPr id="7" name="Object 6"/>
          <p:cNvSpPr/>
          <p:nvPr/>
        </p:nvSpPr>
        <p:spPr>
          <a:xfrm>
            <a:off x="4303271" y="3698347"/>
            <a:ext cx="3582409" cy="230328"/>
          </a:xfrm>
          <a:prstGeom prst="rect">
            <a:avLst/>
          </a:prstGeom>
          <a:noFill/>
        </p:spPr>
        <p:txBody>
          <a:bodyPr wrap="square" lIns="0" tIns="0" rIns="0" bIns="0" rtlCol="0" anchor="t"/>
          <a:lstStyle/>
          <a:p>
            <a:pPr algn="ctr">
              <a:lnSpc>
                <a:spcPts val="1814"/>
              </a:lnSpc>
              <a:buNone/>
            </a:pPr>
            <a:r>
              <a:rPr lang="en-US" sz="1440" b="1" dirty="0">
                <a:solidFill>
                  <a:srgbClr val="2A2921"/>
                </a:solidFill>
                <a:ea typeface="Montserrat" pitchFamily="34" charset="-122"/>
                <a:cs typeface="Montserrat" pitchFamily="34" charset="-120"/>
              </a:rPr>
              <a:t>New strategic partnerships formed</a:t>
            </a:r>
            <a:endParaRPr lang="en-US" b="1" dirty="0"/>
          </a:p>
        </p:txBody>
      </p:sp>
      <p:sp>
        <p:nvSpPr>
          <p:cNvPr id="8" name="Object 7"/>
          <p:cNvSpPr/>
          <p:nvPr/>
        </p:nvSpPr>
        <p:spPr>
          <a:xfrm>
            <a:off x="4303271" y="4014528"/>
            <a:ext cx="3582409" cy="213217"/>
          </a:xfrm>
          <a:prstGeom prst="rect">
            <a:avLst/>
          </a:prstGeom>
          <a:noFill/>
        </p:spPr>
        <p:txBody>
          <a:bodyPr wrap="square" lIns="0" tIns="0" rIns="0" bIns="0" rtlCol="0" anchor="t"/>
          <a:lstStyle/>
          <a:p>
            <a:pPr algn="ctr">
              <a:lnSpc>
                <a:spcPts val="1680"/>
              </a:lnSpc>
              <a:spcBef>
                <a:spcPts val="663"/>
              </a:spcBef>
              <a:buNone/>
            </a:pPr>
            <a:r>
              <a:rPr lang="en-US" sz="1200" dirty="0">
                <a:solidFill>
                  <a:srgbClr val="5A5A4C"/>
                </a:solidFill>
                <a:ea typeface="Montserrat" pitchFamily="34" charset="-122"/>
                <a:cs typeface="Montserrat" pitchFamily="34" charset="-120"/>
              </a:rPr>
              <a:t>Signing more contracts with partners</a:t>
            </a:r>
            <a:endParaRPr lang="en-US" dirty="0"/>
          </a:p>
        </p:txBody>
      </p:sp>
      <p:pic>
        <p:nvPicPr>
          <p:cNvPr id="9" name="Object 8"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29618" y="2442843"/>
            <a:ext cx="999875" cy="1018920"/>
          </a:xfrm>
          <a:prstGeom prst="rect">
            <a:avLst/>
          </a:prstGeom>
        </p:spPr>
      </p:pic>
      <p:sp>
        <p:nvSpPr>
          <p:cNvPr id="10" name="Object 9"/>
          <p:cNvSpPr/>
          <p:nvPr/>
        </p:nvSpPr>
        <p:spPr>
          <a:xfrm>
            <a:off x="8113271" y="3698347"/>
            <a:ext cx="3770957" cy="230328"/>
          </a:xfrm>
          <a:prstGeom prst="rect">
            <a:avLst/>
          </a:prstGeom>
          <a:noFill/>
        </p:spPr>
        <p:txBody>
          <a:bodyPr wrap="square" lIns="0" tIns="0" rIns="0" bIns="0" rtlCol="0" anchor="t"/>
          <a:lstStyle/>
          <a:p>
            <a:pPr algn="ctr">
              <a:lnSpc>
                <a:spcPts val="1814"/>
              </a:lnSpc>
              <a:buNone/>
            </a:pPr>
            <a:r>
              <a:rPr lang="en-US" sz="1440" b="1" dirty="0">
                <a:solidFill>
                  <a:srgbClr val="2A2921"/>
                </a:solidFill>
                <a:ea typeface="Montserrat" pitchFamily="34" charset="-122"/>
                <a:cs typeface="Montserrat" pitchFamily="34" charset="-120"/>
              </a:rPr>
              <a:t>New products or programs launched</a:t>
            </a:r>
            <a:endParaRPr lang="en-US" b="1" dirty="0"/>
          </a:p>
        </p:txBody>
      </p:sp>
      <p:sp>
        <p:nvSpPr>
          <p:cNvPr id="11" name="Object 10"/>
          <p:cNvSpPr/>
          <p:nvPr/>
        </p:nvSpPr>
        <p:spPr>
          <a:xfrm>
            <a:off x="8113271" y="4014528"/>
            <a:ext cx="3770957" cy="213217"/>
          </a:xfrm>
          <a:prstGeom prst="rect">
            <a:avLst/>
          </a:prstGeom>
          <a:noFill/>
        </p:spPr>
        <p:txBody>
          <a:bodyPr wrap="square" lIns="0" tIns="0" rIns="0" bIns="0" rtlCol="0" anchor="t"/>
          <a:lstStyle/>
          <a:p>
            <a:pPr algn="ctr">
              <a:lnSpc>
                <a:spcPts val="1680"/>
              </a:lnSpc>
              <a:spcBef>
                <a:spcPts val="663"/>
              </a:spcBef>
              <a:buNone/>
            </a:pPr>
            <a:r>
              <a:rPr lang="en-US" sz="1200" dirty="0">
                <a:solidFill>
                  <a:srgbClr val="5A5A4C"/>
                </a:solidFill>
                <a:ea typeface="Montserrat" pitchFamily="34" charset="-122"/>
                <a:cs typeface="Montserrat" pitchFamily="34" charset="-120"/>
              </a:rPr>
              <a:t>Expanding offerings to reach new audiences</a:t>
            </a:r>
            <a:endParaRPr lang="en-US" dirty="0"/>
          </a:p>
        </p:txBody>
      </p:sp>
      <p:sp>
        <p:nvSpPr>
          <p:cNvPr id="12" name="Object 11"/>
          <p:cNvSpPr/>
          <p:nvPr/>
        </p:nvSpPr>
        <p:spPr>
          <a:xfrm>
            <a:off x="0" y="5637390"/>
            <a:ext cx="12188952" cy="1218895"/>
          </a:xfrm>
          <a:prstGeom prst="rect">
            <a:avLst/>
          </a:prstGeom>
          <a:solidFill>
            <a:srgbClr val="62A8BB"/>
          </a:solidFill>
        </p:spPr>
      </p:sp>
      <p:sp>
        <p:nvSpPr>
          <p:cNvPr id="13" name="Object 12"/>
          <p:cNvSpPr/>
          <p:nvPr/>
        </p:nvSpPr>
        <p:spPr>
          <a:xfrm>
            <a:off x="2562968" y="5954315"/>
            <a:ext cx="7063016" cy="575821"/>
          </a:xfrm>
          <a:prstGeom prst="rect">
            <a:avLst/>
          </a:prstGeom>
          <a:noFill/>
        </p:spPr>
        <p:txBody>
          <a:bodyPr wrap="square" lIns="0" tIns="0" rIns="0" bIns="0" rtlCol="0" anchor="t"/>
          <a:lstStyle/>
          <a:p>
            <a:pPr algn="ctr">
              <a:lnSpc>
                <a:spcPts val="2268"/>
              </a:lnSpc>
              <a:buNone/>
            </a:pPr>
            <a:r>
              <a:rPr lang="en-US" sz="1800" dirty="0">
                <a:solidFill>
                  <a:srgbClr val="FFFFFF"/>
                </a:solidFill>
                <a:ea typeface="Montserrat" pitchFamily="34" charset="-122"/>
                <a:cs typeface="Montserrat" pitchFamily="34" charset="-120"/>
              </a:rPr>
              <a:t>The growth stage is characterized by expansion in staff, partnerships, and offerings to support rapid scaling.</a:t>
            </a:r>
            <a:endParaRPr lang="en-US" dirty="0"/>
          </a:p>
        </p:txBody>
      </p:sp>
    </p:spTree>
    <p:extLst>
      <p:ext uri="{BB962C8B-B14F-4D97-AF65-F5344CB8AC3E}">
        <p14:creationId xmlns:p14="http://schemas.microsoft.com/office/powerpoint/2010/main" val="3466442505"/>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pPr/>
              <a:t>14</a:t>
            </a:fld>
            <a:endParaRPr lang="en-US" dirty="0"/>
          </a:p>
        </p:txBody>
      </p:sp>
      <p:pic>
        <p:nvPicPr>
          <p:cNvPr id="3" name="Picture 2"/>
          <p:cNvPicPr>
            <a:picLocks noChangeAspect="1"/>
          </p:cNvPicPr>
          <p:nvPr/>
        </p:nvPicPr>
        <p:blipFill>
          <a:blip r:embed="rId2"/>
          <a:stretch>
            <a:fillRect/>
          </a:stretch>
        </p:blipFill>
        <p:spPr>
          <a:xfrm>
            <a:off x="1478641" y="715637"/>
            <a:ext cx="9920957" cy="5640713"/>
          </a:xfrm>
          <a:prstGeom prst="rect">
            <a:avLst/>
          </a:prstGeom>
        </p:spPr>
      </p:pic>
    </p:spTree>
    <p:extLst>
      <p:ext uri="{BB962C8B-B14F-4D97-AF65-F5344CB8AC3E}">
        <p14:creationId xmlns:p14="http://schemas.microsoft.com/office/powerpoint/2010/main" val="3893246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Object 1"/>
          <p:cNvSpPr/>
          <p:nvPr/>
        </p:nvSpPr>
        <p:spPr>
          <a:xfrm>
            <a:off x="0" y="362901"/>
            <a:ext cx="12188952" cy="509906"/>
          </a:xfrm>
          <a:prstGeom prst="rect">
            <a:avLst/>
          </a:prstGeom>
          <a:noFill/>
        </p:spPr>
        <p:txBody>
          <a:bodyPr wrap="square" lIns="0" tIns="0" rIns="0" bIns="0" rtlCol="0" anchor="t"/>
          <a:lstStyle/>
          <a:p>
            <a:pPr marL="0" marR="0" lvl="0" indent="0" algn="ctr" defTabSz="914400" rtl="0" eaLnBrk="1" fontAlgn="auto" latinLnBrk="0" hangingPunct="1">
              <a:lnSpc>
                <a:spcPts val="4016"/>
              </a:lnSpc>
              <a:spcBef>
                <a:spcPts val="0"/>
              </a:spcBef>
              <a:spcAft>
                <a:spcPts val="0"/>
              </a:spcAft>
              <a:buClrTx/>
              <a:buSzTx/>
              <a:buFontTx/>
              <a:buNone/>
              <a:tabLst/>
              <a:defRPr/>
            </a:pPr>
            <a:r>
              <a:rPr kumimoji="0" lang="en-US" sz="3188" b="1" i="0" u="none" strike="noStrike" kern="1200" cap="none" spc="0" normalizeH="0" baseline="0" noProof="0" dirty="0">
                <a:ln>
                  <a:noFill/>
                </a:ln>
                <a:solidFill>
                  <a:srgbClr val="FFFFFF"/>
                </a:solidFill>
                <a:effectLst/>
                <a:uLnTx/>
                <a:uFillTx/>
                <a:latin typeface="Corbel" panose="020B0503020204020204" pitchFamily="34" charset="0"/>
                <a:ea typeface="Montserrat" pitchFamily="34" charset="-122"/>
                <a:cs typeface="Montserrat" pitchFamily="34" charset="-120"/>
              </a:rPr>
              <a:t>Maturity Stage</a:t>
            </a:r>
            <a:endParaRPr kumimoji="0" lang="en-US" sz="1800" b="1" i="0" u="none" strike="noStrike" kern="1200" cap="none" spc="0" normalizeH="0" baseline="0" noProof="0" dirty="0">
              <a:ln>
                <a:noFill/>
              </a:ln>
              <a:solidFill>
                <a:prstClr val="black"/>
              </a:solidFill>
              <a:effectLst/>
              <a:uLnTx/>
              <a:uFillTx/>
              <a:latin typeface="Corbel" panose="020B0503020204020204" pitchFamily="34" charset="0"/>
            </a:endParaRPr>
          </a:p>
        </p:txBody>
      </p:sp>
      <p:pic>
        <p:nvPicPr>
          <p:cNvPr id="3" name="Object 2"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98076" y="2344557"/>
            <a:ext cx="799900" cy="1018920"/>
          </a:xfrm>
          <a:prstGeom prst="rect">
            <a:avLst/>
          </a:prstGeom>
        </p:spPr>
      </p:pic>
      <p:sp>
        <p:nvSpPr>
          <p:cNvPr id="4" name="Object 3"/>
          <p:cNvSpPr/>
          <p:nvPr/>
        </p:nvSpPr>
        <p:spPr>
          <a:xfrm>
            <a:off x="544694" y="3660019"/>
            <a:ext cx="2314949" cy="230328"/>
          </a:xfrm>
          <a:prstGeom prst="rect">
            <a:avLst/>
          </a:prstGeom>
          <a:noFill/>
        </p:spPr>
        <p:txBody>
          <a:bodyPr wrap="square" lIns="0" tIns="0" rIns="0" bIns="0" rtlCol="0" anchor="t"/>
          <a:lstStyle/>
          <a:p>
            <a:pPr marL="0" marR="0" lvl="0" indent="0" algn="ctr" defTabSz="914400" rtl="0" eaLnBrk="1" fontAlgn="auto" latinLnBrk="0" hangingPunct="1">
              <a:lnSpc>
                <a:spcPts val="1814"/>
              </a:lnSpc>
              <a:spcBef>
                <a:spcPts val="0"/>
              </a:spcBef>
              <a:spcAft>
                <a:spcPts val="0"/>
              </a:spcAft>
              <a:buClrTx/>
              <a:buSzTx/>
              <a:buFontTx/>
              <a:buNone/>
              <a:tabLst/>
              <a:defRPr/>
            </a:pPr>
            <a:r>
              <a:rPr kumimoji="0" lang="en-US" sz="1440" b="1" i="0" u="none" strike="noStrike" kern="1200" cap="none" spc="0" normalizeH="0" baseline="0" noProof="0" dirty="0">
                <a:ln>
                  <a:noFill/>
                </a:ln>
                <a:solidFill>
                  <a:srgbClr val="FFFFFF"/>
                </a:solidFill>
                <a:effectLst/>
                <a:uLnTx/>
                <a:uFillTx/>
                <a:latin typeface="Corbel" panose="020B0503020204020204" pitchFamily="34" charset="0"/>
                <a:ea typeface="Montserrat" pitchFamily="34" charset="-122"/>
                <a:cs typeface="Montserrat" pitchFamily="34" charset="-120"/>
              </a:rPr>
              <a:t>Established leadership</a:t>
            </a:r>
            <a:endParaRPr kumimoji="0" lang="en-US" sz="1800" b="1" i="0" u="none" strike="noStrike" kern="1200" cap="none" spc="0" normalizeH="0" baseline="0" noProof="0" dirty="0">
              <a:ln>
                <a:noFill/>
              </a:ln>
              <a:solidFill>
                <a:prstClr val="black"/>
              </a:solidFill>
              <a:effectLst/>
              <a:uLnTx/>
              <a:uFillTx/>
              <a:latin typeface="Corbel" panose="020B0503020204020204" pitchFamily="34" charset="0"/>
            </a:endParaRPr>
          </a:p>
        </p:txBody>
      </p:sp>
      <p:sp>
        <p:nvSpPr>
          <p:cNvPr id="5" name="Object 4"/>
          <p:cNvSpPr/>
          <p:nvPr/>
        </p:nvSpPr>
        <p:spPr>
          <a:xfrm>
            <a:off x="544694" y="3976199"/>
            <a:ext cx="2314949" cy="426435"/>
          </a:xfrm>
          <a:prstGeom prst="rect">
            <a:avLst/>
          </a:prstGeom>
          <a:noFill/>
        </p:spPr>
        <p:txBody>
          <a:bodyPr wrap="square" lIns="0" tIns="0" rIns="0" bIns="0" rtlCol="0" anchor="t"/>
          <a:lstStyle/>
          <a:p>
            <a:pPr marL="0" marR="0" lvl="0" indent="0" algn="ctr" defTabSz="914400" rtl="0" eaLnBrk="1" fontAlgn="auto" latinLnBrk="0" hangingPunct="1">
              <a:lnSpc>
                <a:spcPts val="1680"/>
              </a:lnSpc>
              <a:spcBef>
                <a:spcPts val="663"/>
              </a:spcBef>
              <a:spcAft>
                <a:spcPts val="0"/>
              </a:spcAft>
              <a:buClrTx/>
              <a:buSzTx/>
              <a:buFontTx/>
              <a:buNone/>
              <a:tabLst/>
              <a:defRPr/>
            </a:pPr>
            <a:r>
              <a:rPr kumimoji="0" lang="en-US" sz="1200" b="0" i="0" u="none" strike="noStrike" kern="1200" cap="none" spc="0" normalizeH="0" baseline="0" noProof="0" dirty="0">
                <a:ln>
                  <a:noFill/>
                </a:ln>
                <a:solidFill>
                  <a:srgbClr val="FFFFFF">
                    <a:alpha val="90000"/>
                  </a:srgbClr>
                </a:solidFill>
                <a:effectLst/>
                <a:uLnTx/>
                <a:uFillTx/>
                <a:latin typeface="Corbel" panose="020B0503020204020204" pitchFamily="34" charset="0"/>
                <a:ea typeface="Montserrat" pitchFamily="34" charset="-122"/>
                <a:cs typeface="Montserrat" pitchFamily="34" charset="-120"/>
              </a:rPr>
              <a:t>The nonprofit has a stable executive team and board.</a:t>
            </a:r>
            <a:endParaRPr kumimoji="0" lang="en-US" sz="1800" b="0" i="0" u="none" strike="noStrike" kern="1200" cap="none" spc="0" normalizeH="0" baseline="0" noProof="0" dirty="0">
              <a:ln>
                <a:noFill/>
              </a:ln>
              <a:solidFill>
                <a:prstClr val="black"/>
              </a:solidFill>
              <a:effectLst/>
              <a:uLnTx/>
              <a:uFillTx/>
              <a:latin typeface="Corbel" panose="020B0503020204020204" pitchFamily="34" charset="0"/>
            </a:endParaRPr>
          </a:p>
        </p:txBody>
      </p:sp>
      <p:pic>
        <p:nvPicPr>
          <p:cNvPr id="6" name="Object 5"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18338" y="2430054"/>
            <a:ext cx="447563" cy="847513"/>
          </a:xfrm>
          <a:prstGeom prst="rect">
            <a:avLst/>
          </a:prstGeom>
        </p:spPr>
      </p:pic>
      <p:sp>
        <p:nvSpPr>
          <p:cNvPr id="7" name="Object 6"/>
          <p:cNvSpPr/>
          <p:nvPr/>
        </p:nvSpPr>
        <p:spPr>
          <a:xfrm>
            <a:off x="3462424" y="3660019"/>
            <a:ext cx="2335898" cy="230328"/>
          </a:xfrm>
          <a:prstGeom prst="rect">
            <a:avLst/>
          </a:prstGeom>
          <a:noFill/>
        </p:spPr>
        <p:txBody>
          <a:bodyPr wrap="square" lIns="0" tIns="0" rIns="0" bIns="0" rtlCol="0" anchor="t"/>
          <a:lstStyle/>
          <a:p>
            <a:pPr marL="0" marR="0" lvl="0" indent="0" algn="ctr" defTabSz="914400" rtl="0" eaLnBrk="1" fontAlgn="auto" latinLnBrk="0" hangingPunct="1">
              <a:lnSpc>
                <a:spcPts val="1814"/>
              </a:lnSpc>
              <a:spcBef>
                <a:spcPts val="0"/>
              </a:spcBef>
              <a:spcAft>
                <a:spcPts val="0"/>
              </a:spcAft>
              <a:buClrTx/>
              <a:buSzTx/>
              <a:buFontTx/>
              <a:buNone/>
              <a:tabLst/>
              <a:defRPr/>
            </a:pPr>
            <a:r>
              <a:rPr kumimoji="0" lang="en-US" sz="1440" b="1" i="0" u="none" strike="noStrike" kern="1200" cap="none" spc="0" normalizeH="0" baseline="0" noProof="0" dirty="0">
                <a:ln>
                  <a:noFill/>
                </a:ln>
                <a:solidFill>
                  <a:srgbClr val="FFFFFF"/>
                </a:solidFill>
                <a:effectLst/>
                <a:uLnTx/>
                <a:uFillTx/>
                <a:latin typeface="Corbel" panose="020B0503020204020204" pitchFamily="34" charset="0"/>
                <a:ea typeface="Montserrat" pitchFamily="34" charset="-122"/>
                <a:cs typeface="Montserrat" pitchFamily="34" charset="-120"/>
              </a:rPr>
              <a:t>Clear strategic plan</a:t>
            </a:r>
            <a:endParaRPr kumimoji="0" lang="en-US" sz="1800" b="1" i="0" u="none" strike="noStrike" kern="1200" cap="none" spc="0" normalizeH="0" baseline="0" noProof="0" dirty="0">
              <a:ln>
                <a:noFill/>
              </a:ln>
              <a:solidFill>
                <a:prstClr val="black"/>
              </a:solidFill>
              <a:effectLst/>
              <a:uLnTx/>
              <a:uFillTx/>
              <a:latin typeface="Corbel" panose="020B0503020204020204" pitchFamily="34" charset="0"/>
            </a:endParaRPr>
          </a:p>
        </p:txBody>
      </p:sp>
      <p:sp>
        <p:nvSpPr>
          <p:cNvPr id="8" name="Object 7"/>
          <p:cNvSpPr/>
          <p:nvPr/>
        </p:nvSpPr>
        <p:spPr>
          <a:xfrm>
            <a:off x="3462424" y="3976199"/>
            <a:ext cx="2335898" cy="639652"/>
          </a:xfrm>
          <a:prstGeom prst="rect">
            <a:avLst/>
          </a:prstGeom>
          <a:noFill/>
        </p:spPr>
        <p:txBody>
          <a:bodyPr wrap="square" lIns="0" tIns="0" rIns="0" bIns="0" rtlCol="0" anchor="t"/>
          <a:lstStyle/>
          <a:p>
            <a:pPr marL="0" marR="0" lvl="0" indent="0" algn="ctr" defTabSz="914400" rtl="0" eaLnBrk="1" fontAlgn="auto" latinLnBrk="0" hangingPunct="1">
              <a:lnSpc>
                <a:spcPts val="1680"/>
              </a:lnSpc>
              <a:spcBef>
                <a:spcPts val="663"/>
              </a:spcBef>
              <a:spcAft>
                <a:spcPts val="0"/>
              </a:spcAft>
              <a:buClrTx/>
              <a:buSzTx/>
              <a:buFontTx/>
              <a:buNone/>
              <a:tabLst/>
              <a:defRPr/>
            </a:pPr>
            <a:r>
              <a:rPr kumimoji="0" lang="en-US" sz="1200" b="0" i="0" u="none" strike="noStrike" kern="1200" cap="none" spc="0" normalizeH="0" baseline="0" noProof="0" dirty="0">
                <a:ln>
                  <a:noFill/>
                </a:ln>
                <a:solidFill>
                  <a:srgbClr val="FFFFFF">
                    <a:alpha val="90000"/>
                  </a:srgbClr>
                </a:solidFill>
                <a:effectLst/>
                <a:uLnTx/>
                <a:uFillTx/>
                <a:latin typeface="Corbel" panose="020B0503020204020204" pitchFamily="34" charset="0"/>
                <a:ea typeface="Montserrat" pitchFamily="34" charset="-122"/>
                <a:cs typeface="Montserrat" pitchFamily="34" charset="-120"/>
              </a:rPr>
              <a:t>The nonprofit has a 3-5 year strategic plan that guides decision making.</a:t>
            </a:r>
            <a:endParaRPr kumimoji="0" lang="en-US" sz="1800" b="0" i="0" u="none" strike="noStrike" kern="1200" cap="none" spc="0" normalizeH="0" baseline="0" noProof="0" dirty="0">
              <a:ln>
                <a:noFill/>
              </a:ln>
              <a:solidFill>
                <a:prstClr val="black"/>
              </a:solidFill>
              <a:effectLst/>
              <a:uLnTx/>
              <a:uFillTx/>
              <a:latin typeface="Corbel" panose="020B0503020204020204" pitchFamily="34" charset="0"/>
            </a:endParaRPr>
          </a:p>
        </p:txBody>
      </p:sp>
      <p:pic>
        <p:nvPicPr>
          <p:cNvPr id="9" name="Object 8"/>
          <p:cNvPicPr>
            <a:picLocks noChangeAspect="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168005" y="2463531"/>
            <a:ext cx="771332" cy="771332"/>
          </a:xfrm>
          <a:prstGeom prst="rect">
            <a:avLst/>
          </a:prstGeom>
        </p:spPr>
      </p:pic>
      <p:sp>
        <p:nvSpPr>
          <p:cNvPr id="10" name="Object 9"/>
          <p:cNvSpPr/>
          <p:nvPr/>
        </p:nvSpPr>
        <p:spPr>
          <a:xfrm>
            <a:off x="6223031" y="3660019"/>
            <a:ext cx="2671095" cy="230328"/>
          </a:xfrm>
          <a:prstGeom prst="rect">
            <a:avLst/>
          </a:prstGeom>
          <a:noFill/>
        </p:spPr>
        <p:txBody>
          <a:bodyPr wrap="square" lIns="0" tIns="0" rIns="0" bIns="0" rtlCol="0" anchor="t"/>
          <a:lstStyle/>
          <a:p>
            <a:pPr marL="0" marR="0" lvl="0" indent="0" algn="ctr" defTabSz="914400" rtl="0" eaLnBrk="1" fontAlgn="auto" latinLnBrk="0" hangingPunct="1">
              <a:lnSpc>
                <a:spcPts val="1814"/>
              </a:lnSpc>
              <a:spcBef>
                <a:spcPts val="0"/>
              </a:spcBef>
              <a:spcAft>
                <a:spcPts val="0"/>
              </a:spcAft>
              <a:buClrTx/>
              <a:buSzTx/>
              <a:buFontTx/>
              <a:buNone/>
              <a:tabLst/>
              <a:defRPr/>
            </a:pPr>
            <a:r>
              <a:rPr kumimoji="0" lang="en-US" sz="1440" b="1" i="0" u="none" strike="noStrike" kern="1200" cap="none" spc="0" normalizeH="0" baseline="0" noProof="0" dirty="0">
                <a:ln>
                  <a:noFill/>
                </a:ln>
                <a:solidFill>
                  <a:srgbClr val="FFFFFF"/>
                </a:solidFill>
                <a:effectLst/>
                <a:uLnTx/>
                <a:uFillTx/>
                <a:latin typeface="Corbel" panose="020B0503020204020204" pitchFamily="34" charset="0"/>
                <a:ea typeface="Montserrat" pitchFamily="34" charset="-122"/>
                <a:cs typeface="Montserrat" pitchFamily="34" charset="-120"/>
              </a:rPr>
              <a:t>Diversified funding</a:t>
            </a:r>
            <a:endParaRPr kumimoji="0" lang="en-US" sz="1800" b="1" i="0" u="none" strike="noStrike" kern="1200" cap="none" spc="0" normalizeH="0" baseline="0" noProof="0" dirty="0">
              <a:ln>
                <a:noFill/>
              </a:ln>
              <a:solidFill>
                <a:prstClr val="black"/>
              </a:solidFill>
              <a:effectLst/>
              <a:uLnTx/>
              <a:uFillTx/>
              <a:latin typeface="Corbel" panose="020B0503020204020204" pitchFamily="34" charset="0"/>
            </a:endParaRPr>
          </a:p>
        </p:txBody>
      </p:sp>
      <p:sp>
        <p:nvSpPr>
          <p:cNvPr id="11" name="Object 10"/>
          <p:cNvSpPr/>
          <p:nvPr/>
        </p:nvSpPr>
        <p:spPr>
          <a:xfrm>
            <a:off x="6223031" y="3976199"/>
            <a:ext cx="2671095" cy="852870"/>
          </a:xfrm>
          <a:prstGeom prst="rect">
            <a:avLst/>
          </a:prstGeom>
          <a:noFill/>
        </p:spPr>
        <p:txBody>
          <a:bodyPr wrap="square" lIns="0" tIns="0" rIns="0" bIns="0" rtlCol="0" anchor="t"/>
          <a:lstStyle/>
          <a:p>
            <a:pPr marL="0" marR="0" lvl="0" indent="0" algn="ctr" defTabSz="914400" rtl="0" eaLnBrk="1" fontAlgn="auto" latinLnBrk="0" hangingPunct="1">
              <a:lnSpc>
                <a:spcPts val="1680"/>
              </a:lnSpc>
              <a:spcBef>
                <a:spcPts val="663"/>
              </a:spcBef>
              <a:spcAft>
                <a:spcPts val="0"/>
              </a:spcAft>
              <a:buClrTx/>
              <a:buSzTx/>
              <a:buFontTx/>
              <a:buNone/>
              <a:tabLst/>
              <a:defRPr/>
            </a:pPr>
            <a:r>
              <a:rPr kumimoji="0" lang="en-US" sz="1200" b="0" i="0" u="none" strike="noStrike" kern="1200" cap="none" spc="0" normalizeH="0" baseline="0" noProof="0" dirty="0">
                <a:ln>
                  <a:noFill/>
                </a:ln>
                <a:solidFill>
                  <a:srgbClr val="FFFFFF">
                    <a:alpha val="90000"/>
                  </a:srgbClr>
                </a:solidFill>
                <a:effectLst/>
                <a:uLnTx/>
                <a:uFillTx/>
                <a:latin typeface="Corbel" panose="020B0503020204020204" pitchFamily="34" charset="0"/>
                <a:ea typeface="Montserrat" pitchFamily="34" charset="-122"/>
                <a:cs typeface="Montserrat" pitchFamily="34" charset="-120"/>
              </a:rPr>
              <a:t>The nonprofit has a mix of funding from individual donors, foundations, government grants, and earned income.</a:t>
            </a:r>
            <a:endParaRPr kumimoji="0" lang="en-US" sz="1800" b="0" i="0" u="none" strike="noStrike" kern="1200" cap="none" spc="0" normalizeH="0" baseline="0" noProof="0" dirty="0">
              <a:ln>
                <a:noFill/>
              </a:ln>
              <a:solidFill>
                <a:prstClr val="black"/>
              </a:solidFill>
              <a:effectLst/>
              <a:uLnTx/>
              <a:uFillTx/>
              <a:latin typeface="Corbel" panose="020B0503020204020204" pitchFamily="34" charset="0"/>
            </a:endParaRPr>
          </a:p>
        </p:txBody>
      </p:sp>
      <p:pic>
        <p:nvPicPr>
          <p:cNvPr id="12" name="Object 11" descr="preencoded.png"/>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040409" y="2430054"/>
            <a:ext cx="895126" cy="847513"/>
          </a:xfrm>
          <a:prstGeom prst="rect">
            <a:avLst/>
          </a:prstGeom>
        </p:spPr>
      </p:pic>
      <p:sp>
        <p:nvSpPr>
          <p:cNvPr id="13" name="Object 12"/>
          <p:cNvSpPr/>
          <p:nvPr/>
        </p:nvSpPr>
        <p:spPr>
          <a:xfrm>
            <a:off x="9166949" y="3660019"/>
            <a:ext cx="2639670" cy="230328"/>
          </a:xfrm>
          <a:prstGeom prst="rect">
            <a:avLst/>
          </a:prstGeom>
          <a:noFill/>
        </p:spPr>
        <p:txBody>
          <a:bodyPr wrap="square" lIns="0" tIns="0" rIns="0" bIns="0" rtlCol="0" anchor="t"/>
          <a:lstStyle/>
          <a:p>
            <a:pPr marL="0" marR="0" lvl="0" indent="0" algn="ctr" defTabSz="914400" rtl="0" eaLnBrk="1" fontAlgn="auto" latinLnBrk="0" hangingPunct="1">
              <a:lnSpc>
                <a:spcPts val="1814"/>
              </a:lnSpc>
              <a:spcBef>
                <a:spcPts val="0"/>
              </a:spcBef>
              <a:spcAft>
                <a:spcPts val="0"/>
              </a:spcAft>
              <a:buClrTx/>
              <a:buSzTx/>
              <a:buFontTx/>
              <a:buNone/>
              <a:tabLst/>
              <a:defRPr/>
            </a:pPr>
            <a:r>
              <a:rPr kumimoji="0" lang="en-US" sz="1440" b="1" i="0" u="none" strike="noStrike" kern="1200" cap="none" spc="0" normalizeH="0" baseline="0" noProof="0" dirty="0">
                <a:ln>
                  <a:noFill/>
                </a:ln>
                <a:solidFill>
                  <a:srgbClr val="FFFFFF"/>
                </a:solidFill>
                <a:effectLst/>
                <a:uLnTx/>
                <a:uFillTx/>
                <a:latin typeface="Corbel" panose="020B0503020204020204" pitchFamily="34" charset="0"/>
                <a:ea typeface="Montserrat" pitchFamily="34" charset="-122"/>
                <a:cs typeface="Montserrat" pitchFamily="34" charset="-120"/>
              </a:rPr>
              <a:t>Strong processes</a:t>
            </a:r>
            <a:endParaRPr kumimoji="0" lang="en-US" sz="1800" b="1" i="0" u="none" strike="noStrike" kern="1200" cap="none" spc="0" normalizeH="0" baseline="0" noProof="0" dirty="0">
              <a:ln>
                <a:noFill/>
              </a:ln>
              <a:solidFill>
                <a:prstClr val="black"/>
              </a:solidFill>
              <a:effectLst/>
              <a:uLnTx/>
              <a:uFillTx/>
              <a:latin typeface="Corbel" panose="020B0503020204020204" pitchFamily="34" charset="0"/>
            </a:endParaRPr>
          </a:p>
        </p:txBody>
      </p:sp>
      <p:sp>
        <p:nvSpPr>
          <p:cNvPr id="14" name="Object 13"/>
          <p:cNvSpPr/>
          <p:nvPr/>
        </p:nvSpPr>
        <p:spPr>
          <a:xfrm>
            <a:off x="9166949" y="3976199"/>
            <a:ext cx="2639670" cy="639652"/>
          </a:xfrm>
          <a:prstGeom prst="rect">
            <a:avLst/>
          </a:prstGeom>
          <a:noFill/>
        </p:spPr>
        <p:txBody>
          <a:bodyPr wrap="square" lIns="0" tIns="0" rIns="0" bIns="0" rtlCol="0" anchor="t"/>
          <a:lstStyle/>
          <a:p>
            <a:pPr marL="0" marR="0" lvl="0" indent="0" algn="ctr" defTabSz="914400" rtl="0" eaLnBrk="1" fontAlgn="auto" latinLnBrk="0" hangingPunct="1">
              <a:lnSpc>
                <a:spcPts val="1680"/>
              </a:lnSpc>
              <a:spcBef>
                <a:spcPts val="663"/>
              </a:spcBef>
              <a:spcAft>
                <a:spcPts val="0"/>
              </a:spcAft>
              <a:buClrTx/>
              <a:buSzTx/>
              <a:buFontTx/>
              <a:buNone/>
              <a:tabLst/>
              <a:defRPr/>
            </a:pPr>
            <a:r>
              <a:rPr kumimoji="0" lang="en-US" sz="1200" b="0" i="0" u="none" strike="noStrike" kern="1200" cap="none" spc="0" normalizeH="0" baseline="0" noProof="0" dirty="0">
                <a:ln>
                  <a:noFill/>
                </a:ln>
                <a:solidFill>
                  <a:srgbClr val="FFFFFF">
                    <a:alpha val="90000"/>
                  </a:srgbClr>
                </a:solidFill>
                <a:effectLst/>
                <a:uLnTx/>
                <a:uFillTx/>
                <a:latin typeface="Corbel" panose="020B0503020204020204" pitchFamily="34" charset="0"/>
                <a:ea typeface="Montserrat" pitchFamily="34" charset="-122"/>
                <a:cs typeface="Montserrat" pitchFamily="34" charset="-120"/>
              </a:rPr>
              <a:t>The nonprofit has standardized and documented processes for programs, operations, HR.</a:t>
            </a:r>
            <a:endParaRPr kumimoji="0" lang="en-US" sz="1800" b="0" i="0" u="none" strike="noStrike" kern="1200" cap="none" spc="0" normalizeH="0" baseline="0" noProof="0" dirty="0">
              <a:ln>
                <a:noFill/>
              </a:ln>
              <a:solidFill>
                <a:prstClr val="black"/>
              </a:solidFill>
              <a:effectLst/>
              <a:uLnTx/>
              <a:uFillTx/>
              <a:latin typeface="Corbel" panose="020B0503020204020204" pitchFamily="34" charset="0"/>
            </a:endParaRPr>
          </a:p>
        </p:txBody>
      </p:sp>
      <p:sp>
        <p:nvSpPr>
          <p:cNvPr id="15" name="Object 14"/>
          <p:cNvSpPr/>
          <p:nvPr/>
        </p:nvSpPr>
        <p:spPr>
          <a:xfrm>
            <a:off x="0" y="5932591"/>
            <a:ext cx="12188952" cy="923694"/>
          </a:xfrm>
          <a:prstGeom prst="rect">
            <a:avLst/>
          </a:prstGeom>
          <a:solidFill>
            <a:srgbClr val="14558C"/>
          </a:solidFill>
        </p:spPr>
      </p:sp>
      <p:sp>
        <p:nvSpPr>
          <p:cNvPr id="16" name="Object 15"/>
          <p:cNvSpPr/>
          <p:nvPr/>
        </p:nvSpPr>
        <p:spPr>
          <a:xfrm>
            <a:off x="-95226" y="6249516"/>
            <a:ext cx="12379404" cy="287910"/>
          </a:xfrm>
          <a:prstGeom prst="rect">
            <a:avLst/>
          </a:prstGeom>
          <a:noFill/>
        </p:spPr>
        <p:txBody>
          <a:bodyPr wrap="square" lIns="0" tIns="0" rIns="0" bIns="0" rtlCol="0" anchor="t"/>
          <a:lstStyle/>
          <a:p>
            <a:pPr marL="0" marR="0" lvl="0" indent="0" algn="ctr" defTabSz="914400" rtl="0" eaLnBrk="1" fontAlgn="auto" latinLnBrk="0" hangingPunct="1">
              <a:lnSpc>
                <a:spcPts val="2268"/>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orbel" panose="020B0503020204020204" pitchFamily="34" charset="0"/>
                <a:ea typeface="Montserrat" pitchFamily="34" charset="-122"/>
                <a:cs typeface="Montserrat" pitchFamily="34" charset="-120"/>
              </a:rPr>
              <a:t>In the maturity stage, a nonprofit is stable, strategic, and has established operational processes.</a:t>
            </a:r>
            <a:endParaRPr kumimoji="0" lang="en-US" sz="1800" b="0" i="0" u="none" strike="noStrike" kern="1200" cap="none" spc="0" normalizeH="0" baseline="0" noProof="0" dirty="0">
              <a:ln>
                <a:noFill/>
              </a:ln>
              <a:solidFill>
                <a:prstClr val="black"/>
              </a:solidFill>
              <a:effectLst/>
              <a:uLnTx/>
              <a:uFillTx/>
              <a:latin typeface="Corbel" panose="020B0503020204020204" pitchFamily="34" charset="0"/>
            </a:endParaRPr>
          </a:p>
        </p:txBody>
      </p:sp>
    </p:spTree>
    <p:extLst>
      <p:ext uri="{BB962C8B-B14F-4D97-AF65-F5344CB8AC3E}">
        <p14:creationId xmlns:p14="http://schemas.microsoft.com/office/powerpoint/2010/main" val="3650378939"/>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Object 1"/>
          <p:cNvSpPr/>
          <p:nvPr/>
        </p:nvSpPr>
        <p:spPr>
          <a:xfrm>
            <a:off x="0" y="362901"/>
            <a:ext cx="12188952" cy="509906"/>
          </a:xfrm>
          <a:prstGeom prst="rect">
            <a:avLst/>
          </a:prstGeom>
          <a:noFill/>
        </p:spPr>
        <p:txBody>
          <a:bodyPr wrap="square" lIns="0" tIns="0" rIns="0" bIns="0" rtlCol="0" anchor="t"/>
          <a:lstStyle/>
          <a:p>
            <a:pPr marL="0" marR="0" lvl="0" indent="0" algn="ctr" defTabSz="914400" rtl="0" eaLnBrk="1" fontAlgn="auto" latinLnBrk="0" hangingPunct="1">
              <a:lnSpc>
                <a:spcPts val="4016"/>
              </a:lnSpc>
              <a:spcBef>
                <a:spcPts val="0"/>
              </a:spcBef>
              <a:spcAft>
                <a:spcPts val="0"/>
              </a:spcAft>
              <a:buClrTx/>
              <a:buSzTx/>
              <a:buFontTx/>
              <a:buNone/>
              <a:tabLst/>
              <a:defRPr/>
            </a:pPr>
            <a:r>
              <a:rPr kumimoji="0" lang="en-US" sz="3188" b="1" i="0" u="none" strike="noStrike" kern="1200" cap="none" spc="0" normalizeH="0" baseline="0" noProof="0" dirty="0">
                <a:ln>
                  <a:noFill/>
                </a:ln>
                <a:solidFill>
                  <a:srgbClr val="FFFFFF"/>
                </a:solidFill>
                <a:effectLst/>
                <a:uLnTx/>
                <a:uFillTx/>
                <a:latin typeface="Corbel" panose="020B0503020204020204" pitchFamily="34" charset="0"/>
                <a:ea typeface="Montserrat" pitchFamily="34" charset="-122"/>
                <a:cs typeface="Montserrat" pitchFamily="34" charset="-120"/>
              </a:rPr>
              <a:t>Decline Stage</a:t>
            </a:r>
            <a:endParaRPr kumimoji="0" lang="en-US" sz="1800" b="1" i="0" u="none" strike="noStrike" kern="1200" cap="none" spc="0" normalizeH="0" baseline="0" noProof="0" dirty="0">
              <a:ln>
                <a:noFill/>
              </a:ln>
              <a:solidFill>
                <a:prstClr val="black"/>
              </a:solidFill>
              <a:effectLst/>
              <a:uLnTx/>
              <a:uFillTx/>
              <a:latin typeface="Corbel" panose="020B0503020204020204" pitchFamily="34" charset="0"/>
            </a:endParaRPr>
          </a:p>
        </p:txBody>
      </p:sp>
      <p:pic>
        <p:nvPicPr>
          <p:cNvPr id="3" name="Object 2"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88466" y="2530636"/>
            <a:ext cx="799900" cy="1028443"/>
          </a:xfrm>
          <a:prstGeom prst="rect">
            <a:avLst/>
          </a:prstGeom>
        </p:spPr>
      </p:pic>
      <p:sp>
        <p:nvSpPr>
          <p:cNvPr id="4" name="Object 3"/>
          <p:cNvSpPr/>
          <p:nvPr/>
        </p:nvSpPr>
        <p:spPr>
          <a:xfrm>
            <a:off x="414710" y="3827617"/>
            <a:ext cx="3550985" cy="230328"/>
          </a:xfrm>
          <a:prstGeom prst="rect">
            <a:avLst/>
          </a:prstGeom>
          <a:noFill/>
        </p:spPr>
        <p:txBody>
          <a:bodyPr wrap="square" lIns="0" tIns="0" rIns="0" bIns="0" rtlCol="0" anchor="t"/>
          <a:lstStyle/>
          <a:p>
            <a:pPr marL="0" marR="0" lvl="0" indent="0" algn="ctr" defTabSz="914400" rtl="0" eaLnBrk="1" fontAlgn="auto" latinLnBrk="0" hangingPunct="1">
              <a:lnSpc>
                <a:spcPts val="1814"/>
              </a:lnSpc>
              <a:spcBef>
                <a:spcPts val="0"/>
              </a:spcBef>
              <a:spcAft>
                <a:spcPts val="0"/>
              </a:spcAft>
              <a:buClrTx/>
              <a:buSzTx/>
              <a:buFontTx/>
              <a:buNone/>
              <a:tabLst/>
              <a:defRPr/>
            </a:pPr>
            <a:r>
              <a:rPr kumimoji="0" lang="en-US" sz="1440" b="1" i="0" u="none" strike="noStrike" kern="1200" cap="none" spc="0" normalizeH="0" baseline="0" noProof="0" dirty="0">
                <a:ln>
                  <a:noFill/>
                </a:ln>
                <a:solidFill>
                  <a:srgbClr val="FFFFFF"/>
                </a:solidFill>
                <a:effectLst/>
                <a:uLnTx/>
                <a:uFillTx/>
                <a:latin typeface="Corbel" panose="020B0503020204020204" pitchFamily="34" charset="0"/>
                <a:ea typeface="Montserrat" pitchFamily="34" charset="-122"/>
                <a:cs typeface="Montserrat" pitchFamily="34" charset="-120"/>
              </a:rPr>
              <a:t>Founder burnout</a:t>
            </a:r>
            <a:endParaRPr kumimoji="0" lang="en-US" sz="1800" b="1" i="0" u="none" strike="noStrike" kern="1200" cap="none" spc="0" normalizeH="0" baseline="0" noProof="0" dirty="0">
              <a:ln>
                <a:noFill/>
              </a:ln>
              <a:solidFill>
                <a:prstClr val="black"/>
              </a:solidFill>
              <a:effectLst/>
              <a:uLnTx/>
              <a:uFillTx/>
              <a:latin typeface="Corbel" panose="020B0503020204020204" pitchFamily="34" charset="0"/>
            </a:endParaRPr>
          </a:p>
        </p:txBody>
      </p:sp>
      <p:sp>
        <p:nvSpPr>
          <p:cNvPr id="5" name="Object 4"/>
          <p:cNvSpPr/>
          <p:nvPr/>
        </p:nvSpPr>
        <p:spPr>
          <a:xfrm>
            <a:off x="414710" y="4143797"/>
            <a:ext cx="3550985" cy="426435"/>
          </a:xfrm>
          <a:prstGeom prst="rect">
            <a:avLst/>
          </a:prstGeom>
          <a:noFill/>
        </p:spPr>
        <p:txBody>
          <a:bodyPr wrap="square" lIns="0" tIns="0" rIns="0" bIns="0" rtlCol="0" anchor="t"/>
          <a:lstStyle/>
          <a:p>
            <a:pPr marL="0" marR="0" lvl="0" indent="0" algn="ctr" defTabSz="914400" rtl="0" eaLnBrk="1" fontAlgn="auto" latinLnBrk="0" hangingPunct="1">
              <a:lnSpc>
                <a:spcPts val="1680"/>
              </a:lnSpc>
              <a:spcBef>
                <a:spcPts val="663"/>
              </a:spcBef>
              <a:spcAft>
                <a:spcPts val="0"/>
              </a:spcAft>
              <a:buClrTx/>
              <a:buSzTx/>
              <a:buFontTx/>
              <a:buNone/>
              <a:tabLst/>
              <a:defRPr/>
            </a:pPr>
            <a:r>
              <a:rPr kumimoji="0" lang="en-US" sz="1200" b="0" i="0" u="none" strike="noStrike" kern="1200" cap="none" spc="0" normalizeH="0" baseline="0" noProof="0" dirty="0">
                <a:ln>
                  <a:noFill/>
                </a:ln>
                <a:solidFill>
                  <a:srgbClr val="FFFFFF">
                    <a:alpha val="90000"/>
                  </a:srgbClr>
                </a:solidFill>
                <a:effectLst/>
                <a:uLnTx/>
                <a:uFillTx/>
                <a:latin typeface="Corbel" panose="020B0503020204020204" pitchFamily="34" charset="0"/>
                <a:ea typeface="Montserrat" pitchFamily="34" charset="-122"/>
                <a:cs typeface="Montserrat" pitchFamily="34" charset="-120"/>
              </a:rPr>
              <a:t>The nonprofit founder gets tired and lacks motivation to keep leading.</a:t>
            </a:r>
            <a:endParaRPr kumimoji="0" lang="en-US" sz="1800" b="0" i="0" u="none" strike="noStrike" kern="1200" cap="none" spc="0" normalizeH="0" baseline="0" noProof="0" dirty="0">
              <a:ln>
                <a:noFill/>
              </a:ln>
              <a:solidFill>
                <a:prstClr val="black"/>
              </a:solidFill>
              <a:effectLst/>
              <a:uLnTx/>
              <a:uFillTx/>
              <a:latin typeface="Corbel" panose="020B0503020204020204" pitchFamily="34" charset="0"/>
            </a:endParaRPr>
          </a:p>
        </p:txBody>
      </p:sp>
      <p:pic>
        <p:nvPicPr>
          <p:cNvPr id="6" name="Object 5"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03826" y="2486002"/>
            <a:ext cx="961784" cy="1095101"/>
          </a:xfrm>
          <a:prstGeom prst="rect">
            <a:avLst/>
          </a:prstGeom>
        </p:spPr>
      </p:pic>
      <p:sp>
        <p:nvSpPr>
          <p:cNvPr id="7" name="Object 6"/>
          <p:cNvSpPr/>
          <p:nvPr/>
        </p:nvSpPr>
        <p:spPr>
          <a:xfrm>
            <a:off x="4214235" y="3827617"/>
            <a:ext cx="3760482" cy="230328"/>
          </a:xfrm>
          <a:prstGeom prst="rect">
            <a:avLst/>
          </a:prstGeom>
          <a:noFill/>
        </p:spPr>
        <p:txBody>
          <a:bodyPr wrap="square" lIns="0" tIns="0" rIns="0" bIns="0" rtlCol="0" anchor="t"/>
          <a:lstStyle/>
          <a:p>
            <a:pPr marL="0" marR="0" lvl="0" indent="0" algn="ctr" defTabSz="914400" rtl="0" eaLnBrk="1" fontAlgn="auto" latinLnBrk="0" hangingPunct="1">
              <a:lnSpc>
                <a:spcPts val="1814"/>
              </a:lnSpc>
              <a:spcBef>
                <a:spcPts val="0"/>
              </a:spcBef>
              <a:spcAft>
                <a:spcPts val="0"/>
              </a:spcAft>
              <a:buClrTx/>
              <a:buSzTx/>
              <a:buFontTx/>
              <a:buNone/>
              <a:tabLst/>
              <a:defRPr/>
            </a:pPr>
            <a:r>
              <a:rPr kumimoji="0" lang="en-US" sz="1440" b="1" i="0" u="none" strike="noStrike" kern="1200" cap="none" spc="0" normalizeH="0" baseline="0" noProof="0" dirty="0">
                <a:ln>
                  <a:noFill/>
                </a:ln>
                <a:solidFill>
                  <a:srgbClr val="FFFFFF"/>
                </a:solidFill>
                <a:effectLst/>
                <a:uLnTx/>
                <a:uFillTx/>
                <a:latin typeface="Corbel" panose="020B0503020204020204" pitchFamily="34" charset="0"/>
                <a:ea typeface="Montserrat" pitchFamily="34" charset="-122"/>
                <a:cs typeface="Montserrat" pitchFamily="34" charset="-120"/>
              </a:rPr>
              <a:t>Failure to innovate</a:t>
            </a:r>
            <a:endParaRPr kumimoji="0" lang="en-US" sz="1800" b="1" i="0" u="none" strike="noStrike" kern="1200" cap="none" spc="0" normalizeH="0" baseline="0" noProof="0" dirty="0">
              <a:ln>
                <a:noFill/>
              </a:ln>
              <a:solidFill>
                <a:prstClr val="black"/>
              </a:solidFill>
              <a:effectLst/>
              <a:uLnTx/>
              <a:uFillTx/>
              <a:latin typeface="Corbel" panose="020B0503020204020204" pitchFamily="34" charset="0"/>
            </a:endParaRPr>
          </a:p>
        </p:txBody>
      </p:sp>
      <p:sp>
        <p:nvSpPr>
          <p:cNvPr id="8" name="Object 7"/>
          <p:cNvSpPr/>
          <p:nvPr/>
        </p:nvSpPr>
        <p:spPr>
          <a:xfrm>
            <a:off x="4214235" y="4143797"/>
            <a:ext cx="3760482" cy="426435"/>
          </a:xfrm>
          <a:prstGeom prst="rect">
            <a:avLst/>
          </a:prstGeom>
          <a:noFill/>
        </p:spPr>
        <p:txBody>
          <a:bodyPr wrap="square" lIns="0" tIns="0" rIns="0" bIns="0" rtlCol="0" anchor="t"/>
          <a:lstStyle/>
          <a:p>
            <a:pPr marL="0" marR="0" lvl="0" indent="0" algn="ctr" defTabSz="914400" rtl="0" eaLnBrk="1" fontAlgn="auto" latinLnBrk="0" hangingPunct="1">
              <a:lnSpc>
                <a:spcPts val="1680"/>
              </a:lnSpc>
              <a:spcBef>
                <a:spcPts val="663"/>
              </a:spcBef>
              <a:spcAft>
                <a:spcPts val="0"/>
              </a:spcAft>
              <a:buClrTx/>
              <a:buSzTx/>
              <a:buFontTx/>
              <a:buNone/>
              <a:tabLst/>
              <a:defRPr/>
            </a:pPr>
            <a:r>
              <a:rPr kumimoji="0" lang="en-US" sz="1200" b="0" i="0" u="none" strike="noStrike" kern="1200" cap="none" spc="0" normalizeH="0" baseline="0" noProof="0" dirty="0">
                <a:ln>
                  <a:noFill/>
                </a:ln>
                <a:solidFill>
                  <a:srgbClr val="FFFFFF">
                    <a:alpha val="90000"/>
                  </a:srgbClr>
                </a:solidFill>
                <a:effectLst/>
                <a:uLnTx/>
                <a:uFillTx/>
                <a:latin typeface="Corbel" panose="020B0503020204020204" pitchFamily="34" charset="0"/>
                <a:ea typeface="Montserrat" pitchFamily="34" charset="-122"/>
                <a:cs typeface="Montserrat" pitchFamily="34" charset="-120"/>
              </a:rPr>
              <a:t>The nonprofit fails to adapt its programs and services to changing community needs.</a:t>
            </a:r>
            <a:endParaRPr kumimoji="0" lang="en-US" sz="1800" b="0" i="0" u="none" strike="noStrike" kern="1200" cap="none" spc="0" normalizeH="0" baseline="0" noProof="0" dirty="0">
              <a:ln>
                <a:noFill/>
              </a:ln>
              <a:solidFill>
                <a:prstClr val="black"/>
              </a:solidFill>
              <a:effectLst/>
              <a:uLnTx/>
              <a:uFillTx/>
              <a:latin typeface="Corbel" panose="020B0503020204020204" pitchFamily="34" charset="0"/>
            </a:endParaRPr>
          </a:p>
        </p:txBody>
      </p:sp>
      <p:pic>
        <p:nvPicPr>
          <p:cNvPr id="9" name="Object 8"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96574" y="2519477"/>
            <a:ext cx="999875" cy="999875"/>
          </a:xfrm>
          <a:prstGeom prst="rect">
            <a:avLst/>
          </a:prstGeom>
        </p:spPr>
      </p:pic>
      <p:sp>
        <p:nvSpPr>
          <p:cNvPr id="10" name="Object 9"/>
          <p:cNvSpPr/>
          <p:nvPr/>
        </p:nvSpPr>
        <p:spPr>
          <a:xfrm>
            <a:off x="8155171" y="3827617"/>
            <a:ext cx="3687158" cy="230328"/>
          </a:xfrm>
          <a:prstGeom prst="rect">
            <a:avLst/>
          </a:prstGeom>
          <a:noFill/>
        </p:spPr>
        <p:txBody>
          <a:bodyPr wrap="square" lIns="0" tIns="0" rIns="0" bIns="0" rtlCol="0" anchor="t"/>
          <a:lstStyle/>
          <a:p>
            <a:pPr marL="0" marR="0" lvl="0" indent="0" algn="ctr" defTabSz="914400" rtl="0" eaLnBrk="1" fontAlgn="auto" latinLnBrk="0" hangingPunct="1">
              <a:lnSpc>
                <a:spcPts val="1814"/>
              </a:lnSpc>
              <a:spcBef>
                <a:spcPts val="0"/>
              </a:spcBef>
              <a:spcAft>
                <a:spcPts val="0"/>
              </a:spcAft>
              <a:buClrTx/>
              <a:buSzTx/>
              <a:buFontTx/>
              <a:buNone/>
              <a:tabLst/>
              <a:defRPr/>
            </a:pPr>
            <a:r>
              <a:rPr kumimoji="0" lang="en-US" sz="1440" b="1" i="0" u="none" strike="noStrike" kern="1200" cap="none" spc="0" normalizeH="0" baseline="0" noProof="0" dirty="0">
                <a:ln>
                  <a:noFill/>
                </a:ln>
                <a:solidFill>
                  <a:srgbClr val="FFFFFF"/>
                </a:solidFill>
                <a:effectLst/>
                <a:uLnTx/>
                <a:uFillTx/>
                <a:latin typeface="Corbel" panose="020B0503020204020204" pitchFamily="34" charset="0"/>
                <a:ea typeface="Montserrat" pitchFamily="34" charset="-122"/>
                <a:cs typeface="Montserrat" pitchFamily="34" charset="-120"/>
              </a:rPr>
              <a:t>Leadership vacuum</a:t>
            </a:r>
            <a:endParaRPr kumimoji="0" lang="en-US" sz="1800" b="1" i="0" u="none" strike="noStrike" kern="1200" cap="none" spc="0" normalizeH="0" baseline="0" noProof="0" dirty="0">
              <a:ln>
                <a:noFill/>
              </a:ln>
              <a:solidFill>
                <a:prstClr val="black"/>
              </a:solidFill>
              <a:effectLst/>
              <a:uLnTx/>
              <a:uFillTx/>
              <a:latin typeface="Corbel" panose="020B0503020204020204" pitchFamily="34" charset="0"/>
            </a:endParaRPr>
          </a:p>
        </p:txBody>
      </p:sp>
      <p:sp>
        <p:nvSpPr>
          <p:cNvPr id="11" name="Object 10"/>
          <p:cNvSpPr/>
          <p:nvPr/>
        </p:nvSpPr>
        <p:spPr>
          <a:xfrm>
            <a:off x="8155171" y="4143797"/>
            <a:ext cx="3687158" cy="426435"/>
          </a:xfrm>
          <a:prstGeom prst="rect">
            <a:avLst/>
          </a:prstGeom>
          <a:noFill/>
        </p:spPr>
        <p:txBody>
          <a:bodyPr wrap="square" lIns="0" tIns="0" rIns="0" bIns="0" rtlCol="0" anchor="t"/>
          <a:lstStyle/>
          <a:p>
            <a:pPr marL="0" marR="0" lvl="0" indent="0" algn="ctr" defTabSz="914400" rtl="0" eaLnBrk="1" fontAlgn="auto" latinLnBrk="0" hangingPunct="1">
              <a:lnSpc>
                <a:spcPts val="1680"/>
              </a:lnSpc>
              <a:spcBef>
                <a:spcPts val="663"/>
              </a:spcBef>
              <a:spcAft>
                <a:spcPts val="0"/>
              </a:spcAft>
              <a:buClrTx/>
              <a:buSzTx/>
              <a:buFontTx/>
              <a:buNone/>
              <a:tabLst/>
              <a:defRPr/>
            </a:pPr>
            <a:r>
              <a:rPr kumimoji="0" lang="en-US" sz="1200" b="0" i="0" u="none" strike="noStrike" kern="1200" cap="none" spc="0" normalizeH="0" baseline="0" noProof="0" dirty="0">
                <a:ln>
                  <a:noFill/>
                </a:ln>
                <a:solidFill>
                  <a:srgbClr val="FFFFFF">
                    <a:alpha val="90000"/>
                  </a:srgbClr>
                </a:solidFill>
                <a:effectLst/>
                <a:uLnTx/>
                <a:uFillTx/>
                <a:latin typeface="Corbel" panose="020B0503020204020204" pitchFamily="34" charset="0"/>
                <a:ea typeface="Montserrat" pitchFamily="34" charset="-122"/>
                <a:cs typeface="Montserrat" pitchFamily="34" charset="-120"/>
              </a:rPr>
              <a:t>Key leaders leave and there is no succession plan to replace them.</a:t>
            </a:r>
            <a:endParaRPr kumimoji="0" lang="en-US" sz="1800" b="0" i="0" u="none" strike="noStrike" kern="1200" cap="none" spc="0" normalizeH="0" baseline="0" noProof="0" dirty="0">
              <a:ln>
                <a:noFill/>
              </a:ln>
              <a:solidFill>
                <a:prstClr val="black"/>
              </a:solidFill>
              <a:effectLst/>
              <a:uLnTx/>
              <a:uFillTx/>
              <a:latin typeface="Corbel" panose="020B0503020204020204" pitchFamily="34" charset="0"/>
            </a:endParaRPr>
          </a:p>
        </p:txBody>
      </p:sp>
      <p:sp>
        <p:nvSpPr>
          <p:cNvPr id="12" name="Object 11"/>
          <p:cNvSpPr/>
          <p:nvPr/>
        </p:nvSpPr>
        <p:spPr>
          <a:xfrm>
            <a:off x="0" y="5932591"/>
            <a:ext cx="12188952" cy="923694"/>
          </a:xfrm>
          <a:prstGeom prst="rect">
            <a:avLst/>
          </a:prstGeom>
          <a:solidFill>
            <a:srgbClr val="62A8BB"/>
          </a:solidFill>
        </p:spPr>
      </p:sp>
      <p:sp>
        <p:nvSpPr>
          <p:cNvPr id="13" name="Object 12"/>
          <p:cNvSpPr/>
          <p:nvPr/>
        </p:nvSpPr>
        <p:spPr>
          <a:xfrm>
            <a:off x="-95226" y="6249516"/>
            <a:ext cx="12379404" cy="287910"/>
          </a:xfrm>
          <a:prstGeom prst="rect">
            <a:avLst/>
          </a:prstGeom>
          <a:noFill/>
        </p:spPr>
        <p:txBody>
          <a:bodyPr wrap="square" lIns="0" tIns="0" rIns="0" bIns="0" rtlCol="0" anchor="t"/>
          <a:lstStyle/>
          <a:p>
            <a:pPr marL="0" marR="0" lvl="0" indent="0" algn="ctr" defTabSz="914400" rtl="0" eaLnBrk="1" fontAlgn="auto" latinLnBrk="0" hangingPunct="1">
              <a:lnSpc>
                <a:spcPts val="2268"/>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orbel" panose="020B0503020204020204" pitchFamily="34" charset="0"/>
                <a:ea typeface="Montserrat" pitchFamily="34" charset="-122"/>
                <a:cs typeface="Montserrat" pitchFamily="34" charset="-120"/>
              </a:rPr>
              <a:t>These factors can lead a nonprofit into decline if not addressed proactively</a:t>
            </a:r>
            <a:r>
              <a:rPr kumimoji="0" lang="en-US" sz="1800" b="0" i="0" u="none" strike="noStrike" kern="1200" cap="none" spc="0" normalizeH="0" baseline="0" noProof="0" dirty="0">
                <a:ln>
                  <a:noFill/>
                </a:ln>
                <a:solidFill>
                  <a:srgbClr val="FFFFFF"/>
                </a:solidFill>
                <a:effectLst/>
                <a:uLnTx/>
                <a:uFillTx/>
                <a:latin typeface="Montserrat" pitchFamily="34" charset="0"/>
                <a:ea typeface="Montserrat" pitchFamily="34" charset="-122"/>
                <a:cs typeface="Montserrat" pitchFamily="34" charset="-120"/>
              </a:rPr>
              <a:t>.</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230817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pPr/>
              <a:t>17</a:t>
            </a:fld>
            <a:endParaRPr lang="en-US" dirty="0"/>
          </a:p>
        </p:txBody>
      </p:sp>
      <p:pic>
        <p:nvPicPr>
          <p:cNvPr id="3" name="Picture 2"/>
          <p:cNvPicPr>
            <a:picLocks noChangeAspect="1"/>
          </p:cNvPicPr>
          <p:nvPr/>
        </p:nvPicPr>
        <p:blipFill>
          <a:blip r:embed="rId2"/>
          <a:stretch>
            <a:fillRect/>
          </a:stretch>
        </p:blipFill>
        <p:spPr>
          <a:xfrm>
            <a:off x="1310998" y="676616"/>
            <a:ext cx="10102041" cy="5679734"/>
          </a:xfrm>
          <a:prstGeom prst="rect">
            <a:avLst/>
          </a:prstGeom>
        </p:spPr>
      </p:pic>
    </p:spTree>
    <p:extLst>
      <p:ext uri="{BB962C8B-B14F-4D97-AF65-F5344CB8AC3E}">
        <p14:creationId xmlns:p14="http://schemas.microsoft.com/office/powerpoint/2010/main" val="149350266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0" y="362901"/>
            <a:ext cx="12188952" cy="509906"/>
          </a:xfrm>
          <a:prstGeom prst="rect">
            <a:avLst/>
          </a:prstGeom>
          <a:noFill/>
        </p:spPr>
        <p:txBody>
          <a:bodyPr wrap="square" lIns="0" tIns="0" rIns="0" bIns="0" rtlCol="0" anchor="t"/>
          <a:lstStyle/>
          <a:p>
            <a:pPr marL="0" marR="0" lvl="0" indent="0" algn="ctr" defTabSz="914400" rtl="0" eaLnBrk="1" fontAlgn="auto" latinLnBrk="0" hangingPunct="1">
              <a:lnSpc>
                <a:spcPts val="4016"/>
              </a:lnSpc>
              <a:spcBef>
                <a:spcPts val="0"/>
              </a:spcBef>
              <a:spcAft>
                <a:spcPts val="0"/>
              </a:spcAft>
              <a:buClrTx/>
              <a:buSzTx/>
              <a:buFontTx/>
              <a:buNone/>
              <a:tabLst/>
              <a:defRPr/>
            </a:pPr>
            <a:r>
              <a:rPr kumimoji="0" lang="en-US" sz="3188" b="1" i="0" u="none" strike="noStrike" kern="1200" cap="none" spc="0" normalizeH="0" baseline="0" noProof="0" dirty="0">
                <a:ln>
                  <a:noFill/>
                </a:ln>
                <a:solidFill>
                  <a:srgbClr val="2A2921"/>
                </a:solidFill>
                <a:effectLst/>
                <a:uLnTx/>
                <a:uFillTx/>
                <a:latin typeface="Corbel" panose="020B0503020204020204" pitchFamily="34" charset="0"/>
                <a:ea typeface="Montserrat" pitchFamily="34" charset="-122"/>
                <a:cs typeface="Montserrat" pitchFamily="34" charset="-120"/>
              </a:rPr>
              <a:t>Renewal Stage</a:t>
            </a:r>
            <a:endParaRPr kumimoji="0" lang="en-US" sz="1800" b="1" i="0" u="none" strike="noStrike" kern="1200" cap="none" spc="0" normalizeH="0" baseline="0" noProof="0" dirty="0">
              <a:ln>
                <a:noFill/>
              </a:ln>
              <a:solidFill>
                <a:prstClr val="black"/>
              </a:solidFill>
              <a:effectLst/>
              <a:uLnTx/>
              <a:uFillTx/>
              <a:latin typeface="Corbel" panose="020B0503020204020204" pitchFamily="34" charset="0"/>
            </a:endParaRPr>
          </a:p>
        </p:txBody>
      </p:sp>
      <p:pic>
        <p:nvPicPr>
          <p:cNvPr id="3" name="Object 2"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68907" y="2472162"/>
            <a:ext cx="438040" cy="885604"/>
          </a:xfrm>
          <a:prstGeom prst="rect">
            <a:avLst/>
          </a:prstGeom>
        </p:spPr>
      </p:pic>
      <p:sp>
        <p:nvSpPr>
          <p:cNvPr id="4" name="Object 3"/>
          <p:cNvSpPr/>
          <p:nvPr/>
        </p:nvSpPr>
        <p:spPr>
          <a:xfrm>
            <a:off x="346623" y="3702156"/>
            <a:ext cx="3687158" cy="230328"/>
          </a:xfrm>
          <a:prstGeom prst="rect">
            <a:avLst/>
          </a:prstGeom>
          <a:noFill/>
        </p:spPr>
        <p:txBody>
          <a:bodyPr wrap="square" lIns="0" tIns="0" rIns="0" bIns="0" rtlCol="0" anchor="t"/>
          <a:lstStyle/>
          <a:p>
            <a:pPr marL="0" marR="0" lvl="0" indent="0" algn="ctr" defTabSz="914400" rtl="0" eaLnBrk="1" fontAlgn="auto" latinLnBrk="0" hangingPunct="1">
              <a:lnSpc>
                <a:spcPts val="1814"/>
              </a:lnSpc>
              <a:spcBef>
                <a:spcPts val="0"/>
              </a:spcBef>
              <a:spcAft>
                <a:spcPts val="0"/>
              </a:spcAft>
              <a:buClrTx/>
              <a:buSzTx/>
              <a:buFontTx/>
              <a:buNone/>
              <a:tabLst/>
              <a:defRPr/>
            </a:pPr>
            <a:r>
              <a:rPr kumimoji="0" lang="en-US" sz="1440" b="1" i="0" u="none" strike="noStrike" kern="1200" cap="none" spc="0" normalizeH="0" baseline="0" noProof="0" dirty="0">
                <a:ln>
                  <a:noFill/>
                </a:ln>
                <a:solidFill>
                  <a:srgbClr val="2A2921"/>
                </a:solidFill>
                <a:effectLst/>
                <a:uLnTx/>
                <a:uFillTx/>
                <a:latin typeface="Corbel" panose="020B0503020204020204" pitchFamily="34" charset="0"/>
                <a:ea typeface="Montserrat" pitchFamily="34" charset="-122"/>
                <a:cs typeface="Montserrat" pitchFamily="34" charset="-120"/>
              </a:rPr>
              <a:t>Fundraising efforts</a:t>
            </a:r>
            <a:endParaRPr kumimoji="0" lang="en-US" sz="1800" b="1" i="0" u="none" strike="noStrike" kern="1200" cap="none" spc="0" normalizeH="0" baseline="0" noProof="0" dirty="0">
              <a:ln>
                <a:noFill/>
              </a:ln>
              <a:solidFill>
                <a:prstClr val="black"/>
              </a:solidFill>
              <a:effectLst/>
              <a:uLnTx/>
              <a:uFillTx/>
              <a:latin typeface="Corbel" panose="020B0503020204020204" pitchFamily="34" charset="0"/>
            </a:endParaRPr>
          </a:p>
        </p:txBody>
      </p:sp>
      <p:sp>
        <p:nvSpPr>
          <p:cNvPr id="5" name="Object 4"/>
          <p:cNvSpPr/>
          <p:nvPr/>
        </p:nvSpPr>
        <p:spPr>
          <a:xfrm>
            <a:off x="346623" y="4018337"/>
            <a:ext cx="3687158" cy="426435"/>
          </a:xfrm>
          <a:prstGeom prst="rect">
            <a:avLst/>
          </a:prstGeom>
          <a:noFill/>
        </p:spPr>
        <p:txBody>
          <a:bodyPr wrap="square" lIns="0" tIns="0" rIns="0" bIns="0" rtlCol="0" anchor="t"/>
          <a:lstStyle/>
          <a:p>
            <a:pPr marL="0" marR="0" lvl="0" indent="0" algn="ctr" defTabSz="914400" rtl="0" eaLnBrk="1" fontAlgn="auto" latinLnBrk="0" hangingPunct="1">
              <a:lnSpc>
                <a:spcPts val="1680"/>
              </a:lnSpc>
              <a:spcBef>
                <a:spcPts val="663"/>
              </a:spcBef>
              <a:spcAft>
                <a:spcPts val="0"/>
              </a:spcAft>
              <a:buClrTx/>
              <a:buSzTx/>
              <a:buFontTx/>
              <a:buNone/>
              <a:tabLst/>
              <a:defRPr/>
            </a:pPr>
            <a:r>
              <a:rPr kumimoji="0" lang="en-US" sz="1200" b="0" i="0" u="none" strike="noStrike" kern="1200" cap="none" spc="0" normalizeH="0" baseline="0" noProof="0" dirty="0">
                <a:ln>
                  <a:noFill/>
                </a:ln>
                <a:solidFill>
                  <a:srgbClr val="5A5A4C"/>
                </a:solidFill>
                <a:effectLst/>
                <a:uLnTx/>
                <a:uFillTx/>
                <a:latin typeface="Corbel" panose="020B0503020204020204" pitchFamily="34" charset="0"/>
                <a:ea typeface="Montserrat" pitchFamily="34" charset="-122"/>
                <a:cs typeface="Montserrat" pitchFamily="34" charset="-120"/>
              </a:rPr>
              <a:t>Host fundraising events and seek donations to increase revenue</a:t>
            </a:r>
            <a:endParaRPr kumimoji="0" lang="en-US" sz="1800" b="0" i="0" u="none" strike="noStrike" kern="1200" cap="none" spc="0" normalizeH="0" baseline="0" noProof="0" dirty="0">
              <a:ln>
                <a:noFill/>
              </a:ln>
              <a:solidFill>
                <a:prstClr val="black"/>
              </a:solidFill>
              <a:effectLst/>
              <a:uLnTx/>
              <a:uFillTx/>
              <a:latin typeface="Corbel" panose="020B0503020204020204" pitchFamily="34" charset="0"/>
            </a:endParaRPr>
          </a:p>
        </p:txBody>
      </p:sp>
      <p:pic>
        <p:nvPicPr>
          <p:cNvPr id="6" name="Object 5"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15065" y="2572591"/>
            <a:ext cx="752287" cy="638015"/>
          </a:xfrm>
          <a:prstGeom prst="rect">
            <a:avLst/>
          </a:prstGeom>
        </p:spPr>
      </p:pic>
      <p:sp>
        <p:nvSpPr>
          <p:cNvPr id="7" name="Object 6"/>
          <p:cNvSpPr/>
          <p:nvPr/>
        </p:nvSpPr>
        <p:spPr>
          <a:xfrm>
            <a:off x="4638468" y="3702156"/>
            <a:ext cx="2912017" cy="230328"/>
          </a:xfrm>
          <a:prstGeom prst="rect">
            <a:avLst/>
          </a:prstGeom>
          <a:noFill/>
        </p:spPr>
        <p:txBody>
          <a:bodyPr wrap="square" lIns="0" tIns="0" rIns="0" bIns="0" rtlCol="0" anchor="t"/>
          <a:lstStyle/>
          <a:p>
            <a:pPr marL="0" marR="0" lvl="0" indent="0" algn="ctr" defTabSz="914400" rtl="0" eaLnBrk="1" fontAlgn="auto" latinLnBrk="0" hangingPunct="1">
              <a:lnSpc>
                <a:spcPts val="1814"/>
              </a:lnSpc>
              <a:spcBef>
                <a:spcPts val="0"/>
              </a:spcBef>
              <a:spcAft>
                <a:spcPts val="0"/>
              </a:spcAft>
              <a:buClrTx/>
              <a:buSzTx/>
              <a:buFontTx/>
              <a:buNone/>
              <a:tabLst/>
              <a:defRPr/>
            </a:pPr>
            <a:r>
              <a:rPr kumimoji="0" lang="en-US" sz="1440" b="1" i="0" u="none" strike="noStrike" kern="1200" cap="none" spc="0" normalizeH="0" baseline="0" noProof="0" dirty="0">
                <a:ln>
                  <a:noFill/>
                </a:ln>
                <a:solidFill>
                  <a:srgbClr val="2A2921"/>
                </a:solidFill>
                <a:effectLst/>
                <a:uLnTx/>
                <a:uFillTx/>
                <a:latin typeface="Corbel" panose="020B0503020204020204" pitchFamily="34" charset="0"/>
                <a:ea typeface="Montserrat" pitchFamily="34" charset="-122"/>
                <a:cs typeface="Montserrat" pitchFamily="34" charset="-120"/>
              </a:rPr>
              <a:t>Reevaluate programs</a:t>
            </a:r>
            <a:endParaRPr kumimoji="0" lang="en-US" sz="1800" b="1" i="0" u="none" strike="noStrike" kern="1200" cap="none" spc="0" normalizeH="0" baseline="0" noProof="0" dirty="0">
              <a:ln>
                <a:noFill/>
              </a:ln>
              <a:solidFill>
                <a:prstClr val="black"/>
              </a:solidFill>
              <a:effectLst/>
              <a:uLnTx/>
              <a:uFillTx/>
              <a:latin typeface="Corbel" panose="020B0503020204020204" pitchFamily="34" charset="0"/>
            </a:endParaRPr>
          </a:p>
        </p:txBody>
      </p:sp>
      <p:sp>
        <p:nvSpPr>
          <p:cNvPr id="8" name="Object 7"/>
          <p:cNvSpPr/>
          <p:nvPr/>
        </p:nvSpPr>
        <p:spPr>
          <a:xfrm>
            <a:off x="4638468" y="4018337"/>
            <a:ext cx="2912017" cy="426435"/>
          </a:xfrm>
          <a:prstGeom prst="rect">
            <a:avLst/>
          </a:prstGeom>
          <a:noFill/>
        </p:spPr>
        <p:txBody>
          <a:bodyPr wrap="square" lIns="0" tIns="0" rIns="0" bIns="0" rtlCol="0" anchor="t"/>
          <a:lstStyle/>
          <a:p>
            <a:pPr marL="0" marR="0" lvl="0" indent="0" algn="ctr" defTabSz="914400" rtl="0" eaLnBrk="1" fontAlgn="auto" latinLnBrk="0" hangingPunct="1">
              <a:lnSpc>
                <a:spcPts val="1680"/>
              </a:lnSpc>
              <a:spcBef>
                <a:spcPts val="663"/>
              </a:spcBef>
              <a:spcAft>
                <a:spcPts val="0"/>
              </a:spcAft>
              <a:buClrTx/>
              <a:buSzTx/>
              <a:buFontTx/>
              <a:buNone/>
              <a:tabLst/>
              <a:defRPr/>
            </a:pPr>
            <a:r>
              <a:rPr kumimoji="0" lang="en-US" sz="1200" b="0" i="0" u="none" strike="noStrike" kern="1200" cap="none" spc="0" normalizeH="0" baseline="0" noProof="0" dirty="0">
                <a:ln>
                  <a:noFill/>
                </a:ln>
                <a:solidFill>
                  <a:srgbClr val="5A5A4C"/>
                </a:solidFill>
                <a:effectLst/>
                <a:uLnTx/>
                <a:uFillTx/>
                <a:latin typeface="Corbel" panose="020B0503020204020204" pitchFamily="34" charset="0"/>
                <a:ea typeface="Montserrat" pitchFamily="34" charset="-122"/>
                <a:cs typeface="Montserrat" pitchFamily="34" charset="-120"/>
              </a:rPr>
              <a:t>Analyze existing programs and cut unsuccessful ones to reduce costs</a:t>
            </a:r>
            <a:endParaRPr kumimoji="0" lang="en-US" sz="1800" b="0" i="0" u="none" strike="noStrike" kern="1200" cap="none" spc="0" normalizeH="0" baseline="0" noProof="0" dirty="0">
              <a:ln>
                <a:noFill/>
              </a:ln>
              <a:solidFill>
                <a:prstClr val="black"/>
              </a:solidFill>
              <a:effectLst/>
              <a:uLnTx/>
              <a:uFillTx/>
              <a:latin typeface="Corbel" panose="020B0503020204020204" pitchFamily="34" charset="0"/>
            </a:endParaRPr>
          </a:p>
        </p:txBody>
      </p:sp>
      <p:pic>
        <p:nvPicPr>
          <p:cNvPr id="9" name="Object 8"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96574" y="2394046"/>
            <a:ext cx="999875" cy="999875"/>
          </a:xfrm>
          <a:prstGeom prst="rect">
            <a:avLst/>
          </a:prstGeom>
        </p:spPr>
      </p:pic>
      <p:sp>
        <p:nvSpPr>
          <p:cNvPr id="10" name="Object 9"/>
          <p:cNvSpPr/>
          <p:nvPr/>
        </p:nvSpPr>
        <p:spPr>
          <a:xfrm>
            <a:off x="8144696" y="3702156"/>
            <a:ext cx="3708108" cy="230328"/>
          </a:xfrm>
          <a:prstGeom prst="rect">
            <a:avLst/>
          </a:prstGeom>
          <a:noFill/>
        </p:spPr>
        <p:txBody>
          <a:bodyPr wrap="square" lIns="0" tIns="0" rIns="0" bIns="0" rtlCol="0" anchor="t"/>
          <a:lstStyle/>
          <a:p>
            <a:pPr marL="0" marR="0" lvl="0" indent="0" algn="ctr" defTabSz="914400" rtl="0" eaLnBrk="1" fontAlgn="auto" latinLnBrk="0" hangingPunct="1">
              <a:lnSpc>
                <a:spcPts val="1814"/>
              </a:lnSpc>
              <a:spcBef>
                <a:spcPts val="0"/>
              </a:spcBef>
              <a:spcAft>
                <a:spcPts val="0"/>
              </a:spcAft>
              <a:buClrTx/>
              <a:buSzTx/>
              <a:buFontTx/>
              <a:buNone/>
              <a:tabLst/>
              <a:defRPr/>
            </a:pPr>
            <a:r>
              <a:rPr kumimoji="0" lang="en-US" sz="1440" b="1" i="0" u="none" strike="noStrike" kern="1200" cap="none" spc="0" normalizeH="0" baseline="0" noProof="0" dirty="0">
                <a:ln>
                  <a:noFill/>
                </a:ln>
                <a:solidFill>
                  <a:srgbClr val="2A2921"/>
                </a:solidFill>
                <a:effectLst/>
                <a:uLnTx/>
                <a:uFillTx/>
                <a:latin typeface="Corbel" panose="020B0503020204020204" pitchFamily="34" charset="0"/>
                <a:ea typeface="Montserrat" pitchFamily="34" charset="-122"/>
                <a:cs typeface="Montserrat" pitchFamily="34" charset="-120"/>
              </a:rPr>
              <a:t>New leadership</a:t>
            </a:r>
            <a:endParaRPr kumimoji="0" lang="en-US" sz="1800" b="1" i="0" u="none" strike="noStrike" kern="1200" cap="none" spc="0" normalizeH="0" baseline="0" noProof="0" dirty="0">
              <a:ln>
                <a:noFill/>
              </a:ln>
              <a:solidFill>
                <a:prstClr val="black"/>
              </a:solidFill>
              <a:effectLst/>
              <a:uLnTx/>
              <a:uFillTx/>
              <a:latin typeface="Corbel" panose="020B0503020204020204" pitchFamily="34" charset="0"/>
            </a:endParaRPr>
          </a:p>
        </p:txBody>
      </p:sp>
      <p:sp>
        <p:nvSpPr>
          <p:cNvPr id="11" name="Object 10"/>
          <p:cNvSpPr/>
          <p:nvPr/>
        </p:nvSpPr>
        <p:spPr>
          <a:xfrm>
            <a:off x="8144696" y="4018337"/>
            <a:ext cx="3708108" cy="426435"/>
          </a:xfrm>
          <a:prstGeom prst="rect">
            <a:avLst/>
          </a:prstGeom>
          <a:noFill/>
        </p:spPr>
        <p:txBody>
          <a:bodyPr wrap="square" lIns="0" tIns="0" rIns="0" bIns="0" rtlCol="0" anchor="t"/>
          <a:lstStyle/>
          <a:p>
            <a:pPr marL="0" marR="0" lvl="0" indent="0" algn="ctr" defTabSz="914400" rtl="0" eaLnBrk="1" fontAlgn="auto" latinLnBrk="0" hangingPunct="1">
              <a:lnSpc>
                <a:spcPts val="1680"/>
              </a:lnSpc>
              <a:spcBef>
                <a:spcPts val="663"/>
              </a:spcBef>
              <a:spcAft>
                <a:spcPts val="0"/>
              </a:spcAft>
              <a:buClrTx/>
              <a:buSzTx/>
              <a:buFontTx/>
              <a:buNone/>
              <a:tabLst/>
              <a:defRPr/>
            </a:pPr>
            <a:r>
              <a:rPr kumimoji="0" lang="en-US" sz="1200" b="0" i="0" u="none" strike="noStrike" kern="1200" cap="none" spc="0" normalizeH="0" baseline="0" noProof="0" dirty="0">
                <a:ln>
                  <a:noFill/>
                </a:ln>
                <a:solidFill>
                  <a:srgbClr val="5A5A4C"/>
                </a:solidFill>
                <a:effectLst/>
                <a:uLnTx/>
                <a:uFillTx/>
                <a:latin typeface="Corbel" panose="020B0503020204020204" pitchFamily="34" charset="0"/>
                <a:ea typeface="Montserrat" pitchFamily="34" charset="-122"/>
                <a:cs typeface="Montserrat" pitchFamily="34" charset="-120"/>
              </a:rPr>
              <a:t>Hire new executives with fresh ideas to set a new strategic vision</a:t>
            </a:r>
            <a:endParaRPr kumimoji="0" lang="en-US" sz="1800" b="0" i="0" u="none" strike="noStrike" kern="1200" cap="none" spc="0" normalizeH="0" baseline="0" noProof="0" dirty="0">
              <a:ln>
                <a:noFill/>
              </a:ln>
              <a:solidFill>
                <a:prstClr val="black"/>
              </a:solidFill>
              <a:effectLst/>
              <a:uLnTx/>
              <a:uFillTx/>
              <a:latin typeface="Corbel" panose="020B0503020204020204" pitchFamily="34" charset="0"/>
            </a:endParaRPr>
          </a:p>
        </p:txBody>
      </p:sp>
      <p:sp>
        <p:nvSpPr>
          <p:cNvPr id="12" name="Object 11"/>
          <p:cNvSpPr/>
          <p:nvPr/>
        </p:nvSpPr>
        <p:spPr>
          <a:xfrm>
            <a:off x="0" y="5637390"/>
            <a:ext cx="12188952" cy="1218895"/>
          </a:xfrm>
          <a:prstGeom prst="rect">
            <a:avLst/>
          </a:prstGeom>
          <a:solidFill>
            <a:srgbClr val="62A8BB"/>
          </a:solidFill>
        </p:spPr>
      </p:sp>
      <p:sp>
        <p:nvSpPr>
          <p:cNvPr id="13" name="Object 12"/>
          <p:cNvSpPr/>
          <p:nvPr/>
        </p:nvSpPr>
        <p:spPr>
          <a:xfrm>
            <a:off x="2163286" y="5954315"/>
            <a:ext cx="7862380" cy="575821"/>
          </a:xfrm>
          <a:prstGeom prst="rect">
            <a:avLst/>
          </a:prstGeom>
          <a:noFill/>
        </p:spPr>
        <p:txBody>
          <a:bodyPr wrap="square" lIns="0" tIns="0" rIns="0" bIns="0" rtlCol="0" anchor="t"/>
          <a:lstStyle/>
          <a:p>
            <a:pPr marL="0" marR="0" lvl="0" indent="0" algn="ctr" defTabSz="914400" rtl="0" eaLnBrk="1" fontAlgn="auto" latinLnBrk="0" hangingPunct="1">
              <a:lnSpc>
                <a:spcPts val="2268"/>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orbel" panose="020B0503020204020204" pitchFamily="34" charset="0"/>
                <a:ea typeface="Montserrat" pitchFamily="34" charset="-122"/>
                <a:cs typeface="Montserrat" pitchFamily="34" charset="-120"/>
              </a:rPr>
              <a:t>By renewing fundraising, programs, and leadership, declining nonprofits can get back on track for growth and impact.</a:t>
            </a:r>
            <a:endParaRPr kumimoji="0" lang="en-US" sz="1800" b="0" i="0" u="none" strike="noStrike" kern="1200" cap="none" spc="0" normalizeH="0" baseline="0" noProof="0" dirty="0">
              <a:ln>
                <a:noFill/>
              </a:ln>
              <a:solidFill>
                <a:prstClr val="black"/>
              </a:solidFill>
              <a:effectLst/>
              <a:uLnTx/>
              <a:uFillTx/>
              <a:latin typeface="Corbel" panose="020B0503020204020204" pitchFamily="34" charset="0"/>
            </a:endParaRPr>
          </a:p>
        </p:txBody>
      </p:sp>
    </p:spTree>
    <p:extLst>
      <p:ext uri="{BB962C8B-B14F-4D97-AF65-F5344CB8AC3E}">
        <p14:creationId xmlns:p14="http://schemas.microsoft.com/office/powerpoint/2010/main" val="1009314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pPr/>
              <a:t>19</a:t>
            </a:fld>
            <a:endParaRPr lang="en-US" dirty="0"/>
          </a:p>
        </p:txBody>
      </p:sp>
      <p:pic>
        <p:nvPicPr>
          <p:cNvPr id="3" name="Picture 2"/>
          <p:cNvPicPr>
            <a:picLocks noChangeAspect="1"/>
          </p:cNvPicPr>
          <p:nvPr/>
        </p:nvPicPr>
        <p:blipFill>
          <a:blip r:embed="rId2"/>
          <a:stretch>
            <a:fillRect/>
          </a:stretch>
        </p:blipFill>
        <p:spPr>
          <a:xfrm>
            <a:off x="1225274" y="759521"/>
            <a:ext cx="9749897" cy="5471462"/>
          </a:xfrm>
          <a:prstGeom prst="rect">
            <a:avLst/>
          </a:prstGeom>
        </p:spPr>
      </p:pic>
    </p:spTree>
    <p:extLst>
      <p:ext uri="{BB962C8B-B14F-4D97-AF65-F5344CB8AC3E}">
        <p14:creationId xmlns:p14="http://schemas.microsoft.com/office/powerpoint/2010/main" val="315335907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Agenda  </a:t>
            </a:r>
          </a:p>
        </p:txBody>
      </p:sp>
      <p:sp>
        <p:nvSpPr>
          <p:cNvPr id="3" name="Content Placeholder 2"/>
          <p:cNvSpPr>
            <a:spLocks noGrp="1"/>
          </p:cNvSpPr>
          <p:nvPr>
            <p:ph idx="1"/>
          </p:nvPr>
        </p:nvSpPr>
        <p:spPr>
          <a:xfrm>
            <a:off x="3777828" y="807196"/>
            <a:ext cx="7315200" cy="5120640"/>
          </a:xfrm>
        </p:spPr>
        <p:txBody>
          <a:bodyPr/>
          <a:lstStyle/>
          <a:p>
            <a:pPr marL="0" indent="0">
              <a:buNone/>
            </a:pPr>
            <a:endParaRPr lang="en-US" sz="2400" dirty="0">
              <a:solidFill>
                <a:schemeClr val="tx1"/>
              </a:solidFill>
            </a:endParaRPr>
          </a:p>
          <a:p>
            <a:r>
              <a:rPr lang="en-US" sz="2400" dirty="0">
                <a:solidFill>
                  <a:schemeClr val="tx1"/>
                </a:solidFill>
              </a:rPr>
              <a:t>Review of lifecycle assessment and organizational readiness assessments; and </a:t>
            </a:r>
          </a:p>
          <a:p>
            <a:r>
              <a:rPr lang="en-US" sz="2400" dirty="0">
                <a:solidFill>
                  <a:schemeClr val="tx1"/>
                </a:solidFill>
              </a:rPr>
              <a:t>Logic model basics </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2</a:t>
            </a:fld>
            <a:endParaRPr lang="en-US" dirty="0"/>
          </a:p>
        </p:txBody>
      </p:sp>
      <p:pic>
        <p:nvPicPr>
          <p:cNvPr id="5" name="Picture 4"/>
          <p:cNvPicPr>
            <a:picLocks noChangeAspect="1"/>
          </p:cNvPicPr>
          <p:nvPr/>
        </p:nvPicPr>
        <p:blipFill>
          <a:blip r:embed="rId2"/>
          <a:stretch>
            <a:fillRect/>
          </a:stretch>
        </p:blipFill>
        <p:spPr>
          <a:xfrm>
            <a:off x="9748597" y="6070674"/>
            <a:ext cx="1575895" cy="693776"/>
          </a:xfrm>
          <a:prstGeom prst="rect">
            <a:avLst/>
          </a:prstGeom>
        </p:spPr>
      </p:pic>
    </p:spTree>
    <p:extLst>
      <p:ext uri="{BB962C8B-B14F-4D97-AF65-F5344CB8AC3E}">
        <p14:creationId xmlns:p14="http://schemas.microsoft.com/office/powerpoint/2010/main" val="932359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pPr/>
              <a:t>20</a:t>
            </a:fld>
            <a:endParaRPr lang="en-US" dirty="0"/>
          </a:p>
        </p:txBody>
      </p:sp>
      <p:pic>
        <p:nvPicPr>
          <p:cNvPr id="3" name="Picture 2"/>
          <p:cNvPicPr>
            <a:picLocks noChangeAspect="1"/>
          </p:cNvPicPr>
          <p:nvPr/>
        </p:nvPicPr>
        <p:blipFill>
          <a:blip r:embed="rId2"/>
          <a:stretch>
            <a:fillRect/>
          </a:stretch>
        </p:blipFill>
        <p:spPr>
          <a:xfrm>
            <a:off x="1359643" y="846434"/>
            <a:ext cx="9497962" cy="5340099"/>
          </a:xfrm>
          <a:prstGeom prst="rect">
            <a:avLst/>
          </a:prstGeom>
        </p:spPr>
      </p:pic>
    </p:spTree>
    <p:extLst>
      <p:ext uri="{BB962C8B-B14F-4D97-AF65-F5344CB8AC3E}">
        <p14:creationId xmlns:p14="http://schemas.microsoft.com/office/powerpoint/2010/main" val="2408792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pPr/>
              <a:t>21</a:t>
            </a:fld>
            <a:endParaRPr lang="en-US" dirty="0"/>
          </a:p>
        </p:txBody>
      </p:sp>
      <p:pic>
        <p:nvPicPr>
          <p:cNvPr id="3" name="Picture 2"/>
          <p:cNvPicPr>
            <a:picLocks noChangeAspect="1"/>
          </p:cNvPicPr>
          <p:nvPr/>
        </p:nvPicPr>
        <p:blipFill>
          <a:blip r:embed="rId2"/>
          <a:stretch>
            <a:fillRect/>
          </a:stretch>
        </p:blipFill>
        <p:spPr>
          <a:xfrm>
            <a:off x="1519147" y="533460"/>
            <a:ext cx="8778227" cy="5822890"/>
          </a:xfrm>
          <a:prstGeom prst="rect">
            <a:avLst/>
          </a:prstGeom>
        </p:spPr>
      </p:pic>
    </p:spTree>
    <p:extLst>
      <p:ext uri="{BB962C8B-B14F-4D97-AF65-F5344CB8AC3E}">
        <p14:creationId xmlns:p14="http://schemas.microsoft.com/office/powerpoint/2010/main" val="1810167679"/>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Object 1"/>
          <p:cNvSpPr/>
          <p:nvPr/>
        </p:nvSpPr>
        <p:spPr>
          <a:xfrm>
            <a:off x="0" y="362901"/>
            <a:ext cx="12188952" cy="509906"/>
          </a:xfrm>
          <a:prstGeom prst="rect">
            <a:avLst/>
          </a:prstGeom>
          <a:noFill/>
        </p:spPr>
        <p:txBody>
          <a:bodyPr wrap="square" lIns="0" tIns="0" rIns="0" bIns="0" rtlCol="0" anchor="t"/>
          <a:lstStyle/>
          <a:p>
            <a:pPr marL="0" marR="0" lvl="0" indent="0" algn="ctr" defTabSz="914400" rtl="0" eaLnBrk="1" fontAlgn="auto" latinLnBrk="0" hangingPunct="1">
              <a:lnSpc>
                <a:spcPts val="4016"/>
              </a:lnSpc>
              <a:spcBef>
                <a:spcPts val="0"/>
              </a:spcBef>
              <a:spcAft>
                <a:spcPts val="0"/>
              </a:spcAft>
              <a:buClrTx/>
              <a:buSzTx/>
              <a:buFontTx/>
              <a:buNone/>
              <a:tabLst/>
              <a:defRPr/>
            </a:pPr>
            <a:r>
              <a:rPr kumimoji="0" lang="en-US" sz="3188" b="1" i="0" u="none" strike="noStrike" kern="1200" cap="none" spc="0" normalizeH="0" baseline="0" noProof="0" dirty="0">
                <a:ln>
                  <a:noFill/>
                </a:ln>
                <a:solidFill>
                  <a:srgbClr val="FFFFFF"/>
                </a:solidFill>
                <a:effectLst/>
                <a:uLnTx/>
                <a:uFillTx/>
                <a:latin typeface="Corbel" panose="020B0503020204020204" pitchFamily="34" charset="0"/>
                <a:ea typeface="Montserrat" pitchFamily="34" charset="-122"/>
                <a:cs typeface="Montserrat" pitchFamily="34" charset="-120"/>
              </a:rPr>
              <a:t>Applying the Model</a:t>
            </a:r>
            <a:endParaRPr kumimoji="0" lang="en-US" sz="1800" b="1" i="0" u="none" strike="noStrike" kern="1200" cap="none" spc="0" normalizeH="0" baseline="0" noProof="0" dirty="0">
              <a:ln>
                <a:noFill/>
              </a:ln>
              <a:solidFill>
                <a:prstClr val="black"/>
              </a:solidFill>
              <a:effectLst/>
              <a:uLnTx/>
              <a:uFillTx/>
              <a:latin typeface="Corbel" panose="020B0503020204020204" pitchFamily="34" charset="0"/>
            </a:endParaRPr>
          </a:p>
        </p:txBody>
      </p:sp>
      <p:sp>
        <p:nvSpPr>
          <p:cNvPr id="3" name="Object 2"/>
          <p:cNvSpPr/>
          <p:nvPr/>
        </p:nvSpPr>
        <p:spPr>
          <a:xfrm>
            <a:off x="952262" y="2094381"/>
            <a:ext cx="5446938" cy="3686593"/>
          </a:xfrm>
          <a:prstGeom prst="rect">
            <a:avLst/>
          </a:prstGeom>
          <a:noFill/>
        </p:spPr>
        <p:txBody>
          <a:bodyPr wrap="square" lIns="0" tIns="0" rIns="0" bIns="0" rtlCol="0" anchor="t"/>
          <a:lstStyle/>
          <a:p>
            <a:pPr marL="242900" marR="0" lvl="0" indent="-242900" algn="l" defTabSz="914400" rtl="0" eaLnBrk="1" fontAlgn="auto" latinLnBrk="0" hangingPunct="1">
              <a:lnSpc>
                <a:spcPts val="2722"/>
              </a:lnSpc>
              <a:spcBef>
                <a:spcPts val="0"/>
              </a:spcBef>
              <a:spcAft>
                <a:spcPts val="0"/>
              </a:spcAft>
              <a:buClrTx/>
              <a:buSzPct val="100000"/>
              <a:buFontTx/>
              <a:buChar char="•"/>
              <a:tabLst/>
              <a:defRPr/>
            </a:pPr>
            <a:r>
              <a:rPr kumimoji="0" lang="en-US" sz="2160" b="1" i="0" u="none" strike="noStrike" kern="1200" cap="none" spc="0" normalizeH="0" baseline="0" noProof="0" dirty="0">
                <a:ln>
                  <a:noFill/>
                </a:ln>
                <a:solidFill>
                  <a:srgbClr val="FFFFFF"/>
                </a:solidFill>
                <a:effectLst/>
                <a:uLnTx/>
                <a:uFillTx/>
                <a:latin typeface="Corbel" panose="020B0503020204020204" pitchFamily="34" charset="0"/>
                <a:ea typeface="Montserrat" pitchFamily="34" charset="-122"/>
                <a:cs typeface="Montserrat" pitchFamily="34" charset="-120"/>
              </a:rPr>
              <a:t>Identify the current lifecycle stage</a:t>
            </a:r>
          </a:p>
          <a:p>
            <a:pPr marL="457200" marR="0" lvl="1" indent="0" algn="l" defTabSz="914400" rtl="0" eaLnBrk="1" fontAlgn="auto" latinLnBrk="0" hangingPunct="1">
              <a:lnSpc>
                <a:spcPts val="1932"/>
              </a:lnSpc>
              <a:spcBef>
                <a:spcPts val="404"/>
              </a:spcBef>
              <a:spcAft>
                <a:spcPts val="0"/>
              </a:spcAft>
              <a:buClrTx/>
              <a:buSzTx/>
              <a:buFontTx/>
              <a:buNone/>
              <a:tabLst/>
              <a:defRPr/>
            </a:pPr>
            <a:r>
              <a:rPr kumimoji="0" lang="en-US" sz="1380" b="0" i="0" u="none" strike="noStrike" kern="1200" cap="none" spc="0" normalizeH="0" baseline="0" noProof="0" dirty="0">
                <a:ln>
                  <a:noFill/>
                </a:ln>
                <a:solidFill>
                  <a:srgbClr val="FFFFFF">
                    <a:alpha val="90000"/>
                  </a:srgbClr>
                </a:solidFill>
                <a:effectLst/>
                <a:uLnTx/>
                <a:uFillTx/>
                <a:latin typeface="Corbel" panose="020B0503020204020204" pitchFamily="34" charset="0"/>
                <a:ea typeface="Montserrat" pitchFamily="34" charset="-122"/>
                <a:cs typeface="Montserrat" pitchFamily="34" charset="-120"/>
              </a:rPr>
              <a:t>Assess organizational age, size, systems, and culture to determine current lifecycle stage.</a:t>
            </a:r>
          </a:p>
          <a:p>
            <a:pPr marL="242900" marR="0" lvl="0" indent="-242900" algn="l" defTabSz="914400" rtl="0" eaLnBrk="1" fontAlgn="auto" latinLnBrk="0" hangingPunct="1">
              <a:lnSpc>
                <a:spcPts val="2722"/>
              </a:lnSpc>
              <a:spcBef>
                <a:spcPts val="2609"/>
              </a:spcBef>
              <a:spcAft>
                <a:spcPts val="0"/>
              </a:spcAft>
              <a:buClrTx/>
              <a:buSzPct val="100000"/>
              <a:buFontTx/>
              <a:buChar char="•"/>
              <a:tabLst/>
              <a:defRPr/>
            </a:pPr>
            <a:r>
              <a:rPr kumimoji="0" lang="en-US" sz="2160" b="1" i="0" u="none" strike="noStrike" kern="1200" cap="none" spc="0" normalizeH="0" baseline="0" noProof="0" dirty="0">
                <a:ln>
                  <a:noFill/>
                </a:ln>
                <a:solidFill>
                  <a:srgbClr val="FFFFFF"/>
                </a:solidFill>
                <a:effectLst/>
                <a:uLnTx/>
                <a:uFillTx/>
                <a:latin typeface="Corbel" panose="020B0503020204020204" pitchFamily="34" charset="0"/>
                <a:ea typeface="Montserrat" pitchFamily="34" charset="-122"/>
                <a:cs typeface="Montserrat" pitchFamily="34" charset="-120"/>
              </a:rPr>
              <a:t>Align strategies and structure</a:t>
            </a:r>
          </a:p>
          <a:p>
            <a:pPr marL="457200" marR="0" lvl="1" indent="0" algn="l" defTabSz="914400" rtl="0" eaLnBrk="1" fontAlgn="auto" latinLnBrk="0" hangingPunct="1">
              <a:lnSpc>
                <a:spcPts val="1932"/>
              </a:lnSpc>
              <a:spcBef>
                <a:spcPts val="404"/>
              </a:spcBef>
              <a:spcAft>
                <a:spcPts val="0"/>
              </a:spcAft>
              <a:buClrTx/>
              <a:buSzTx/>
              <a:buFontTx/>
              <a:buNone/>
              <a:tabLst/>
              <a:defRPr/>
            </a:pPr>
            <a:r>
              <a:rPr kumimoji="0" lang="en-US" sz="1380" b="0" i="0" u="none" strike="noStrike" kern="1200" cap="none" spc="0" normalizeH="0" baseline="0" noProof="0" dirty="0">
                <a:ln>
                  <a:noFill/>
                </a:ln>
                <a:solidFill>
                  <a:srgbClr val="FFFFFF">
                    <a:alpha val="90000"/>
                  </a:srgbClr>
                </a:solidFill>
                <a:effectLst/>
                <a:uLnTx/>
                <a:uFillTx/>
                <a:latin typeface="Corbel" panose="020B0503020204020204" pitchFamily="34" charset="0"/>
                <a:ea typeface="Montserrat" pitchFamily="34" charset="-122"/>
                <a:cs typeface="Montserrat" pitchFamily="34" charset="-120"/>
              </a:rPr>
              <a:t>Ensure strategies, staffing, and systems fit the lifecycle stage rather than mismatched models.</a:t>
            </a:r>
          </a:p>
          <a:p>
            <a:pPr marL="242900" marR="0" lvl="0" indent="-242900" algn="l" defTabSz="914400" rtl="0" eaLnBrk="1" fontAlgn="auto" latinLnBrk="0" hangingPunct="1">
              <a:lnSpc>
                <a:spcPts val="2722"/>
              </a:lnSpc>
              <a:spcBef>
                <a:spcPts val="2609"/>
              </a:spcBef>
              <a:spcAft>
                <a:spcPts val="0"/>
              </a:spcAft>
              <a:buClrTx/>
              <a:buSzPct val="100000"/>
              <a:buFontTx/>
              <a:buChar char="•"/>
              <a:tabLst/>
              <a:defRPr/>
            </a:pPr>
            <a:r>
              <a:rPr kumimoji="0" lang="en-US" sz="2160" b="1" i="0" u="none" strike="noStrike" kern="1200" cap="none" spc="0" normalizeH="0" baseline="0" noProof="0" dirty="0">
                <a:ln>
                  <a:noFill/>
                </a:ln>
                <a:solidFill>
                  <a:srgbClr val="FFFFFF"/>
                </a:solidFill>
                <a:effectLst/>
                <a:uLnTx/>
                <a:uFillTx/>
                <a:latin typeface="Corbel" panose="020B0503020204020204" pitchFamily="34" charset="0"/>
                <a:ea typeface="Montserrat" pitchFamily="34" charset="-122"/>
                <a:cs typeface="Montserrat" pitchFamily="34" charset="-120"/>
              </a:rPr>
              <a:t>Plan for evolution</a:t>
            </a:r>
          </a:p>
          <a:p>
            <a:pPr marL="457200" marR="0" lvl="1" indent="0" algn="l" defTabSz="914400" rtl="0" eaLnBrk="1" fontAlgn="auto" latinLnBrk="0" hangingPunct="1">
              <a:lnSpc>
                <a:spcPts val="1932"/>
              </a:lnSpc>
              <a:spcBef>
                <a:spcPts val="404"/>
              </a:spcBef>
              <a:spcAft>
                <a:spcPts val="0"/>
              </a:spcAft>
              <a:buClrTx/>
              <a:buSzTx/>
              <a:buFontTx/>
              <a:buNone/>
              <a:tabLst/>
              <a:defRPr/>
            </a:pPr>
            <a:r>
              <a:rPr kumimoji="0" lang="en-US" sz="1380" b="0" i="0" u="none" strike="noStrike" kern="1200" cap="none" spc="0" normalizeH="0" baseline="0" noProof="0" dirty="0">
                <a:ln>
                  <a:noFill/>
                </a:ln>
                <a:solidFill>
                  <a:srgbClr val="FFFFFF">
                    <a:alpha val="90000"/>
                  </a:srgbClr>
                </a:solidFill>
                <a:effectLst/>
                <a:uLnTx/>
                <a:uFillTx/>
                <a:latin typeface="Corbel" panose="020B0503020204020204" pitchFamily="34" charset="0"/>
                <a:ea typeface="Montserrat" pitchFamily="34" charset="-122"/>
                <a:cs typeface="Montserrat" pitchFamily="34" charset="-120"/>
              </a:rPr>
              <a:t>Anticipate upcoming transitions and proactively adapt.</a:t>
            </a:r>
            <a:endParaRPr kumimoji="0" lang="en-US" sz="1800" b="0" i="0" u="none" strike="noStrike" kern="1200" cap="none" spc="0" normalizeH="0" baseline="0" noProof="0" dirty="0">
              <a:ln>
                <a:noFill/>
              </a:ln>
              <a:solidFill>
                <a:prstClr val="black"/>
              </a:solidFill>
              <a:effectLst/>
              <a:uLnTx/>
              <a:uFillTx/>
              <a:latin typeface="Corbel" panose="020B0503020204020204" pitchFamily="34" charset="0"/>
            </a:endParaRPr>
          </a:p>
        </p:txBody>
      </p:sp>
      <p:sp>
        <p:nvSpPr>
          <p:cNvPr id="4" name="Object 3"/>
          <p:cNvSpPr/>
          <p:nvPr/>
        </p:nvSpPr>
        <p:spPr>
          <a:xfrm>
            <a:off x="6284928" y="2094381"/>
            <a:ext cx="5446938" cy="2114765"/>
          </a:xfrm>
          <a:prstGeom prst="rect">
            <a:avLst/>
          </a:prstGeom>
          <a:noFill/>
        </p:spPr>
        <p:txBody>
          <a:bodyPr wrap="square" lIns="0" tIns="0" rIns="0" bIns="0" rtlCol="0" anchor="t"/>
          <a:lstStyle/>
          <a:p>
            <a:pPr marL="242900" marR="0" lvl="0" indent="-242900" algn="l" defTabSz="914400" rtl="0" eaLnBrk="1" fontAlgn="auto" latinLnBrk="0" hangingPunct="1">
              <a:lnSpc>
                <a:spcPts val="2722"/>
              </a:lnSpc>
              <a:spcBef>
                <a:spcPts val="0"/>
              </a:spcBef>
              <a:spcAft>
                <a:spcPts val="0"/>
              </a:spcAft>
              <a:buClrTx/>
              <a:buSzPct val="100000"/>
              <a:buFontTx/>
              <a:buChar char="•"/>
              <a:tabLst/>
              <a:defRPr/>
            </a:pPr>
            <a:r>
              <a:rPr kumimoji="0" lang="en-US" sz="2160" b="1" i="0" u="none" strike="noStrike" kern="1200" cap="none" spc="0" normalizeH="0" baseline="0" noProof="0" dirty="0">
                <a:ln>
                  <a:noFill/>
                </a:ln>
                <a:solidFill>
                  <a:srgbClr val="FFFFFF"/>
                </a:solidFill>
                <a:effectLst/>
                <a:uLnTx/>
                <a:uFillTx/>
                <a:latin typeface="Montserrat" pitchFamily="34" charset="0"/>
                <a:ea typeface="Montserrat" pitchFamily="34" charset="-122"/>
                <a:cs typeface="Montserrat" pitchFamily="34" charset="-120"/>
              </a:rPr>
              <a:t>Manage leadership change</a:t>
            </a:r>
          </a:p>
          <a:p>
            <a:pPr marL="457200" marR="0" lvl="1" indent="0" algn="l" defTabSz="914400" rtl="0" eaLnBrk="1" fontAlgn="auto" latinLnBrk="0" hangingPunct="1">
              <a:lnSpc>
                <a:spcPts val="1932"/>
              </a:lnSpc>
              <a:spcBef>
                <a:spcPts val="404"/>
              </a:spcBef>
              <a:spcAft>
                <a:spcPts val="0"/>
              </a:spcAft>
              <a:buClrTx/>
              <a:buSzTx/>
              <a:buFontTx/>
              <a:buNone/>
              <a:tabLst/>
              <a:defRPr/>
            </a:pPr>
            <a:r>
              <a:rPr kumimoji="0" lang="en-US" sz="1380" b="0" i="0" u="none" strike="noStrike" kern="1200" cap="none" spc="0" normalizeH="0" baseline="0" noProof="0" dirty="0">
                <a:ln>
                  <a:noFill/>
                </a:ln>
                <a:solidFill>
                  <a:srgbClr val="FFFFFF">
                    <a:alpha val="90000"/>
                  </a:srgbClr>
                </a:solidFill>
                <a:effectLst/>
                <a:uLnTx/>
                <a:uFillTx/>
                <a:latin typeface="Montserrat" pitchFamily="34" charset="0"/>
                <a:ea typeface="Montserrat" pitchFamily="34" charset="-122"/>
                <a:cs typeface="Montserrat" pitchFamily="34" charset="-120"/>
              </a:rPr>
              <a:t>Executive succession planning should align with lifecycle transitions.</a:t>
            </a:r>
          </a:p>
          <a:p>
            <a:pPr marL="242900" marR="0" lvl="0" indent="-242900" algn="l" defTabSz="914400" rtl="0" eaLnBrk="1" fontAlgn="auto" latinLnBrk="0" hangingPunct="1">
              <a:lnSpc>
                <a:spcPts val="2722"/>
              </a:lnSpc>
              <a:spcBef>
                <a:spcPts val="2609"/>
              </a:spcBef>
              <a:spcAft>
                <a:spcPts val="0"/>
              </a:spcAft>
              <a:buClrTx/>
              <a:buSzPct val="100000"/>
              <a:buFontTx/>
              <a:buChar char="•"/>
              <a:tabLst/>
              <a:defRPr/>
            </a:pPr>
            <a:r>
              <a:rPr kumimoji="0" lang="en-US" sz="2160" b="1" i="0" u="none" strike="noStrike" kern="1200" cap="none" spc="0" normalizeH="0" baseline="0" noProof="0" dirty="0">
                <a:ln>
                  <a:noFill/>
                </a:ln>
                <a:solidFill>
                  <a:srgbClr val="FFFFFF"/>
                </a:solidFill>
                <a:effectLst/>
                <a:uLnTx/>
                <a:uFillTx/>
                <a:latin typeface="Montserrat" pitchFamily="34" charset="0"/>
                <a:ea typeface="Montserrat" pitchFamily="34" charset="-122"/>
                <a:cs typeface="Montserrat" pitchFamily="34" charset="-120"/>
              </a:rPr>
              <a:t>Embrace lifecycles</a:t>
            </a:r>
          </a:p>
          <a:p>
            <a:pPr marL="457200" marR="0" lvl="1" indent="0" algn="l" defTabSz="914400" rtl="0" eaLnBrk="1" fontAlgn="auto" latinLnBrk="0" hangingPunct="1">
              <a:lnSpc>
                <a:spcPts val="1932"/>
              </a:lnSpc>
              <a:spcBef>
                <a:spcPts val="404"/>
              </a:spcBef>
              <a:spcAft>
                <a:spcPts val="0"/>
              </a:spcAft>
              <a:buClrTx/>
              <a:buSzTx/>
              <a:buFontTx/>
              <a:buNone/>
              <a:tabLst/>
              <a:defRPr/>
            </a:pPr>
            <a:r>
              <a:rPr kumimoji="0" lang="en-US" sz="1380" b="0" i="0" u="none" strike="noStrike" kern="1200" cap="none" spc="0" normalizeH="0" baseline="0" noProof="0" dirty="0">
                <a:ln>
                  <a:noFill/>
                </a:ln>
                <a:solidFill>
                  <a:srgbClr val="FFFFFF">
                    <a:alpha val="90000"/>
                  </a:srgbClr>
                </a:solidFill>
                <a:effectLst/>
                <a:uLnTx/>
                <a:uFillTx/>
                <a:latin typeface="Montserrat" pitchFamily="34" charset="0"/>
                <a:ea typeface="Montserrat" pitchFamily="34" charset="-122"/>
                <a:cs typeface="Montserrat" pitchFamily="34" charset="-120"/>
              </a:rPr>
              <a:t>Lifecycles are normal and present opportunities for renewal and growth.</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972636770"/>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3965" y="263237"/>
            <a:ext cx="11887200" cy="7478970"/>
          </a:xfrm>
          <a:prstGeom prst="rect">
            <a:avLst/>
          </a:prstGeom>
          <a:noFill/>
        </p:spPr>
        <p:txBody>
          <a:bodyPr wrap="square" rtlCol="0">
            <a:spAutoFit/>
          </a:bodyPr>
          <a:lstStyle/>
          <a:p>
            <a:r>
              <a:rPr lang="en-US" sz="4000" b="1" dirty="0">
                <a:latin typeface="Corbel" panose="020B0503020204020204" pitchFamily="34" charset="0"/>
              </a:rPr>
              <a:t>Time for a Scenario….</a:t>
            </a:r>
            <a:endParaRPr lang="en-US" dirty="0">
              <a:latin typeface="Corbel" panose="020B0503020204020204" pitchFamily="34" charset="0"/>
            </a:endParaRPr>
          </a:p>
          <a:p>
            <a:r>
              <a:rPr lang="en-US" sz="1600" dirty="0">
                <a:latin typeface="Corbel" panose="020B0503020204020204" pitchFamily="34" charset="0"/>
              </a:rPr>
              <a:t> Refer to hand-out – “which-is-which” stage? What should be the priority for each situation? </a:t>
            </a:r>
          </a:p>
          <a:p>
            <a:endParaRPr lang="en-US" sz="1400" dirty="0">
              <a:latin typeface="Corbel" panose="020B0503020204020204" pitchFamily="34" charset="0"/>
            </a:endParaRPr>
          </a:p>
          <a:p>
            <a:pPr marL="800100" lvl="1" indent="-342900">
              <a:buFont typeface="Arial" panose="020B0604020202020204" pitchFamily="34" charset="0"/>
              <a:buChar char="•"/>
            </a:pPr>
            <a:r>
              <a:rPr lang="en-US" sz="1400" b="1" dirty="0">
                <a:latin typeface="Corbel" panose="020B0503020204020204" pitchFamily="34" charset="0"/>
              </a:rPr>
              <a:t> Idea</a:t>
            </a:r>
            <a:endParaRPr lang="en-US" sz="1400" b="1" i="1" dirty="0">
              <a:latin typeface="Corbel" panose="020B0503020204020204" pitchFamily="34" charset="0"/>
            </a:endParaRPr>
          </a:p>
          <a:p>
            <a:pPr marL="1257300" lvl="2" indent="-342900">
              <a:buFont typeface="Arial" panose="020B0604020202020204" pitchFamily="34" charset="0"/>
              <a:buChar char="•"/>
            </a:pPr>
            <a:r>
              <a:rPr lang="en-US" sz="1400" i="1" dirty="0">
                <a:latin typeface="Corbel" panose="020B0503020204020204" pitchFamily="34" charset="0"/>
              </a:rPr>
              <a:t>This is the place for a feasibility study or a business plan to determine viability and start-up steps.</a:t>
            </a:r>
          </a:p>
          <a:p>
            <a:pPr marL="800100" lvl="1" indent="-342900">
              <a:buFont typeface="Arial" panose="020B0604020202020204" pitchFamily="34" charset="0"/>
              <a:buChar char="•"/>
            </a:pPr>
            <a:r>
              <a:rPr lang="en-US" sz="1400" b="1" dirty="0">
                <a:latin typeface="Corbel" panose="020B0503020204020204" pitchFamily="34" charset="0"/>
              </a:rPr>
              <a:t>Start-up</a:t>
            </a:r>
          </a:p>
          <a:p>
            <a:pPr marL="1257300" lvl="2" indent="-342900">
              <a:buFont typeface="Arial" panose="020B0604020202020204" pitchFamily="34" charset="0"/>
              <a:buChar char="•"/>
            </a:pPr>
            <a:r>
              <a:rPr lang="en-US" sz="1400" i="1" dirty="0">
                <a:latin typeface="Corbel" panose="020B0503020204020204" pitchFamily="34" charset="0"/>
              </a:rPr>
              <a:t>This is the place for a business plan, with annual implementation plans, and a strong fundraising plan focused on implementation. Transitioning out of this phase requires a strategic plan to address growth, personnel and position descriptions, governance transition (from a working board to a governing board), and strong focus on fundraising to raise the money needed.</a:t>
            </a:r>
          </a:p>
          <a:p>
            <a:pPr marL="800100" lvl="1" indent="-342900">
              <a:buFont typeface="Arial" panose="020B0604020202020204" pitchFamily="34" charset="0"/>
              <a:buChar char="•"/>
            </a:pPr>
            <a:r>
              <a:rPr lang="en-US" sz="1400" b="1" dirty="0">
                <a:latin typeface="Corbel" panose="020B0503020204020204" pitchFamily="34" charset="0"/>
              </a:rPr>
              <a:t>Growth</a:t>
            </a:r>
          </a:p>
          <a:p>
            <a:pPr marL="1257300" lvl="2" indent="-342900">
              <a:buFont typeface="Arial" panose="020B0604020202020204" pitchFamily="34" charset="0"/>
              <a:buChar char="•"/>
            </a:pPr>
            <a:r>
              <a:rPr lang="en-US" sz="1400" i="1" dirty="0">
                <a:latin typeface="Corbel" panose="020B0503020204020204" pitchFamily="34" charset="0"/>
              </a:rPr>
              <a:t>This phase requires a strategic plan that focuses on governance, capacity, development, and systems. To run this organization, a CEO must change their style and up their skill level. Cash flow can be a challenge, prompting the need for larger, multi-year grants or contracts.</a:t>
            </a:r>
          </a:p>
          <a:p>
            <a:pPr marL="800100" lvl="1" indent="-342900">
              <a:buFont typeface="Arial" panose="020B0604020202020204" pitchFamily="34" charset="0"/>
              <a:buChar char="•"/>
            </a:pPr>
            <a:r>
              <a:rPr lang="en-US" sz="1400" b="1" dirty="0">
                <a:latin typeface="Corbel" panose="020B0503020204020204" pitchFamily="34" charset="0"/>
              </a:rPr>
              <a:t>Maturity</a:t>
            </a:r>
          </a:p>
          <a:p>
            <a:pPr marL="1257300" lvl="2" indent="-342900">
              <a:buFont typeface="Arial" panose="020B0604020202020204" pitchFamily="34" charset="0"/>
              <a:buChar char="•"/>
            </a:pPr>
            <a:r>
              <a:rPr lang="en-US" sz="1400" i="1" dirty="0">
                <a:latin typeface="Corbel" panose="020B0503020204020204" pitchFamily="34" charset="0"/>
              </a:rPr>
              <a:t>In the early part of this stage, mature groups need a strategic plan that focuses on managing the organization and deepening programs. In the later part, it needs to look at options or scenarios for changing up programs and integrating people, programs, and money. The board is governing, but they may also be moving toward a more limited sense of engagement, and feeling set in their ways.</a:t>
            </a:r>
          </a:p>
          <a:p>
            <a:pPr marL="800100" lvl="1" indent="-342900">
              <a:buFont typeface="Arial" panose="020B0604020202020204" pitchFamily="34" charset="0"/>
              <a:buChar char="•"/>
            </a:pPr>
            <a:r>
              <a:rPr lang="en-US" sz="1400" b="1" dirty="0">
                <a:latin typeface="Corbel" panose="020B0503020204020204" pitchFamily="34" charset="0"/>
              </a:rPr>
              <a:t>Decline</a:t>
            </a:r>
          </a:p>
          <a:p>
            <a:pPr marL="1257300" lvl="2" indent="-342900">
              <a:buFont typeface="Arial" panose="020B0604020202020204" pitchFamily="34" charset="0"/>
              <a:buChar char="•"/>
            </a:pPr>
            <a:r>
              <a:rPr lang="en-US" sz="1400" i="1" dirty="0">
                <a:latin typeface="Corbel" panose="020B0503020204020204" pitchFamily="34" charset="0"/>
              </a:rPr>
              <a:t>This group needs an organizational assessment and a crisis plan, or recommendations for changes in leadership, board, and programs. Organizations in decline will need to recognize and address their problems, and then build a crisis plan for addressing the issues.</a:t>
            </a:r>
            <a:endParaRPr lang="en-US" sz="1400" dirty="0">
              <a:latin typeface="Corbel" panose="020B0503020204020204" pitchFamily="34" charset="0"/>
            </a:endParaRPr>
          </a:p>
          <a:p>
            <a:pPr marL="800100" lvl="1" indent="-342900">
              <a:buFont typeface="Arial" panose="020B0604020202020204" pitchFamily="34" charset="0"/>
              <a:buChar char="•"/>
            </a:pPr>
            <a:r>
              <a:rPr lang="en-US" sz="1400" b="1" dirty="0">
                <a:latin typeface="Corbel" panose="020B0503020204020204" pitchFamily="34" charset="0"/>
              </a:rPr>
              <a:t>Turnaround</a:t>
            </a:r>
            <a:r>
              <a:rPr lang="en-US" sz="1400" dirty="0">
                <a:latin typeface="Corbel" panose="020B0503020204020204" pitchFamily="34" charset="0"/>
              </a:rPr>
              <a:t> </a:t>
            </a:r>
          </a:p>
          <a:p>
            <a:pPr marL="1257300" lvl="2" indent="-342900">
              <a:buFont typeface="Arial" panose="020B0604020202020204" pitchFamily="34" charset="0"/>
              <a:buChar char="•"/>
            </a:pPr>
            <a:r>
              <a:rPr lang="en-US" sz="1400" i="1" dirty="0">
                <a:latin typeface="Corbel" panose="020B0503020204020204" pitchFamily="34" charset="0"/>
              </a:rPr>
              <a:t>This phase often requires a CEO who is willing to do very tough things with the organization, which could mean replacing the existing chief executive with a new or interim leader. This CEO needs to work closely with the board, and follow a turnaround plan which will inevitably cause waves, disrupting the organization’s culture and people.</a:t>
            </a:r>
          </a:p>
          <a:p>
            <a:pPr marL="800100" lvl="1" indent="-342900">
              <a:buFont typeface="Arial" panose="020B0604020202020204" pitchFamily="34" charset="0"/>
              <a:buChar char="•"/>
            </a:pPr>
            <a:r>
              <a:rPr lang="en-US" sz="1400" b="1" dirty="0">
                <a:latin typeface="Corbel" panose="020B0503020204020204" pitchFamily="34" charset="0"/>
              </a:rPr>
              <a:t>Terminal </a:t>
            </a:r>
          </a:p>
          <a:p>
            <a:pPr marL="1257300" lvl="2" indent="-342900">
              <a:buFont typeface="Arial" panose="020B0604020202020204" pitchFamily="34" charset="0"/>
              <a:buChar char="•"/>
            </a:pPr>
            <a:r>
              <a:rPr lang="en-US" sz="1400" i="1" dirty="0">
                <a:latin typeface="Corbel" panose="020B0503020204020204" pitchFamily="34" charset="0"/>
              </a:rPr>
              <a:t>This phase requires an organizational assessment to frame the options and make recommendations to the board, which might involve a “soft” or “hard” close. It is best to take action prior to a forced bankruptcy.</a:t>
            </a:r>
          </a:p>
          <a:p>
            <a:pPr marL="1257300" lvl="2" indent="-342900">
              <a:buAutoNum type="arabicParenR"/>
            </a:pPr>
            <a:endParaRPr lang="en-US" dirty="0"/>
          </a:p>
          <a:p>
            <a:endParaRPr lang="en-US" dirty="0"/>
          </a:p>
          <a:p>
            <a:endParaRPr lang="en-US" dirty="0"/>
          </a:p>
          <a:p>
            <a:endParaRPr lang="en-US" dirty="0"/>
          </a:p>
          <a:p>
            <a:r>
              <a:rPr lang="en-US" dirty="0"/>
              <a:t> </a:t>
            </a:r>
          </a:p>
        </p:txBody>
      </p:sp>
    </p:spTree>
    <p:extLst>
      <p:ext uri="{BB962C8B-B14F-4D97-AF65-F5344CB8AC3E}">
        <p14:creationId xmlns:p14="http://schemas.microsoft.com/office/powerpoint/2010/main" val="3659663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30237" y="584055"/>
            <a:ext cx="5825836" cy="58258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7307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Logic Models</a:t>
            </a:r>
          </a:p>
        </p:txBody>
      </p:sp>
      <p:sp>
        <p:nvSpPr>
          <p:cNvPr id="3" name="Subtitle 2"/>
          <p:cNvSpPr>
            <a:spLocks noGrp="1"/>
          </p:cNvSpPr>
          <p:nvPr>
            <p:ph type="subTitle" idx="1"/>
          </p:nvPr>
        </p:nvSpPr>
        <p:spPr/>
        <p:txBody>
          <a:bodyPr/>
          <a:lstStyle/>
          <a:p>
            <a:r>
              <a:rPr lang="en-US" dirty="0"/>
              <a:t>What, Why, and How? </a:t>
            </a:r>
          </a:p>
        </p:txBody>
      </p:sp>
      <p:sp>
        <p:nvSpPr>
          <p:cNvPr id="4" name="Slide Number Placeholder 3"/>
          <p:cNvSpPr>
            <a:spLocks noGrp="1"/>
          </p:cNvSpPr>
          <p:nvPr>
            <p:ph type="sldNum" sz="quarter" idx="12"/>
          </p:nvPr>
        </p:nvSpPr>
        <p:spPr/>
        <p:txBody>
          <a:bodyPr/>
          <a:lstStyle/>
          <a:p>
            <a:fld id="{4FAB73BC-B049-4115-A692-8D63A059BFB8}" type="slidenum">
              <a:rPr lang="en-US" smtClean="0"/>
              <a:pPr/>
              <a:t>25</a:t>
            </a:fld>
            <a:endParaRPr lang="en-US" dirty="0"/>
          </a:p>
        </p:txBody>
      </p:sp>
      <p:pic>
        <p:nvPicPr>
          <p:cNvPr id="5" name="Picture 4"/>
          <p:cNvPicPr>
            <a:picLocks noChangeAspect="1"/>
          </p:cNvPicPr>
          <p:nvPr/>
        </p:nvPicPr>
        <p:blipFill>
          <a:blip r:embed="rId2">
            <a:clrChange>
              <a:clrFrom>
                <a:srgbClr val="FFFFFF"/>
              </a:clrFrom>
              <a:clrTo>
                <a:srgbClr val="FFFFFF">
                  <a:alpha val="0"/>
                </a:srgbClr>
              </a:clrTo>
            </a:clrChange>
          </a:blip>
          <a:stretch>
            <a:fillRect/>
          </a:stretch>
        </p:blipFill>
        <p:spPr>
          <a:xfrm>
            <a:off x="7439892" y="3289734"/>
            <a:ext cx="3066616" cy="3066616"/>
          </a:xfrm>
          <a:prstGeom prst="rect">
            <a:avLst/>
          </a:prstGeom>
        </p:spPr>
      </p:pic>
    </p:spTree>
    <p:extLst>
      <p:ext uri="{BB962C8B-B14F-4D97-AF65-F5344CB8AC3E}">
        <p14:creationId xmlns:p14="http://schemas.microsoft.com/office/powerpoint/2010/main" val="955366666"/>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pPr/>
              <a:t>26</a:t>
            </a:fld>
            <a:endParaRPr lang="en-US" dirty="0"/>
          </a:p>
        </p:txBody>
      </p:sp>
      <p:pic>
        <p:nvPicPr>
          <p:cNvPr id="3" name="Picture 2"/>
          <p:cNvPicPr>
            <a:picLocks noChangeAspect="1"/>
          </p:cNvPicPr>
          <p:nvPr/>
        </p:nvPicPr>
        <p:blipFill>
          <a:blip r:embed="rId3"/>
          <a:stretch>
            <a:fillRect/>
          </a:stretch>
        </p:blipFill>
        <p:spPr>
          <a:xfrm>
            <a:off x="500090" y="418666"/>
            <a:ext cx="4683242" cy="3285259"/>
          </a:xfrm>
          <a:prstGeom prst="rect">
            <a:avLst/>
          </a:prstGeom>
        </p:spPr>
      </p:pic>
      <p:pic>
        <p:nvPicPr>
          <p:cNvPr id="4" name="Picture 3"/>
          <p:cNvPicPr>
            <a:picLocks noChangeAspect="1"/>
          </p:cNvPicPr>
          <p:nvPr/>
        </p:nvPicPr>
        <p:blipFill>
          <a:blip r:embed="rId4"/>
          <a:stretch>
            <a:fillRect/>
          </a:stretch>
        </p:blipFill>
        <p:spPr>
          <a:xfrm>
            <a:off x="6433042" y="1220930"/>
            <a:ext cx="5401338" cy="2912486"/>
          </a:xfrm>
          <a:prstGeom prst="rect">
            <a:avLst/>
          </a:prstGeom>
        </p:spPr>
      </p:pic>
      <p:pic>
        <p:nvPicPr>
          <p:cNvPr id="5" name="Picture 4"/>
          <p:cNvPicPr>
            <a:picLocks noChangeAspect="1"/>
          </p:cNvPicPr>
          <p:nvPr/>
        </p:nvPicPr>
        <p:blipFill>
          <a:blip r:embed="rId5"/>
          <a:stretch>
            <a:fillRect/>
          </a:stretch>
        </p:blipFill>
        <p:spPr>
          <a:xfrm>
            <a:off x="3380511" y="4002475"/>
            <a:ext cx="4474698" cy="2719000"/>
          </a:xfrm>
          <a:prstGeom prst="rect">
            <a:avLst/>
          </a:prstGeom>
        </p:spPr>
      </p:pic>
    </p:spTree>
    <p:extLst>
      <p:ext uri="{BB962C8B-B14F-4D97-AF65-F5344CB8AC3E}">
        <p14:creationId xmlns:p14="http://schemas.microsoft.com/office/powerpoint/2010/main" val="309172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B9BDB31E-0AB8-4C1B-A056-B225C236082E}"/>
              </a:ext>
            </a:extLst>
          </p:cNvPr>
          <p:cNvSpPr/>
          <p:nvPr/>
        </p:nvSpPr>
        <p:spPr>
          <a:xfrm>
            <a:off x="1" y="-4694"/>
            <a:ext cx="12192000" cy="411087"/>
          </a:xfrm>
          <a:prstGeom prst="rect">
            <a:avLst/>
          </a:prstGeom>
          <a:solidFill>
            <a:srgbClr val="083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What is a logic model? </a:t>
            </a:r>
          </a:p>
        </p:txBody>
      </p:sp>
      <p:sp>
        <p:nvSpPr>
          <p:cNvPr id="9" name="TextBox 8">
            <a:extLst>
              <a:ext uri="{FF2B5EF4-FFF2-40B4-BE49-F238E27FC236}">
                <a16:creationId xmlns:a16="http://schemas.microsoft.com/office/drawing/2014/main" id="{78748681-5337-4E09-9899-81E436D31080}"/>
              </a:ext>
            </a:extLst>
          </p:cNvPr>
          <p:cNvSpPr txBox="1"/>
          <p:nvPr/>
        </p:nvSpPr>
        <p:spPr>
          <a:xfrm>
            <a:off x="315768" y="746287"/>
            <a:ext cx="7219950" cy="5755422"/>
          </a:xfrm>
          <a:prstGeom prst="rect">
            <a:avLst/>
          </a:prstGeom>
          <a:noFill/>
        </p:spPr>
        <p:txBody>
          <a:bodyPr wrap="square">
            <a:spAutoFit/>
          </a:bodyPr>
          <a:lstStyle/>
          <a:p>
            <a:pPr algn="l"/>
            <a:r>
              <a:rPr lang="en-US" sz="1600" b="0" i="0" dirty="0">
                <a:solidFill>
                  <a:srgbClr val="000000"/>
                </a:solidFill>
                <a:effectLst/>
              </a:rPr>
              <a:t>A </a:t>
            </a:r>
            <a:r>
              <a:rPr lang="en-US" sz="1600" b="1" i="0" dirty="0">
                <a:solidFill>
                  <a:srgbClr val="000000"/>
                </a:solidFill>
                <a:effectLst/>
              </a:rPr>
              <a:t>logic model</a:t>
            </a:r>
            <a:r>
              <a:rPr lang="en-US" sz="1600" b="0" i="0" dirty="0">
                <a:solidFill>
                  <a:srgbClr val="000000"/>
                </a:solidFill>
                <a:effectLst/>
              </a:rPr>
              <a:t> is a graphic depiction that presents the shared relationships among the resources, activities, outputs, and outcomes/impacts for your program. </a:t>
            </a:r>
          </a:p>
          <a:p>
            <a:pPr algn="l"/>
            <a:endParaRPr lang="en-US" sz="1600" dirty="0">
              <a:solidFill>
                <a:srgbClr val="000000"/>
              </a:solidFill>
            </a:endParaRPr>
          </a:p>
          <a:p>
            <a:pPr algn="l"/>
            <a:r>
              <a:rPr lang="en-US" sz="1600" b="0" i="0" dirty="0">
                <a:solidFill>
                  <a:srgbClr val="000000"/>
                </a:solidFill>
                <a:effectLst/>
              </a:rPr>
              <a:t>It </a:t>
            </a:r>
            <a:r>
              <a:rPr lang="en-US" sz="1600" b="1" i="0" dirty="0">
                <a:solidFill>
                  <a:srgbClr val="000000"/>
                </a:solidFill>
                <a:effectLst/>
              </a:rPr>
              <a:t>depicts the relationship between your program’s activities and its intended effects</a:t>
            </a:r>
            <a:r>
              <a:rPr lang="en-US" sz="1600" b="0" i="0" dirty="0">
                <a:solidFill>
                  <a:srgbClr val="000000"/>
                </a:solidFill>
                <a:effectLst/>
              </a:rPr>
              <a:t>, in an implicit </a:t>
            </a:r>
            <a:r>
              <a:rPr lang="en-US" sz="1600" b="1" i="0" dirty="0">
                <a:solidFill>
                  <a:srgbClr val="000000"/>
                </a:solidFill>
                <a:effectLst/>
              </a:rPr>
              <a:t>‘if-then’ relationship among the program el</a:t>
            </a:r>
            <a:r>
              <a:rPr lang="en-US" sz="1600" b="0" i="0" dirty="0">
                <a:solidFill>
                  <a:srgbClr val="000000"/>
                </a:solidFill>
                <a:effectLst/>
              </a:rPr>
              <a:t>ements — if I do this activity, then I expect this outcome. </a:t>
            </a:r>
          </a:p>
          <a:p>
            <a:pPr algn="l"/>
            <a:endParaRPr lang="en-US" sz="1600" dirty="0">
              <a:solidFill>
                <a:srgbClr val="000000"/>
              </a:solidFill>
            </a:endParaRPr>
          </a:p>
          <a:p>
            <a:pPr algn="l"/>
            <a:r>
              <a:rPr lang="en-US" sz="1600" b="0" i="0" dirty="0">
                <a:solidFill>
                  <a:srgbClr val="000000"/>
                </a:solidFill>
                <a:effectLst/>
              </a:rPr>
              <a:t>Among other things, a logic model helps clarify the boundary between ‘what’ the program is doing and ‘so what’—the changes that are intended to result from strong implementation of the “what.”</a:t>
            </a:r>
          </a:p>
          <a:p>
            <a:pPr algn="l"/>
            <a:endParaRPr lang="en-US" sz="1600" dirty="0">
              <a:solidFill>
                <a:srgbClr val="000000"/>
              </a:solidFill>
            </a:endParaRPr>
          </a:p>
          <a:p>
            <a:pPr algn="l"/>
            <a:r>
              <a:rPr lang="en-US" sz="1600" b="0" i="0" dirty="0">
                <a:solidFill>
                  <a:srgbClr val="000000"/>
                </a:solidFill>
                <a:effectLst/>
              </a:rPr>
              <a:t>Logic models differ widely in format and level of detail. Here are some key terms used in logic models, although not all are employed in any given model:</a:t>
            </a:r>
          </a:p>
          <a:p>
            <a:pPr algn="l"/>
            <a:endParaRPr lang="en-US" sz="1600" b="0" i="0" dirty="0">
              <a:solidFill>
                <a:srgbClr val="000000"/>
              </a:solidFill>
              <a:effectLst/>
            </a:endParaRPr>
          </a:p>
          <a:p>
            <a:pPr marL="285750" indent="-285750" algn="l">
              <a:buFont typeface="Arial" panose="020B0604020202020204" pitchFamily="34" charset="0"/>
              <a:buChar char="•"/>
            </a:pPr>
            <a:r>
              <a:rPr lang="en-US" sz="1600" b="1" i="0" dirty="0">
                <a:solidFill>
                  <a:srgbClr val="000000"/>
                </a:solidFill>
                <a:effectLst/>
              </a:rPr>
              <a:t>Inputs</a:t>
            </a:r>
            <a:r>
              <a:rPr lang="en-US" sz="1600" b="0" i="0" dirty="0">
                <a:solidFill>
                  <a:srgbClr val="000000"/>
                </a:solidFill>
                <a:effectLst/>
              </a:rPr>
              <a:t>: The resources needed to implement the activities</a:t>
            </a:r>
          </a:p>
          <a:p>
            <a:pPr marL="285750" indent="-285750" algn="l">
              <a:buFont typeface="Arial" panose="020B0604020202020204" pitchFamily="34" charset="0"/>
              <a:buChar char="•"/>
            </a:pPr>
            <a:r>
              <a:rPr lang="en-US" sz="1600" b="1" i="0" dirty="0">
                <a:solidFill>
                  <a:srgbClr val="000000"/>
                </a:solidFill>
                <a:effectLst/>
              </a:rPr>
              <a:t>Activities</a:t>
            </a:r>
            <a:r>
              <a:rPr lang="en-US" sz="1600" b="0" i="0" dirty="0">
                <a:solidFill>
                  <a:srgbClr val="000000"/>
                </a:solidFill>
                <a:effectLst/>
              </a:rPr>
              <a:t>: What the program and its staff do with those resources</a:t>
            </a:r>
          </a:p>
          <a:p>
            <a:pPr marL="285750" indent="-285750" algn="l">
              <a:buFont typeface="Arial" panose="020B0604020202020204" pitchFamily="34" charset="0"/>
              <a:buChar char="•"/>
            </a:pPr>
            <a:r>
              <a:rPr lang="en-US" sz="1600" b="1" i="0" dirty="0">
                <a:solidFill>
                  <a:srgbClr val="000000"/>
                </a:solidFill>
                <a:effectLst/>
              </a:rPr>
              <a:t>Outputs</a:t>
            </a:r>
            <a:r>
              <a:rPr lang="en-US" sz="1600" b="0" i="0" dirty="0">
                <a:solidFill>
                  <a:srgbClr val="000000"/>
                </a:solidFill>
                <a:effectLst/>
              </a:rPr>
              <a:t>: Tangible products, capacities, or deliverables that result from the activities</a:t>
            </a:r>
          </a:p>
          <a:p>
            <a:pPr marL="285750" indent="-285750" algn="l">
              <a:buFont typeface="Arial" panose="020B0604020202020204" pitchFamily="34" charset="0"/>
              <a:buChar char="•"/>
            </a:pPr>
            <a:r>
              <a:rPr lang="en-US" sz="1600" b="1" i="0" dirty="0">
                <a:solidFill>
                  <a:srgbClr val="000000"/>
                </a:solidFill>
                <a:effectLst/>
              </a:rPr>
              <a:t>Outcomes</a:t>
            </a:r>
            <a:r>
              <a:rPr lang="en-US" sz="1600" b="0" i="0" dirty="0">
                <a:solidFill>
                  <a:srgbClr val="000000"/>
                </a:solidFill>
                <a:effectLst/>
              </a:rPr>
              <a:t>: Changes that occur in other people or conditions because of the activities and outputs</a:t>
            </a:r>
          </a:p>
          <a:p>
            <a:pPr marL="285750" indent="-285750" algn="l">
              <a:buFont typeface="Arial" panose="020B0604020202020204" pitchFamily="34" charset="0"/>
              <a:buChar char="•"/>
            </a:pPr>
            <a:r>
              <a:rPr lang="en-US" sz="1600" b="1" i="0" dirty="0">
                <a:solidFill>
                  <a:srgbClr val="000000"/>
                </a:solidFill>
                <a:effectLst/>
              </a:rPr>
              <a:t>Impacts</a:t>
            </a:r>
            <a:r>
              <a:rPr lang="en-US" sz="1600" b="0" i="0" dirty="0">
                <a:solidFill>
                  <a:srgbClr val="000000"/>
                </a:solidFill>
                <a:effectLst/>
              </a:rPr>
              <a:t>: [Sometimes] The most distal/long-term outcomes</a:t>
            </a:r>
          </a:p>
          <a:p>
            <a:pPr marL="285750" indent="-285750" algn="l">
              <a:buFont typeface="Arial" panose="020B0604020202020204" pitchFamily="34" charset="0"/>
              <a:buChar char="•"/>
            </a:pPr>
            <a:r>
              <a:rPr lang="en-US" sz="1600" b="0" i="0" dirty="0">
                <a:solidFill>
                  <a:srgbClr val="000000"/>
                </a:solidFill>
                <a:effectLst/>
              </a:rPr>
              <a:t>Moderators: Contextual factors that are out of control of the program but may help or hinder achievement of the outcomes</a:t>
            </a:r>
          </a:p>
        </p:txBody>
      </p:sp>
      <p:pic>
        <p:nvPicPr>
          <p:cNvPr id="3" name="Picture 2">
            <a:extLst>
              <a:ext uri="{FF2B5EF4-FFF2-40B4-BE49-F238E27FC236}">
                <a16:creationId xmlns:a16="http://schemas.microsoft.com/office/drawing/2014/main" id="{9B312028-AB25-46E4-B06F-9648A9ED6691}"/>
              </a:ext>
            </a:extLst>
          </p:cNvPr>
          <p:cNvPicPr>
            <a:picLocks noChangeAspect="1"/>
          </p:cNvPicPr>
          <p:nvPr/>
        </p:nvPicPr>
        <p:blipFill>
          <a:blip r:embed="rId3"/>
          <a:stretch>
            <a:fillRect/>
          </a:stretch>
        </p:blipFill>
        <p:spPr>
          <a:xfrm>
            <a:off x="7429500" y="1047750"/>
            <a:ext cx="4762500" cy="4762500"/>
          </a:xfrm>
          <a:prstGeom prst="rect">
            <a:avLst/>
          </a:prstGeom>
        </p:spPr>
      </p:pic>
    </p:spTree>
    <p:extLst>
      <p:ext uri="{BB962C8B-B14F-4D97-AF65-F5344CB8AC3E}">
        <p14:creationId xmlns:p14="http://schemas.microsoft.com/office/powerpoint/2010/main" val="1188886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B9BDB31E-0AB8-4C1B-A056-B225C236082E}"/>
              </a:ext>
            </a:extLst>
          </p:cNvPr>
          <p:cNvSpPr/>
          <p:nvPr/>
        </p:nvSpPr>
        <p:spPr>
          <a:xfrm>
            <a:off x="1" y="-4694"/>
            <a:ext cx="12192000" cy="411087"/>
          </a:xfrm>
          <a:prstGeom prst="rect">
            <a:avLst/>
          </a:prstGeom>
          <a:solidFill>
            <a:srgbClr val="083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Why are logic models important? </a:t>
            </a:r>
          </a:p>
        </p:txBody>
      </p:sp>
      <p:sp>
        <p:nvSpPr>
          <p:cNvPr id="9" name="TextBox 8">
            <a:extLst>
              <a:ext uri="{FF2B5EF4-FFF2-40B4-BE49-F238E27FC236}">
                <a16:creationId xmlns:a16="http://schemas.microsoft.com/office/drawing/2014/main" id="{78748681-5337-4E09-9899-81E436D31080}"/>
              </a:ext>
            </a:extLst>
          </p:cNvPr>
          <p:cNvSpPr txBox="1"/>
          <p:nvPr/>
        </p:nvSpPr>
        <p:spPr>
          <a:xfrm>
            <a:off x="260350" y="576450"/>
            <a:ext cx="11779250" cy="6001643"/>
          </a:xfrm>
          <a:prstGeom prst="rect">
            <a:avLst/>
          </a:prstGeom>
          <a:noFill/>
        </p:spPr>
        <p:txBody>
          <a:bodyPr wrap="square">
            <a:spAutoFit/>
          </a:bodyPr>
          <a:lstStyle/>
          <a:p>
            <a:pPr algn="l"/>
            <a:r>
              <a:rPr lang="en-US" sz="1600" b="0" i="0" dirty="0">
                <a:solidFill>
                  <a:srgbClr val="000000"/>
                </a:solidFill>
                <a:effectLst/>
              </a:rPr>
              <a:t>The basic components of a good logic model are: </a:t>
            </a:r>
          </a:p>
          <a:p>
            <a:pPr marL="285750" indent="-285750" algn="l">
              <a:buFont typeface="Arial" panose="020B0604020202020204" pitchFamily="34" charset="0"/>
              <a:buChar char="•"/>
            </a:pPr>
            <a:r>
              <a:rPr lang="en-US" sz="1600" b="0" i="0" dirty="0">
                <a:solidFill>
                  <a:srgbClr val="000000"/>
                </a:solidFill>
                <a:effectLst/>
              </a:rPr>
              <a:t>Displayed on one page. </a:t>
            </a:r>
          </a:p>
          <a:p>
            <a:pPr marL="285750" indent="-285750" algn="l">
              <a:buFont typeface="Arial" panose="020B0604020202020204" pitchFamily="34" charset="0"/>
              <a:buChar char="•"/>
            </a:pPr>
            <a:r>
              <a:rPr lang="en-US" sz="1600" b="0" i="0" dirty="0">
                <a:solidFill>
                  <a:srgbClr val="000000"/>
                </a:solidFill>
                <a:effectLst/>
              </a:rPr>
              <a:t>Visually engaging. </a:t>
            </a:r>
          </a:p>
          <a:p>
            <a:pPr marL="285750" indent="-285750" algn="l">
              <a:buFont typeface="Arial" panose="020B0604020202020204" pitchFamily="34" charset="0"/>
              <a:buChar char="•"/>
            </a:pPr>
            <a:r>
              <a:rPr lang="en-US" sz="1600" b="0" i="0" dirty="0">
                <a:solidFill>
                  <a:srgbClr val="000000"/>
                </a:solidFill>
                <a:effectLst/>
              </a:rPr>
              <a:t>Audience specific. </a:t>
            </a:r>
          </a:p>
          <a:p>
            <a:pPr marL="285750" indent="-285750" algn="l">
              <a:buFont typeface="Arial" panose="020B0604020202020204" pitchFamily="34" charset="0"/>
              <a:buChar char="•"/>
            </a:pPr>
            <a:r>
              <a:rPr lang="en-US" sz="1600" b="0" i="0" dirty="0">
                <a:solidFill>
                  <a:srgbClr val="000000"/>
                </a:solidFill>
                <a:effectLst/>
              </a:rPr>
              <a:t>Appropriate in its level of detail. </a:t>
            </a:r>
          </a:p>
          <a:p>
            <a:pPr marL="285750" indent="-285750" algn="l">
              <a:buFont typeface="Arial" panose="020B0604020202020204" pitchFamily="34" charset="0"/>
              <a:buChar char="•"/>
            </a:pPr>
            <a:r>
              <a:rPr lang="en-US" sz="1600" b="0" i="0" dirty="0">
                <a:solidFill>
                  <a:srgbClr val="000000"/>
                </a:solidFill>
                <a:effectLst/>
              </a:rPr>
              <a:t>Useful in clarifying program activities and expected outcomes. </a:t>
            </a:r>
          </a:p>
          <a:p>
            <a:pPr marL="285750" indent="-285750" algn="l">
              <a:buFont typeface="Arial" panose="020B0604020202020204" pitchFamily="34" charset="0"/>
              <a:buChar char="•"/>
            </a:pPr>
            <a:r>
              <a:rPr lang="en-US" sz="1600" b="0" i="0" dirty="0">
                <a:solidFill>
                  <a:srgbClr val="000000"/>
                </a:solidFill>
                <a:effectLst/>
              </a:rPr>
              <a:t>Easy to relate to. </a:t>
            </a:r>
          </a:p>
          <a:p>
            <a:pPr marL="285750" indent="-285750" algn="l">
              <a:buFont typeface="Arial" panose="020B0604020202020204" pitchFamily="34" charset="0"/>
              <a:buChar char="•"/>
            </a:pPr>
            <a:r>
              <a:rPr lang="en-US" sz="1600" b="0" i="0" dirty="0">
                <a:solidFill>
                  <a:srgbClr val="000000"/>
                </a:solidFill>
                <a:effectLst/>
              </a:rPr>
              <a:t>Reflective of the context in which the program operates. </a:t>
            </a:r>
          </a:p>
          <a:p>
            <a:pPr algn="l"/>
            <a:endParaRPr lang="en-US" sz="1600" dirty="0">
              <a:solidFill>
                <a:srgbClr val="000000"/>
              </a:solidFill>
            </a:endParaRPr>
          </a:p>
          <a:p>
            <a:pPr algn="l"/>
            <a:endParaRPr lang="en-US" sz="1600" dirty="0">
              <a:solidFill>
                <a:srgbClr val="000000"/>
              </a:solidFill>
            </a:endParaRPr>
          </a:p>
          <a:p>
            <a:pPr algn="l"/>
            <a:endParaRPr lang="en-US" sz="1600" dirty="0">
              <a:solidFill>
                <a:srgbClr val="000000"/>
              </a:solidFill>
            </a:endParaRPr>
          </a:p>
          <a:p>
            <a:pPr algn="l"/>
            <a:endParaRPr lang="en-US" sz="1600" dirty="0">
              <a:solidFill>
                <a:srgbClr val="000000"/>
              </a:solidFill>
            </a:endParaRPr>
          </a:p>
          <a:p>
            <a:pPr algn="l"/>
            <a:endParaRPr lang="en-US" sz="1600" dirty="0">
              <a:solidFill>
                <a:srgbClr val="000000"/>
              </a:solidFill>
            </a:endParaRPr>
          </a:p>
          <a:p>
            <a:pPr algn="l"/>
            <a:endParaRPr lang="en-US" sz="1600" dirty="0">
              <a:solidFill>
                <a:srgbClr val="000000"/>
              </a:solidFill>
            </a:endParaRPr>
          </a:p>
          <a:p>
            <a:pPr algn="l"/>
            <a:endParaRPr lang="en-US" sz="1600" dirty="0">
              <a:solidFill>
                <a:srgbClr val="000000"/>
              </a:solidFill>
            </a:endParaRPr>
          </a:p>
          <a:p>
            <a:pPr algn="l"/>
            <a:endParaRPr lang="en-US" sz="1600" dirty="0">
              <a:solidFill>
                <a:srgbClr val="000000"/>
              </a:solidFill>
            </a:endParaRPr>
          </a:p>
          <a:p>
            <a:pPr algn="l"/>
            <a:r>
              <a:rPr lang="en-US" sz="1600" dirty="0">
                <a:solidFill>
                  <a:srgbClr val="000000"/>
                </a:solidFill>
              </a:rPr>
              <a:t>Logic models increase the likelihood that program efforts will be successful because they: </a:t>
            </a:r>
          </a:p>
          <a:p>
            <a:pPr marL="285750" indent="-285750" algn="l">
              <a:buFont typeface="Arial" panose="020B0604020202020204" pitchFamily="34" charset="0"/>
              <a:buChar char="•"/>
            </a:pPr>
            <a:r>
              <a:rPr lang="en-US" sz="1600" dirty="0">
                <a:solidFill>
                  <a:srgbClr val="000000"/>
                </a:solidFill>
              </a:rPr>
              <a:t>Communicate the purpose of the program and expected results. </a:t>
            </a:r>
          </a:p>
          <a:p>
            <a:pPr marL="285750" indent="-285750" algn="l">
              <a:buFont typeface="Arial" panose="020B0604020202020204" pitchFamily="34" charset="0"/>
              <a:buChar char="•"/>
            </a:pPr>
            <a:r>
              <a:rPr lang="en-US" sz="1600" dirty="0">
                <a:solidFill>
                  <a:srgbClr val="000000"/>
                </a:solidFill>
              </a:rPr>
              <a:t>Describe the actions expected to lead to the desired results. </a:t>
            </a:r>
          </a:p>
          <a:p>
            <a:pPr marL="285750" indent="-285750" algn="l">
              <a:buFont typeface="Arial" panose="020B0604020202020204" pitchFamily="34" charset="0"/>
              <a:buChar char="•"/>
            </a:pPr>
            <a:r>
              <a:rPr lang="en-US" sz="1600" dirty="0">
                <a:solidFill>
                  <a:srgbClr val="000000"/>
                </a:solidFill>
              </a:rPr>
              <a:t>Become a reference point for everyone involved in the program. </a:t>
            </a:r>
          </a:p>
          <a:p>
            <a:pPr marL="285750" indent="-285750" algn="l">
              <a:buFont typeface="Arial" panose="020B0604020202020204" pitchFamily="34" charset="0"/>
              <a:buChar char="•"/>
            </a:pPr>
            <a:r>
              <a:rPr lang="en-US" sz="1600" dirty="0">
                <a:solidFill>
                  <a:srgbClr val="000000"/>
                </a:solidFill>
              </a:rPr>
              <a:t>Improve program staff expertise in planning, implementation, and evaluation. </a:t>
            </a:r>
          </a:p>
          <a:p>
            <a:pPr marL="285750" indent="-285750" algn="l">
              <a:buFont typeface="Arial" panose="020B0604020202020204" pitchFamily="34" charset="0"/>
              <a:buChar char="•"/>
            </a:pPr>
            <a:r>
              <a:rPr lang="en-US" sz="1600" dirty="0">
                <a:solidFill>
                  <a:srgbClr val="000000"/>
                </a:solidFill>
              </a:rPr>
              <a:t>Involve stakeholders, enhancing the likelihood of resource commitment. </a:t>
            </a:r>
          </a:p>
          <a:p>
            <a:pPr marL="285750" indent="-285750" algn="l">
              <a:buFont typeface="Arial" panose="020B0604020202020204" pitchFamily="34" charset="0"/>
              <a:buChar char="•"/>
            </a:pPr>
            <a:r>
              <a:rPr lang="en-US" sz="1600" dirty="0">
                <a:solidFill>
                  <a:srgbClr val="000000"/>
                </a:solidFill>
              </a:rPr>
              <a:t>Incorporate findings from other research and demonstration projects. </a:t>
            </a:r>
          </a:p>
          <a:p>
            <a:pPr marL="285750" indent="-285750" algn="l">
              <a:buFont typeface="Arial" panose="020B0604020202020204" pitchFamily="34" charset="0"/>
              <a:buChar char="•"/>
            </a:pPr>
            <a:r>
              <a:rPr lang="en-US" sz="1600" dirty="0">
                <a:solidFill>
                  <a:srgbClr val="000000"/>
                </a:solidFill>
              </a:rPr>
              <a:t>Identify potential obstacles to program operation so that staff can address them early on. </a:t>
            </a:r>
          </a:p>
        </p:txBody>
      </p:sp>
      <p:pic>
        <p:nvPicPr>
          <p:cNvPr id="4" name="Picture 3">
            <a:extLst>
              <a:ext uri="{FF2B5EF4-FFF2-40B4-BE49-F238E27FC236}">
                <a16:creationId xmlns:a16="http://schemas.microsoft.com/office/drawing/2014/main" id="{41254E26-14BE-476B-83BD-CC32D61C45EB}"/>
              </a:ext>
            </a:extLst>
          </p:cNvPr>
          <p:cNvPicPr>
            <a:picLocks noChangeAspect="1"/>
          </p:cNvPicPr>
          <p:nvPr/>
        </p:nvPicPr>
        <p:blipFill>
          <a:blip r:embed="rId2"/>
          <a:stretch>
            <a:fillRect/>
          </a:stretch>
        </p:blipFill>
        <p:spPr>
          <a:xfrm>
            <a:off x="5382578" y="2447172"/>
            <a:ext cx="6809422" cy="2000268"/>
          </a:xfrm>
          <a:prstGeom prst="rect">
            <a:avLst/>
          </a:prstGeom>
        </p:spPr>
      </p:pic>
    </p:spTree>
    <p:extLst>
      <p:ext uri="{BB962C8B-B14F-4D97-AF65-F5344CB8AC3E}">
        <p14:creationId xmlns:p14="http://schemas.microsoft.com/office/powerpoint/2010/main" val="1390416413"/>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23950"/>
            <a:ext cx="2947988" cy="4600575"/>
          </a:xfrm>
        </p:spPr>
        <p:txBody>
          <a:bodyPr/>
          <a:lstStyle/>
          <a:p>
            <a:r>
              <a:rPr lang="en-GB" dirty="0"/>
              <a:t>Tell me more…</a:t>
            </a:r>
          </a:p>
        </p:txBody>
      </p:sp>
      <p:pic>
        <p:nvPicPr>
          <p:cNvPr id="6" name="Picture 5"/>
          <p:cNvPicPr>
            <a:picLocks noChangeAspect="1"/>
          </p:cNvPicPr>
          <p:nvPr/>
        </p:nvPicPr>
        <p:blipFill>
          <a:blip r:embed="rId3"/>
          <a:stretch>
            <a:fillRect/>
          </a:stretch>
        </p:blipFill>
        <p:spPr>
          <a:xfrm>
            <a:off x="453038" y="490781"/>
            <a:ext cx="8696325" cy="609600"/>
          </a:xfrm>
          <a:prstGeom prst="rect">
            <a:avLst/>
          </a:prstGeom>
        </p:spPr>
      </p:pic>
      <p:pic>
        <p:nvPicPr>
          <p:cNvPr id="3" name="Picture 2"/>
          <p:cNvPicPr>
            <a:picLocks noChangeAspect="1"/>
          </p:cNvPicPr>
          <p:nvPr/>
        </p:nvPicPr>
        <p:blipFill>
          <a:blip r:embed="rId4"/>
          <a:stretch>
            <a:fillRect/>
          </a:stretch>
        </p:blipFill>
        <p:spPr>
          <a:xfrm>
            <a:off x="2454788" y="1502979"/>
            <a:ext cx="7501136" cy="2426183"/>
          </a:xfrm>
          <a:prstGeom prst="rect">
            <a:avLst/>
          </a:prstGeom>
        </p:spPr>
      </p:pic>
      <p:sp>
        <p:nvSpPr>
          <p:cNvPr id="9" name="Rectangle 8"/>
          <p:cNvSpPr/>
          <p:nvPr/>
        </p:nvSpPr>
        <p:spPr>
          <a:xfrm>
            <a:off x="9501234" y="723094"/>
            <a:ext cx="1980029" cy="369332"/>
          </a:xfrm>
          <a:prstGeom prst="rect">
            <a:avLst/>
          </a:prstGeom>
        </p:spPr>
        <p:txBody>
          <a:bodyPr wrap="none">
            <a:spAutoFit/>
          </a:bodyPr>
          <a:lstStyle/>
          <a:p>
            <a:pPr lvl="0"/>
            <a:r>
              <a:rPr lang="en-GB" dirty="0"/>
              <a:t>See Handout pg. 5 </a:t>
            </a:r>
          </a:p>
        </p:txBody>
      </p:sp>
      <p:pic>
        <p:nvPicPr>
          <p:cNvPr id="4" name="Picture 3"/>
          <p:cNvPicPr>
            <a:picLocks noChangeAspect="1"/>
          </p:cNvPicPr>
          <p:nvPr/>
        </p:nvPicPr>
        <p:blipFill>
          <a:blip r:embed="rId5"/>
          <a:stretch>
            <a:fillRect/>
          </a:stretch>
        </p:blipFill>
        <p:spPr>
          <a:xfrm>
            <a:off x="914401" y="4063938"/>
            <a:ext cx="10278410" cy="2430363"/>
          </a:xfrm>
          <a:prstGeom prst="rect">
            <a:avLst/>
          </a:prstGeom>
        </p:spPr>
      </p:pic>
    </p:spTree>
    <p:extLst>
      <p:ext uri="{BB962C8B-B14F-4D97-AF65-F5344CB8AC3E}">
        <p14:creationId xmlns:p14="http://schemas.microsoft.com/office/powerpoint/2010/main" val="308800101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2CC2FF-8633-D85E-1614-883ACA5F09EB}"/>
              </a:ext>
            </a:extLst>
          </p:cNvPr>
          <p:cNvPicPr>
            <a:picLocks noChangeAspect="1"/>
          </p:cNvPicPr>
          <p:nvPr/>
        </p:nvPicPr>
        <p:blipFill>
          <a:blip r:embed="rId2"/>
          <a:stretch>
            <a:fillRect/>
          </a:stretch>
        </p:blipFill>
        <p:spPr>
          <a:xfrm>
            <a:off x="8714601" y="891840"/>
            <a:ext cx="3092316" cy="4960935"/>
          </a:xfrm>
          <a:prstGeom prst="rect">
            <a:avLst/>
          </a:prstGeom>
        </p:spPr>
      </p:pic>
      <p:sp>
        <p:nvSpPr>
          <p:cNvPr id="2" name="Slide Number Placeholder 1">
            <a:extLst>
              <a:ext uri="{FF2B5EF4-FFF2-40B4-BE49-F238E27FC236}">
                <a16:creationId xmlns:a16="http://schemas.microsoft.com/office/drawing/2014/main" id="{6FE8EF74-4A75-D180-1C55-2FD50E30E8CF}"/>
              </a:ext>
            </a:extLst>
          </p:cNvPr>
          <p:cNvSpPr>
            <a:spLocks noGrp="1"/>
          </p:cNvSpPr>
          <p:nvPr>
            <p:ph type="sldNum" sz="quarter" idx="12"/>
          </p:nvPr>
        </p:nvSpPr>
        <p:spPr/>
        <p:txBody>
          <a:bodyPr/>
          <a:lstStyle/>
          <a:p>
            <a:fld id="{4FAB73BC-B049-4115-A692-8D63A059BFB8}" type="slidenum">
              <a:rPr lang="en-US" smtClean="0"/>
              <a:pPr/>
              <a:t>3</a:t>
            </a:fld>
            <a:endParaRPr lang="en-US" dirty="0"/>
          </a:p>
        </p:txBody>
      </p:sp>
      <p:sp>
        <p:nvSpPr>
          <p:cNvPr id="3" name="TextBox 2">
            <a:extLst>
              <a:ext uri="{FF2B5EF4-FFF2-40B4-BE49-F238E27FC236}">
                <a16:creationId xmlns:a16="http://schemas.microsoft.com/office/drawing/2014/main" id="{109A725C-4C1B-A005-8F3E-670AFA01FDDC}"/>
              </a:ext>
            </a:extLst>
          </p:cNvPr>
          <p:cNvSpPr txBox="1"/>
          <p:nvPr/>
        </p:nvSpPr>
        <p:spPr>
          <a:xfrm>
            <a:off x="522514" y="640219"/>
            <a:ext cx="10189028" cy="4708981"/>
          </a:xfrm>
          <a:prstGeom prst="rect">
            <a:avLst/>
          </a:prstGeom>
          <a:noFill/>
        </p:spPr>
        <p:txBody>
          <a:bodyPr wrap="square" rtlCol="0">
            <a:spAutoFit/>
          </a:bodyPr>
          <a:lstStyle/>
          <a:p>
            <a:r>
              <a:rPr lang="en-US" sz="2400" i="1" dirty="0"/>
              <a:t>But first…</a:t>
            </a:r>
          </a:p>
          <a:p>
            <a:endParaRPr lang="en-US" sz="2400" dirty="0"/>
          </a:p>
          <a:p>
            <a:r>
              <a:rPr lang="en-US" sz="3600" dirty="0"/>
              <a:t>Let’s play </a:t>
            </a:r>
            <a:r>
              <a:rPr lang="en-US" sz="3600" b="1" dirty="0"/>
              <a:t>“Name These Terms!”</a:t>
            </a:r>
          </a:p>
          <a:p>
            <a:endParaRPr lang="en-US" sz="2400" dirty="0"/>
          </a:p>
          <a:p>
            <a:endParaRPr lang="en-US" sz="2400" dirty="0"/>
          </a:p>
          <a:p>
            <a:endParaRPr lang="en-US" sz="2400" dirty="0"/>
          </a:p>
          <a:p>
            <a:endParaRPr lang="en-US" sz="2400" dirty="0"/>
          </a:p>
          <a:p>
            <a:pPr marL="342900" indent="-342900" algn="ctr">
              <a:buFont typeface="Arial" panose="020B0604020202020204" pitchFamily="34" charset="0"/>
              <a:buChar char="•"/>
            </a:pPr>
            <a:r>
              <a:rPr lang="en-US" sz="6000" dirty="0" err="1"/>
              <a:t>Fridgescaping</a:t>
            </a:r>
            <a:endParaRPr lang="en-US" sz="6000" dirty="0"/>
          </a:p>
          <a:p>
            <a:pPr marL="342900" indent="-342900" algn="ctr">
              <a:buFont typeface="Arial" panose="020B0604020202020204" pitchFamily="34" charset="0"/>
              <a:buChar char="•"/>
            </a:pPr>
            <a:r>
              <a:rPr lang="en-US" sz="6000" dirty="0"/>
              <a:t>Security Tray Aesthetic </a:t>
            </a:r>
          </a:p>
        </p:txBody>
      </p:sp>
    </p:spTree>
    <p:extLst>
      <p:ext uri="{BB962C8B-B14F-4D97-AF65-F5344CB8AC3E}">
        <p14:creationId xmlns:p14="http://schemas.microsoft.com/office/powerpoint/2010/main" val="311283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9" name="Rectangle 9"/>
          <p:cNvSpPr>
            <a:spLocks noGrp="1" noChangeArrowheads="1"/>
          </p:cNvSpPr>
          <p:nvPr>
            <p:ph type="title" idx="4294967295"/>
          </p:nvPr>
        </p:nvSpPr>
        <p:spPr>
          <a:xfrm>
            <a:off x="0" y="685800"/>
            <a:ext cx="6705600" cy="914400"/>
          </a:xfrm>
          <a:prstGeom prst="rect">
            <a:avLst/>
          </a:prstGeom>
        </p:spPr>
        <p:txBody>
          <a:bodyPr/>
          <a:lstStyle/>
          <a:p>
            <a:pPr>
              <a:defRPr/>
            </a:pPr>
            <a:r>
              <a:rPr lang="en-US" dirty="0"/>
              <a:t>Everyday example</a:t>
            </a:r>
          </a:p>
        </p:txBody>
      </p:sp>
      <p:sp>
        <p:nvSpPr>
          <p:cNvPr id="305154" name="Text Box 2"/>
          <p:cNvSpPr txBox="1">
            <a:spLocks noChangeArrowheads="1"/>
          </p:cNvSpPr>
          <p:nvPr/>
        </p:nvSpPr>
        <p:spPr bwMode="auto">
          <a:xfrm>
            <a:off x="2538413" y="1749425"/>
            <a:ext cx="381000" cy="3048000"/>
          </a:xfrm>
          <a:prstGeom prst="rect">
            <a:avLst/>
          </a:prstGeom>
          <a:noFill/>
          <a:ln w="19050">
            <a:solidFill>
              <a:schemeClr val="tx1"/>
            </a:solidFill>
            <a:miter lim="800000"/>
            <a:headEnd/>
            <a:tailEnd/>
          </a:ln>
          <a:effectLst/>
        </p:spPr>
        <p:txBody>
          <a:bodyPr lIns="0" tIns="0" rIns="0" bIns="0"/>
          <a:lstStyle/>
          <a:p>
            <a:pPr algn="ctr">
              <a:lnSpc>
                <a:spcPct val="70000"/>
              </a:lnSpc>
              <a:spcBef>
                <a:spcPct val="50000"/>
              </a:spcBef>
              <a:defRPr/>
            </a:pPr>
            <a:endParaRPr lang="en-US" sz="2000" b="1" dirty="0">
              <a:effectLst>
                <a:outerShdw blurRad="38100" dist="38100" dir="2700000" algn="tl">
                  <a:srgbClr val="C0C0C0"/>
                </a:outerShdw>
              </a:effectLst>
              <a:latin typeface="Arial" charset="0"/>
              <a:ea typeface="ＭＳ Ｐゴシック" pitchFamily="57" charset="-128"/>
            </a:endParaRPr>
          </a:p>
          <a:p>
            <a:pPr algn="ctr">
              <a:lnSpc>
                <a:spcPct val="50000"/>
              </a:lnSpc>
              <a:spcBef>
                <a:spcPct val="50000"/>
              </a:spcBef>
              <a:defRPr/>
            </a:pPr>
            <a:r>
              <a:rPr lang="en-US" sz="2000" b="1" dirty="0">
                <a:latin typeface="Arial" charset="0"/>
                <a:ea typeface="ＭＳ Ｐゴシック" pitchFamily="57" charset="-128"/>
              </a:rPr>
              <a:t>H</a:t>
            </a:r>
          </a:p>
          <a:p>
            <a:pPr algn="ctr">
              <a:lnSpc>
                <a:spcPct val="50000"/>
              </a:lnSpc>
              <a:spcBef>
                <a:spcPct val="50000"/>
              </a:spcBef>
              <a:defRPr/>
            </a:pPr>
            <a:r>
              <a:rPr lang="en-US" sz="2000" b="1" dirty="0">
                <a:latin typeface="Arial" charset="0"/>
                <a:ea typeface="ＭＳ Ｐゴシック" pitchFamily="57" charset="-128"/>
              </a:rPr>
              <a:t>E</a:t>
            </a:r>
          </a:p>
          <a:p>
            <a:pPr algn="ctr">
              <a:lnSpc>
                <a:spcPct val="50000"/>
              </a:lnSpc>
              <a:spcBef>
                <a:spcPct val="50000"/>
              </a:spcBef>
              <a:defRPr/>
            </a:pPr>
            <a:r>
              <a:rPr lang="en-US" sz="2000" b="1" dirty="0">
                <a:latin typeface="Arial" charset="0"/>
                <a:ea typeface="ＭＳ Ｐゴシック" pitchFamily="57" charset="-128"/>
              </a:rPr>
              <a:t>A</a:t>
            </a:r>
          </a:p>
          <a:p>
            <a:pPr algn="ctr">
              <a:lnSpc>
                <a:spcPct val="50000"/>
              </a:lnSpc>
              <a:spcBef>
                <a:spcPct val="50000"/>
              </a:spcBef>
              <a:defRPr/>
            </a:pPr>
            <a:r>
              <a:rPr lang="en-US" sz="2000" b="1" dirty="0">
                <a:latin typeface="Arial" charset="0"/>
                <a:ea typeface="ＭＳ Ｐゴシック" pitchFamily="57" charset="-128"/>
              </a:rPr>
              <a:t>D</a:t>
            </a:r>
          </a:p>
          <a:p>
            <a:pPr algn="ctr">
              <a:lnSpc>
                <a:spcPct val="50000"/>
              </a:lnSpc>
              <a:spcBef>
                <a:spcPct val="50000"/>
              </a:spcBef>
              <a:defRPr/>
            </a:pPr>
            <a:r>
              <a:rPr lang="en-US" sz="2000" b="1" dirty="0">
                <a:latin typeface="Arial" charset="0"/>
                <a:ea typeface="ＭＳ Ｐゴシック" pitchFamily="57" charset="-128"/>
              </a:rPr>
              <a:t>A</a:t>
            </a:r>
          </a:p>
          <a:p>
            <a:pPr algn="ctr">
              <a:lnSpc>
                <a:spcPct val="50000"/>
              </a:lnSpc>
              <a:spcBef>
                <a:spcPct val="50000"/>
              </a:spcBef>
              <a:defRPr/>
            </a:pPr>
            <a:r>
              <a:rPr lang="en-US" sz="2000" b="1" dirty="0">
                <a:latin typeface="Arial" charset="0"/>
                <a:ea typeface="ＭＳ Ｐゴシック" pitchFamily="57" charset="-128"/>
              </a:rPr>
              <a:t>C</a:t>
            </a:r>
          </a:p>
          <a:p>
            <a:pPr algn="ctr">
              <a:lnSpc>
                <a:spcPct val="50000"/>
              </a:lnSpc>
              <a:spcBef>
                <a:spcPct val="50000"/>
              </a:spcBef>
              <a:defRPr/>
            </a:pPr>
            <a:r>
              <a:rPr lang="en-US" sz="2000" b="1" dirty="0">
                <a:latin typeface="Arial" charset="0"/>
                <a:ea typeface="ＭＳ Ｐゴシック" pitchFamily="57" charset="-128"/>
              </a:rPr>
              <a:t>H</a:t>
            </a:r>
          </a:p>
          <a:p>
            <a:pPr algn="ctr">
              <a:lnSpc>
                <a:spcPct val="50000"/>
              </a:lnSpc>
              <a:spcBef>
                <a:spcPct val="50000"/>
              </a:spcBef>
              <a:defRPr/>
            </a:pPr>
            <a:r>
              <a:rPr lang="en-US" sz="2000" b="1" dirty="0">
                <a:latin typeface="Arial" charset="0"/>
                <a:ea typeface="ＭＳ Ｐゴシック" pitchFamily="57" charset="-128"/>
              </a:rPr>
              <a:t>E</a:t>
            </a:r>
          </a:p>
          <a:p>
            <a:pPr algn="ctr">
              <a:lnSpc>
                <a:spcPct val="50000"/>
              </a:lnSpc>
              <a:spcBef>
                <a:spcPct val="50000"/>
              </a:spcBef>
              <a:defRPr/>
            </a:pPr>
            <a:endParaRPr lang="en-US" sz="2000" b="1" dirty="0">
              <a:latin typeface="Arial" charset="0"/>
              <a:ea typeface="ＭＳ Ｐゴシック" pitchFamily="57" charset="-128"/>
            </a:endParaRPr>
          </a:p>
          <a:p>
            <a:pPr algn="ctr">
              <a:lnSpc>
                <a:spcPct val="70000"/>
              </a:lnSpc>
              <a:spcBef>
                <a:spcPct val="50000"/>
              </a:spcBef>
              <a:defRPr/>
            </a:pPr>
            <a:endParaRPr lang="en-US" sz="2000" b="1" dirty="0">
              <a:latin typeface="Arial" charset="0"/>
              <a:ea typeface="ＭＳ Ｐゴシック" pitchFamily="57" charset="-128"/>
            </a:endParaRPr>
          </a:p>
        </p:txBody>
      </p:sp>
      <p:sp>
        <p:nvSpPr>
          <p:cNvPr id="32772" name="Text Box 3"/>
          <p:cNvSpPr txBox="1">
            <a:spLocks noChangeArrowheads="1"/>
          </p:cNvSpPr>
          <p:nvPr/>
        </p:nvSpPr>
        <p:spPr bwMode="auto">
          <a:xfrm>
            <a:off x="8107363" y="2565401"/>
            <a:ext cx="1828800" cy="1571625"/>
          </a:xfrm>
          <a:prstGeom prst="rect">
            <a:avLst/>
          </a:prstGeom>
          <a:solidFill>
            <a:schemeClr val="accent1"/>
          </a:solidFill>
          <a:ln w="19050">
            <a:solidFill>
              <a:schemeClr val="tx1"/>
            </a:solidFill>
            <a:miter lim="800000"/>
            <a:headEnd/>
            <a:tailEnd/>
          </a:ln>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a:spcBef>
                <a:spcPct val="50000"/>
              </a:spcBef>
              <a:buClrTx/>
              <a:buFontTx/>
              <a:buNone/>
            </a:pPr>
            <a:endParaRPr lang="en-US" altLang="en-US" sz="2400">
              <a:solidFill>
                <a:schemeClr val="bg1"/>
              </a:solidFill>
              <a:latin typeface="Arial" panose="020B0604020202020204" pitchFamily="34" charset="0"/>
            </a:endParaRPr>
          </a:p>
          <a:p>
            <a:pPr algn="ctr">
              <a:spcBef>
                <a:spcPct val="50000"/>
              </a:spcBef>
              <a:buClrTx/>
              <a:buFontTx/>
              <a:buNone/>
            </a:pPr>
            <a:r>
              <a:rPr lang="en-US" altLang="en-US" sz="2400">
                <a:solidFill>
                  <a:schemeClr val="tx2"/>
                </a:solidFill>
                <a:latin typeface="Arial" panose="020B0604020202020204" pitchFamily="34" charset="0"/>
              </a:rPr>
              <a:t>Feel better</a:t>
            </a:r>
            <a:endParaRPr lang="en-US" altLang="en-US" sz="2400">
              <a:solidFill>
                <a:schemeClr val="bg1"/>
              </a:solidFill>
              <a:latin typeface="Arial" panose="020B0604020202020204" pitchFamily="34" charset="0"/>
            </a:endParaRPr>
          </a:p>
          <a:p>
            <a:pPr algn="ctr">
              <a:spcBef>
                <a:spcPct val="50000"/>
              </a:spcBef>
              <a:buClrTx/>
              <a:buFontTx/>
              <a:buNone/>
            </a:pPr>
            <a:endParaRPr lang="en-US" altLang="en-US" sz="2400">
              <a:solidFill>
                <a:schemeClr val="bg1"/>
              </a:solidFill>
              <a:latin typeface="Arial" panose="020B0604020202020204" pitchFamily="34" charset="0"/>
            </a:endParaRPr>
          </a:p>
        </p:txBody>
      </p:sp>
      <p:sp>
        <p:nvSpPr>
          <p:cNvPr id="32773" name="Text Box 4"/>
          <p:cNvSpPr txBox="1">
            <a:spLocks noChangeArrowheads="1"/>
          </p:cNvSpPr>
          <p:nvPr/>
        </p:nvSpPr>
        <p:spPr bwMode="auto">
          <a:xfrm>
            <a:off x="3390900" y="2565401"/>
            <a:ext cx="1828800" cy="1571625"/>
          </a:xfrm>
          <a:prstGeom prst="rect">
            <a:avLst/>
          </a:prstGeom>
          <a:solidFill>
            <a:srgbClr val="FFFF00"/>
          </a:solidFill>
          <a:ln w="19050">
            <a:solidFill>
              <a:schemeClr val="tx1"/>
            </a:solidFill>
            <a:miter lim="800000"/>
            <a:headEnd/>
            <a:tailEnd/>
          </a:ln>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50000"/>
              </a:spcBef>
              <a:buClrTx/>
              <a:buFontTx/>
              <a:buNone/>
            </a:pPr>
            <a:endParaRPr lang="en-US" altLang="en-US" sz="2400">
              <a:latin typeface="Arial" panose="020B0604020202020204" pitchFamily="34" charset="0"/>
            </a:endParaRPr>
          </a:p>
          <a:p>
            <a:pPr algn="ctr">
              <a:spcBef>
                <a:spcPct val="50000"/>
              </a:spcBef>
              <a:buClrTx/>
              <a:buFontTx/>
              <a:buNone/>
            </a:pPr>
            <a:r>
              <a:rPr lang="en-US" altLang="en-US" sz="2400">
                <a:latin typeface="Arial" panose="020B0604020202020204" pitchFamily="34" charset="0"/>
              </a:rPr>
              <a:t>Get</a:t>
            </a:r>
            <a:r>
              <a:rPr lang="en-US" altLang="en-US" sz="2400">
                <a:solidFill>
                  <a:schemeClr val="bg1"/>
                </a:solidFill>
                <a:latin typeface="Arial" panose="020B0604020202020204" pitchFamily="34" charset="0"/>
              </a:rPr>
              <a:t> </a:t>
            </a:r>
            <a:r>
              <a:rPr lang="en-US" altLang="en-US" sz="2400">
                <a:latin typeface="Arial" panose="020B0604020202020204" pitchFamily="34" charset="0"/>
              </a:rPr>
              <a:t>pills</a:t>
            </a:r>
            <a:endParaRPr lang="en-US" altLang="en-US" sz="2400">
              <a:solidFill>
                <a:schemeClr val="bg1"/>
              </a:solidFill>
              <a:latin typeface="Arial" panose="020B0604020202020204" pitchFamily="34" charset="0"/>
            </a:endParaRPr>
          </a:p>
          <a:p>
            <a:pPr>
              <a:spcBef>
                <a:spcPct val="50000"/>
              </a:spcBef>
              <a:buClrTx/>
              <a:buFontTx/>
              <a:buNone/>
            </a:pPr>
            <a:endParaRPr lang="en-US" altLang="en-US" sz="2400">
              <a:latin typeface="Arial" panose="020B0604020202020204" pitchFamily="34" charset="0"/>
            </a:endParaRPr>
          </a:p>
        </p:txBody>
      </p:sp>
      <p:sp>
        <p:nvSpPr>
          <p:cNvPr id="32774" name="Text Box 5"/>
          <p:cNvSpPr txBox="1">
            <a:spLocks noChangeArrowheads="1"/>
          </p:cNvSpPr>
          <p:nvPr/>
        </p:nvSpPr>
        <p:spPr bwMode="auto">
          <a:xfrm>
            <a:off x="5764213" y="2565401"/>
            <a:ext cx="1828800" cy="1571625"/>
          </a:xfrm>
          <a:prstGeom prst="rect">
            <a:avLst/>
          </a:prstGeom>
          <a:solidFill>
            <a:srgbClr val="33CCFF"/>
          </a:solidFill>
          <a:ln w="19050">
            <a:solidFill>
              <a:schemeClr val="tx1"/>
            </a:solidFill>
            <a:miter lim="800000"/>
            <a:headEnd/>
            <a:tailEnd/>
          </a:ln>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50000"/>
              </a:spcBef>
              <a:buClrTx/>
              <a:buFontTx/>
              <a:buNone/>
            </a:pPr>
            <a:endParaRPr lang="en-US" altLang="en-US" sz="2400">
              <a:latin typeface="Arial" panose="020B0604020202020204" pitchFamily="34" charset="0"/>
            </a:endParaRPr>
          </a:p>
          <a:p>
            <a:pPr algn="ctr">
              <a:spcBef>
                <a:spcPct val="50000"/>
              </a:spcBef>
              <a:buClrTx/>
              <a:buFontTx/>
              <a:buNone/>
            </a:pPr>
            <a:r>
              <a:rPr lang="en-US" altLang="en-US" sz="2400">
                <a:latin typeface="Arial" panose="020B0604020202020204" pitchFamily="34" charset="0"/>
              </a:rPr>
              <a:t>Take</a:t>
            </a:r>
            <a:r>
              <a:rPr lang="en-US" altLang="en-US" sz="2400">
                <a:solidFill>
                  <a:schemeClr val="bg1"/>
                </a:solidFill>
                <a:latin typeface="Arial" panose="020B0604020202020204" pitchFamily="34" charset="0"/>
              </a:rPr>
              <a:t> </a:t>
            </a:r>
            <a:r>
              <a:rPr lang="en-US" altLang="en-US" sz="2400">
                <a:latin typeface="Arial" panose="020B0604020202020204" pitchFamily="34" charset="0"/>
              </a:rPr>
              <a:t>pills</a:t>
            </a:r>
            <a:endParaRPr lang="en-US" altLang="en-US" sz="2400">
              <a:solidFill>
                <a:schemeClr val="bg1"/>
              </a:solidFill>
              <a:latin typeface="Arial" panose="020B0604020202020204" pitchFamily="34" charset="0"/>
            </a:endParaRPr>
          </a:p>
          <a:p>
            <a:pPr algn="ctr">
              <a:spcBef>
                <a:spcPct val="50000"/>
              </a:spcBef>
              <a:buClrTx/>
              <a:buFontTx/>
              <a:buNone/>
            </a:pPr>
            <a:endParaRPr lang="en-US" altLang="en-US" sz="2400">
              <a:latin typeface="Arial" panose="020B0604020202020204" pitchFamily="34" charset="0"/>
            </a:endParaRPr>
          </a:p>
        </p:txBody>
      </p:sp>
      <p:sp>
        <p:nvSpPr>
          <p:cNvPr id="32775" name="AutoShape 6"/>
          <p:cNvSpPr>
            <a:spLocks noChangeArrowheads="1"/>
          </p:cNvSpPr>
          <p:nvPr/>
        </p:nvSpPr>
        <p:spPr bwMode="auto">
          <a:xfrm>
            <a:off x="5278439" y="3297238"/>
            <a:ext cx="415925" cy="252412"/>
          </a:xfrm>
          <a:prstGeom prst="rightArrow">
            <a:avLst>
              <a:gd name="adj1" fmla="val 50000"/>
              <a:gd name="adj2" fmla="val 41195"/>
            </a:avLst>
          </a:prstGeom>
          <a:solidFill>
            <a:srgbClr val="FFFF00"/>
          </a:solidFill>
          <a:ln w="9525">
            <a:solidFill>
              <a:srgbClr val="000099"/>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0"/>
              </a:spcBef>
              <a:buClrTx/>
              <a:buFontTx/>
              <a:buNone/>
            </a:pPr>
            <a:endParaRPr lang="en-US" altLang="en-US" sz="1600">
              <a:latin typeface="HandelGotDBol" pitchFamily="34" charset="0"/>
            </a:endParaRPr>
          </a:p>
        </p:txBody>
      </p:sp>
      <p:sp>
        <p:nvSpPr>
          <p:cNvPr id="32776" name="AutoShape 7"/>
          <p:cNvSpPr>
            <a:spLocks noChangeArrowheads="1"/>
          </p:cNvSpPr>
          <p:nvPr/>
        </p:nvSpPr>
        <p:spPr bwMode="auto">
          <a:xfrm>
            <a:off x="7650164" y="3297238"/>
            <a:ext cx="415925" cy="252412"/>
          </a:xfrm>
          <a:prstGeom prst="rightArrow">
            <a:avLst>
              <a:gd name="adj1" fmla="val 50000"/>
              <a:gd name="adj2" fmla="val 41195"/>
            </a:avLst>
          </a:prstGeom>
          <a:solidFill>
            <a:srgbClr val="FFFF00"/>
          </a:solidFill>
          <a:ln w="9525">
            <a:solidFill>
              <a:srgbClr val="000099"/>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0"/>
              </a:spcBef>
              <a:buClrTx/>
              <a:buFontTx/>
              <a:buNone/>
            </a:pPr>
            <a:endParaRPr lang="en-US" altLang="en-US" sz="1600">
              <a:latin typeface="HandelGotDBol" pitchFamily="34" charset="0"/>
            </a:endParaRPr>
          </a:p>
        </p:txBody>
      </p:sp>
      <p:pic>
        <p:nvPicPr>
          <p:cNvPr id="32777" name="Picture 8" descr="j02810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3013" y="544513"/>
            <a:ext cx="2057400" cy="173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8" name="Text Box 10"/>
          <p:cNvSpPr txBox="1">
            <a:spLocks noChangeArrowheads="1"/>
          </p:cNvSpPr>
          <p:nvPr/>
        </p:nvSpPr>
        <p:spPr bwMode="auto">
          <a:xfrm>
            <a:off x="1828800" y="5867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50000"/>
              </a:spcBef>
              <a:buClrTx/>
              <a:buFontTx/>
              <a:buNone/>
            </a:pPr>
            <a:endParaRPr lang="en-US" altLang="en-US" sz="2400">
              <a:latin typeface="Times New Roman" panose="02020603050405020304" pitchFamily="18" charset="0"/>
            </a:endParaRPr>
          </a:p>
        </p:txBody>
      </p:sp>
      <p:sp>
        <p:nvSpPr>
          <p:cNvPr id="32779" name="Text Box 11"/>
          <p:cNvSpPr txBox="1">
            <a:spLocks noChangeArrowheads="1"/>
          </p:cNvSpPr>
          <p:nvPr/>
        </p:nvSpPr>
        <p:spPr bwMode="auto">
          <a:xfrm>
            <a:off x="2205039" y="5349875"/>
            <a:ext cx="11890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50000"/>
              </a:spcBef>
              <a:buClrTx/>
              <a:buFontTx/>
              <a:buNone/>
            </a:pPr>
            <a:r>
              <a:rPr lang="en-US" altLang="en-US" sz="1600">
                <a:latin typeface="HandelGotDBol" pitchFamily="34" charset="0"/>
              </a:rPr>
              <a:t>Situation</a:t>
            </a:r>
          </a:p>
        </p:txBody>
      </p:sp>
      <p:sp>
        <p:nvSpPr>
          <p:cNvPr id="32780" name="Text Box 12"/>
          <p:cNvSpPr txBox="1">
            <a:spLocks noChangeArrowheads="1"/>
          </p:cNvSpPr>
          <p:nvPr/>
        </p:nvSpPr>
        <p:spPr bwMode="auto">
          <a:xfrm>
            <a:off x="3738564" y="5356225"/>
            <a:ext cx="11890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50000"/>
              </a:spcBef>
              <a:buClrTx/>
              <a:buFontTx/>
              <a:buNone/>
            </a:pPr>
            <a:r>
              <a:rPr lang="en-US" altLang="en-US" sz="1600">
                <a:latin typeface="HandelGotDBol" pitchFamily="34" charset="0"/>
              </a:rPr>
              <a:t>INPUTS</a:t>
            </a:r>
          </a:p>
        </p:txBody>
      </p:sp>
      <p:sp>
        <p:nvSpPr>
          <p:cNvPr id="32781" name="Text Box 13"/>
          <p:cNvSpPr txBox="1">
            <a:spLocks noChangeArrowheads="1"/>
          </p:cNvSpPr>
          <p:nvPr/>
        </p:nvSpPr>
        <p:spPr bwMode="auto">
          <a:xfrm>
            <a:off x="6059489" y="5356225"/>
            <a:ext cx="11890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50000"/>
              </a:spcBef>
              <a:buClrTx/>
              <a:buFontTx/>
              <a:buNone/>
            </a:pPr>
            <a:r>
              <a:rPr lang="en-US" altLang="en-US" sz="1600">
                <a:latin typeface="HandelGotDBol" pitchFamily="34" charset="0"/>
              </a:rPr>
              <a:t>OUTPUTS</a:t>
            </a:r>
          </a:p>
        </p:txBody>
      </p:sp>
      <p:sp>
        <p:nvSpPr>
          <p:cNvPr id="32782" name="Text Box 14"/>
          <p:cNvSpPr txBox="1">
            <a:spLocks noChangeArrowheads="1"/>
          </p:cNvSpPr>
          <p:nvPr/>
        </p:nvSpPr>
        <p:spPr bwMode="auto">
          <a:xfrm>
            <a:off x="8396289" y="5356225"/>
            <a:ext cx="1462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50000"/>
              </a:spcBef>
              <a:buClrTx/>
              <a:buFontTx/>
              <a:buNone/>
            </a:pPr>
            <a:r>
              <a:rPr lang="en-US" altLang="en-US" sz="1600">
                <a:latin typeface="HandelGotDBol" pitchFamily="34" charset="0"/>
              </a:rPr>
              <a:t>OUTCOMES</a:t>
            </a:r>
          </a:p>
        </p:txBody>
      </p:sp>
      <p:sp>
        <p:nvSpPr>
          <p:cNvPr id="32783" name="Line 15"/>
          <p:cNvSpPr>
            <a:spLocks noChangeShapeType="1"/>
          </p:cNvSpPr>
          <p:nvPr/>
        </p:nvSpPr>
        <p:spPr bwMode="auto">
          <a:xfrm flipV="1">
            <a:off x="4187825" y="4962526"/>
            <a:ext cx="0" cy="3651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2784" name="Line 16"/>
          <p:cNvSpPr>
            <a:spLocks noChangeShapeType="1"/>
          </p:cNvSpPr>
          <p:nvPr/>
        </p:nvSpPr>
        <p:spPr bwMode="auto">
          <a:xfrm flipV="1">
            <a:off x="2700338" y="4919664"/>
            <a:ext cx="0" cy="3651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2785" name="Line 17"/>
          <p:cNvSpPr>
            <a:spLocks noChangeShapeType="1"/>
          </p:cNvSpPr>
          <p:nvPr/>
        </p:nvSpPr>
        <p:spPr bwMode="auto">
          <a:xfrm flipV="1">
            <a:off x="6613525" y="4962526"/>
            <a:ext cx="0" cy="3651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2786" name="Line 18"/>
          <p:cNvSpPr>
            <a:spLocks noChangeShapeType="1"/>
          </p:cNvSpPr>
          <p:nvPr/>
        </p:nvSpPr>
        <p:spPr bwMode="auto">
          <a:xfrm flipV="1">
            <a:off x="9055100" y="4926014"/>
            <a:ext cx="0" cy="3651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Tree>
    <p:extLst>
      <p:ext uri="{BB962C8B-B14F-4D97-AF65-F5344CB8AC3E}">
        <p14:creationId xmlns:p14="http://schemas.microsoft.com/office/powerpoint/2010/main" val="3528703209"/>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E9FBC2B1-2CFC-47AA-A116-4ECA23BC3D4B}"/>
              </a:ext>
            </a:extLst>
          </p:cNvPr>
          <p:cNvGraphicFramePr/>
          <p:nvPr/>
        </p:nvGraphicFramePr>
        <p:xfrm>
          <a:off x="358877" y="-1419345"/>
          <a:ext cx="11474245" cy="44772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ectangle 13">
            <a:extLst>
              <a:ext uri="{FF2B5EF4-FFF2-40B4-BE49-F238E27FC236}">
                <a16:creationId xmlns:a16="http://schemas.microsoft.com/office/drawing/2014/main" id="{B94C05E9-8F63-4321-8806-8F9B3C7C75CD}"/>
              </a:ext>
            </a:extLst>
          </p:cNvPr>
          <p:cNvSpPr/>
          <p:nvPr/>
        </p:nvSpPr>
        <p:spPr>
          <a:xfrm>
            <a:off x="435027" y="1232145"/>
            <a:ext cx="1897837" cy="5201312"/>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tIns="27432" rIns="27432" bIns="27432" rtlCol="0" anchor="t" anchorCtr="0"/>
          <a:lstStyle/>
          <a:p>
            <a:pPr algn="ctr"/>
            <a:r>
              <a:rPr lang="en-US" sz="1400" b="1" dirty="0">
                <a:solidFill>
                  <a:schemeClr val="tx1"/>
                </a:solidFill>
              </a:rPr>
              <a:t>“What we invest”</a:t>
            </a:r>
          </a:p>
          <a:p>
            <a:endParaRPr lang="en-US" sz="1400" dirty="0">
              <a:solidFill>
                <a:schemeClr val="tx1"/>
              </a:solidFill>
            </a:endParaRPr>
          </a:p>
          <a:p>
            <a:r>
              <a:rPr lang="en-US" sz="1400" dirty="0">
                <a:solidFill>
                  <a:schemeClr val="tx1"/>
                </a:solidFill>
              </a:rPr>
              <a:t>The resources that go into a program or intervention. Can include financial, personnel, and in-kind resources from any source. </a:t>
            </a:r>
          </a:p>
          <a:p>
            <a:endParaRPr lang="en-US" sz="1400" dirty="0">
              <a:solidFill>
                <a:schemeClr val="tx1"/>
              </a:solidFill>
            </a:endParaRPr>
          </a:p>
          <a:p>
            <a:r>
              <a:rPr lang="en-US" sz="1400" dirty="0">
                <a:solidFill>
                  <a:schemeClr val="tx1"/>
                </a:solidFill>
              </a:rPr>
              <a:t>Examples: </a:t>
            </a:r>
          </a:p>
          <a:p>
            <a:pPr marL="285750" indent="-285750">
              <a:buFont typeface="Arial" panose="020B0604020202020204" pitchFamily="34" charset="0"/>
              <a:buChar char="•"/>
            </a:pPr>
            <a:r>
              <a:rPr lang="en-US" sz="1400" dirty="0">
                <a:solidFill>
                  <a:schemeClr val="tx1"/>
                </a:solidFill>
              </a:rPr>
              <a:t>Various funding sources for your program. </a:t>
            </a:r>
          </a:p>
          <a:p>
            <a:pPr marL="285750" indent="-285750">
              <a:buFont typeface="Arial" panose="020B0604020202020204" pitchFamily="34" charset="0"/>
              <a:buChar char="•"/>
            </a:pPr>
            <a:r>
              <a:rPr lang="en-US" sz="1400" dirty="0">
                <a:solidFill>
                  <a:schemeClr val="tx1"/>
                </a:solidFill>
              </a:rPr>
              <a:t>Your partners. </a:t>
            </a:r>
          </a:p>
          <a:p>
            <a:pPr marL="285750" indent="-285750">
              <a:buFont typeface="Arial" panose="020B0604020202020204" pitchFamily="34" charset="0"/>
              <a:buChar char="•"/>
            </a:pPr>
            <a:r>
              <a:rPr lang="en-US" sz="1400" dirty="0">
                <a:solidFill>
                  <a:schemeClr val="tx1"/>
                </a:solidFill>
              </a:rPr>
              <a:t>Staff time and technical assistance. </a:t>
            </a:r>
          </a:p>
        </p:txBody>
      </p:sp>
      <p:sp>
        <p:nvSpPr>
          <p:cNvPr id="32" name="Rectangle 31">
            <a:extLst>
              <a:ext uri="{FF2B5EF4-FFF2-40B4-BE49-F238E27FC236}">
                <a16:creationId xmlns:a16="http://schemas.microsoft.com/office/drawing/2014/main" id="{B9BDB31E-0AB8-4C1B-A056-B225C236082E}"/>
              </a:ext>
            </a:extLst>
          </p:cNvPr>
          <p:cNvSpPr/>
          <p:nvPr/>
        </p:nvSpPr>
        <p:spPr>
          <a:xfrm>
            <a:off x="1" y="-4694"/>
            <a:ext cx="12192000" cy="411087"/>
          </a:xfrm>
          <a:prstGeom prst="rect">
            <a:avLst/>
          </a:prstGeom>
          <a:solidFill>
            <a:srgbClr val="083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REQUIRED COMPONENTS OF LOGIC MODEL: TEMPLATE</a:t>
            </a:r>
          </a:p>
        </p:txBody>
      </p:sp>
      <p:sp>
        <p:nvSpPr>
          <p:cNvPr id="33" name="Rectangle 32">
            <a:extLst>
              <a:ext uri="{FF2B5EF4-FFF2-40B4-BE49-F238E27FC236}">
                <a16:creationId xmlns:a16="http://schemas.microsoft.com/office/drawing/2014/main" id="{E2ED419C-546E-4259-AD6F-F36657E0C076}"/>
              </a:ext>
            </a:extLst>
          </p:cNvPr>
          <p:cNvSpPr/>
          <p:nvPr/>
        </p:nvSpPr>
        <p:spPr>
          <a:xfrm>
            <a:off x="2418430" y="1232145"/>
            <a:ext cx="1805253" cy="5201312"/>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tIns="27432" rIns="27432" bIns="27432" rtlCol="0" anchor="t" anchorCtr="0"/>
          <a:lstStyle/>
          <a:p>
            <a:pPr algn="ctr"/>
            <a:r>
              <a:rPr lang="en-US" sz="1400" b="1" dirty="0">
                <a:solidFill>
                  <a:schemeClr val="tx1"/>
                </a:solidFill>
              </a:rPr>
              <a:t>“What we do”</a:t>
            </a:r>
          </a:p>
          <a:p>
            <a:endParaRPr lang="en-US" sz="1400" dirty="0">
              <a:solidFill>
                <a:schemeClr val="tx1"/>
              </a:solidFill>
            </a:endParaRPr>
          </a:p>
          <a:p>
            <a:r>
              <a:rPr lang="en-US" sz="1400" dirty="0">
                <a:solidFill>
                  <a:schemeClr val="tx1"/>
                </a:solidFill>
              </a:rPr>
              <a:t>Events undertaken by the program or partners to produce desired outcomes. </a:t>
            </a:r>
          </a:p>
          <a:p>
            <a:endParaRPr lang="en-US" sz="1400" dirty="0">
              <a:solidFill>
                <a:schemeClr val="tx1"/>
              </a:solidFill>
            </a:endParaRPr>
          </a:p>
          <a:p>
            <a:r>
              <a:rPr lang="en-US" sz="1400" dirty="0">
                <a:solidFill>
                  <a:schemeClr val="tx1"/>
                </a:solidFill>
              </a:rPr>
              <a:t>Examples: </a:t>
            </a:r>
          </a:p>
          <a:p>
            <a:pPr marL="285750" indent="-285750">
              <a:buFont typeface="Arial" panose="020B0604020202020204" pitchFamily="34" charset="0"/>
              <a:buChar char="•"/>
            </a:pPr>
            <a:r>
              <a:rPr lang="en-US" sz="1400" dirty="0">
                <a:solidFill>
                  <a:schemeClr val="tx1"/>
                </a:solidFill>
              </a:rPr>
              <a:t>Assess the level and nature of stigma in a key subpopulation</a:t>
            </a:r>
          </a:p>
          <a:p>
            <a:pPr marL="285750" indent="-285750">
              <a:buFont typeface="Arial" panose="020B0604020202020204" pitchFamily="34" charset="0"/>
              <a:buChar char="•"/>
            </a:pPr>
            <a:r>
              <a:rPr lang="en-US" sz="1400" dirty="0">
                <a:solidFill>
                  <a:schemeClr val="tx1"/>
                </a:solidFill>
              </a:rPr>
              <a:t>Train health care partners and staff to reduce stigma</a:t>
            </a:r>
          </a:p>
          <a:p>
            <a:pPr marL="285750" indent="-285750">
              <a:buFont typeface="Arial" panose="020B0604020202020204" pitchFamily="34" charset="0"/>
              <a:buChar char="•"/>
            </a:pPr>
            <a:r>
              <a:rPr lang="en-US" sz="1400" dirty="0">
                <a:solidFill>
                  <a:schemeClr val="tx1"/>
                </a:solidFill>
              </a:rPr>
              <a:t>Develop an anti-stigma health communication campaign</a:t>
            </a:r>
          </a:p>
        </p:txBody>
      </p:sp>
      <p:sp>
        <p:nvSpPr>
          <p:cNvPr id="34" name="Rectangle 33">
            <a:extLst>
              <a:ext uri="{FF2B5EF4-FFF2-40B4-BE49-F238E27FC236}">
                <a16:creationId xmlns:a16="http://schemas.microsoft.com/office/drawing/2014/main" id="{34F217B3-5147-483F-BFC9-BCF21C436A5B}"/>
              </a:ext>
            </a:extLst>
          </p:cNvPr>
          <p:cNvSpPr/>
          <p:nvPr/>
        </p:nvSpPr>
        <p:spPr>
          <a:xfrm>
            <a:off x="4309249" y="1232145"/>
            <a:ext cx="1805254" cy="5201312"/>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tIns="27432" rIns="27432" bIns="27432" rtlCol="0" anchor="t" anchorCtr="0"/>
          <a:lstStyle/>
          <a:p>
            <a:pPr algn="ctr"/>
            <a:r>
              <a:rPr lang="en-US" sz="1400" b="1" dirty="0">
                <a:solidFill>
                  <a:schemeClr val="tx1"/>
                </a:solidFill>
              </a:rPr>
              <a:t>“What we get”</a:t>
            </a:r>
          </a:p>
          <a:p>
            <a:endParaRPr lang="en-US" sz="1400" dirty="0">
              <a:solidFill>
                <a:schemeClr val="tx1"/>
              </a:solidFill>
            </a:endParaRPr>
          </a:p>
          <a:p>
            <a:r>
              <a:rPr lang="en-US" sz="1400" dirty="0">
                <a:solidFill>
                  <a:schemeClr val="tx1"/>
                </a:solidFill>
              </a:rPr>
              <a:t>Direct, tangible results of activities</a:t>
            </a:r>
          </a:p>
          <a:p>
            <a:endParaRPr lang="en-US" sz="1400" dirty="0">
              <a:solidFill>
                <a:schemeClr val="tx1"/>
              </a:solidFill>
            </a:endParaRPr>
          </a:p>
          <a:p>
            <a:r>
              <a:rPr lang="en-US" sz="1400" dirty="0">
                <a:solidFill>
                  <a:schemeClr val="tx1"/>
                </a:solidFill>
              </a:rPr>
              <a:t>Examples: </a:t>
            </a:r>
          </a:p>
          <a:p>
            <a:pPr marL="285750" indent="-285750">
              <a:buFont typeface="Arial" panose="020B0604020202020204" pitchFamily="34" charset="0"/>
              <a:buChar char="•"/>
            </a:pPr>
            <a:r>
              <a:rPr lang="en-US" sz="1400" dirty="0">
                <a:solidFill>
                  <a:schemeClr val="tx1"/>
                </a:solidFill>
              </a:rPr>
              <a:t>Data related to stigma in a key subpopulation</a:t>
            </a:r>
          </a:p>
          <a:p>
            <a:pPr marL="285750" indent="-285750">
              <a:buFont typeface="Arial" panose="020B0604020202020204" pitchFamily="34" charset="0"/>
              <a:buChar char="•"/>
            </a:pPr>
            <a:r>
              <a:rPr lang="en-US" sz="1400" dirty="0">
                <a:solidFill>
                  <a:schemeClr val="tx1"/>
                </a:solidFill>
              </a:rPr>
              <a:t>Health care professionals trained tor educe stigma</a:t>
            </a:r>
          </a:p>
          <a:p>
            <a:pPr marL="285750" indent="-285750">
              <a:buFont typeface="Arial" panose="020B0604020202020204" pitchFamily="34" charset="0"/>
              <a:buChar char="•"/>
            </a:pPr>
            <a:r>
              <a:rPr lang="en-US" sz="1400" dirty="0">
                <a:solidFill>
                  <a:schemeClr val="tx1"/>
                </a:solidFill>
              </a:rPr>
              <a:t>Health communication campaigns developed. </a:t>
            </a:r>
          </a:p>
        </p:txBody>
      </p:sp>
      <p:sp>
        <p:nvSpPr>
          <p:cNvPr id="35" name="Rectangle 34">
            <a:extLst>
              <a:ext uri="{FF2B5EF4-FFF2-40B4-BE49-F238E27FC236}">
                <a16:creationId xmlns:a16="http://schemas.microsoft.com/office/drawing/2014/main" id="{A67D7104-2C10-4D09-89D2-BC51C299BDE2}"/>
              </a:ext>
            </a:extLst>
          </p:cNvPr>
          <p:cNvSpPr/>
          <p:nvPr/>
        </p:nvSpPr>
        <p:spPr>
          <a:xfrm>
            <a:off x="6216739" y="1232145"/>
            <a:ext cx="5514147" cy="119537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tIns="27432" rIns="27432" bIns="27432" rtlCol="0" anchor="t" anchorCtr="0"/>
          <a:lstStyle/>
          <a:p>
            <a:pPr algn="ctr"/>
            <a:r>
              <a:rPr lang="en-US" sz="1400" b="1" dirty="0">
                <a:solidFill>
                  <a:schemeClr val="tx1"/>
                </a:solidFill>
              </a:rPr>
              <a:t>“What we achieve”</a:t>
            </a:r>
          </a:p>
          <a:p>
            <a:endParaRPr lang="en-US" sz="1400" dirty="0">
              <a:solidFill>
                <a:schemeClr val="tx1"/>
              </a:solidFill>
            </a:endParaRPr>
          </a:p>
          <a:p>
            <a:r>
              <a:rPr lang="en-US" sz="1400" dirty="0">
                <a:solidFill>
                  <a:schemeClr val="tx1"/>
                </a:solidFill>
              </a:rPr>
              <a:t>Desired results of the program. Describing outcomes as short, intermediate, or long term depends on the objective, the length of the program, and expectations of the program or intervention. </a:t>
            </a:r>
          </a:p>
        </p:txBody>
      </p:sp>
      <p:sp>
        <p:nvSpPr>
          <p:cNvPr id="38" name="Rectangle 37">
            <a:extLst>
              <a:ext uri="{FF2B5EF4-FFF2-40B4-BE49-F238E27FC236}">
                <a16:creationId xmlns:a16="http://schemas.microsoft.com/office/drawing/2014/main" id="{6B49C22E-1EEA-4859-A706-D5E7C3556370}"/>
              </a:ext>
            </a:extLst>
          </p:cNvPr>
          <p:cNvSpPr/>
          <p:nvPr/>
        </p:nvSpPr>
        <p:spPr>
          <a:xfrm>
            <a:off x="6200068" y="2817352"/>
            <a:ext cx="1805254" cy="3616105"/>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tIns="27432" rIns="27432" bIns="27432" rtlCol="0" anchor="t" anchorCtr="0"/>
          <a:lstStyle/>
          <a:p>
            <a:r>
              <a:rPr lang="en-US" sz="1200" dirty="0">
                <a:solidFill>
                  <a:schemeClr val="tx1"/>
                </a:solidFill>
              </a:rPr>
              <a:t>Immediate effects of the program or intervention activities. They often </a:t>
            </a:r>
            <a:r>
              <a:rPr lang="en-US" sz="1200" b="1" dirty="0">
                <a:solidFill>
                  <a:schemeClr val="tx1"/>
                </a:solidFill>
              </a:rPr>
              <a:t>focus on the knowledge and attitudes of the intended audience. </a:t>
            </a:r>
          </a:p>
          <a:p>
            <a:endParaRPr lang="en-US" sz="1200" dirty="0">
              <a:solidFill>
                <a:schemeClr val="tx1"/>
              </a:solidFill>
            </a:endParaRPr>
          </a:p>
          <a:p>
            <a:r>
              <a:rPr lang="en-US" sz="1200" dirty="0">
                <a:solidFill>
                  <a:schemeClr val="tx1"/>
                </a:solidFill>
              </a:rPr>
              <a:t>Examples: </a:t>
            </a:r>
          </a:p>
          <a:p>
            <a:pPr marL="285750" indent="-285750">
              <a:buFont typeface="Arial" panose="020B0604020202020204" pitchFamily="34" charset="0"/>
              <a:buChar char="•"/>
            </a:pPr>
            <a:r>
              <a:rPr lang="en-US" sz="1200" dirty="0">
                <a:solidFill>
                  <a:schemeClr val="tx1"/>
                </a:solidFill>
              </a:rPr>
              <a:t>Increase knowledge of stigma in a key subpopulation</a:t>
            </a:r>
          </a:p>
          <a:p>
            <a:pPr marL="285750" indent="-285750">
              <a:buFont typeface="Arial" panose="020B0604020202020204" pitchFamily="34" charset="0"/>
              <a:buChar char="•"/>
            </a:pPr>
            <a:r>
              <a:rPr lang="en-US" sz="1200" dirty="0">
                <a:solidFill>
                  <a:schemeClr val="tx1"/>
                </a:solidFill>
              </a:rPr>
              <a:t>Decreased stigma in health care staff. </a:t>
            </a:r>
          </a:p>
          <a:p>
            <a:pPr marL="285750" indent="-285750">
              <a:buFont typeface="Arial" panose="020B0604020202020204" pitchFamily="34" charset="0"/>
              <a:buChar char="•"/>
            </a:pPr>
            <a:r>
              <a:rPr lang="en-US" sz="1200" dirty="0">
                <a:solidFill>
                  <a:schemeClr val="tx1"/>
                </a:solidFill>
              </a:rPr>
              <a:t>Better awareness the effects of stigma and opioid use disorder</a:t>
            </a:r>
          </a:p>
        </p:txBody>
      </p:sp>
      <p:sp>
        <p:nvSpPr>
          <p:cNvPr id="39" name="Rectangle 38">
            <a:extLst>
              <a:ext uri="{FF2B5EF4-FFF2-40B4-BE49-F238E27FC236}">
                <a16:creationId xmlns:a16="http://schemas.microsoft.com/office/drawing/2014/main" id="{86644527-A512-44B9-A119-E65878F3D2F8}"/>
              </a:ext>
            </a:extLst>
          </p:cNvPr>
          <p:cNvSpPr/>
          <p:nvPr/>
        </p:nvSpPr>
        <p:spPr>
          <a:xfrm>
            <a:off x="8075232" y="2817352"/>
            <a:ext cx="1805254" cy="3616105"/>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tIns="27432" rIns="27432" bIns="27432" rtlCol="0" anchor="t" anchorCtr="0"/>
          <a:lstStyle/>
          <a:p>
            <a:r>
              <a:rPr lang="en-US" sz="1400" b="1" dirty="0">
                <a:solidFill>
                  <a:schemeClr val="tx1"/>
                </a:solidFill>
              </a:rPr>
              <a:t>Behavior, normative, and policy changes. </a:t>
            </a:r>
          </a:p>
          <a:p>
            <a:endParaRPr lang="en-US" sz="1400" dirty="0">
              <a:solidFill>
                <a:schemeClr val="tx1"/>
              </a:solidFill>
            </a:endParaRPr>
          </a:p>
          <a:p>
            <a:r>
              <a:rPr lang="en-US" sz="1400" dirty="0">
                <a:solidFill>
                  <a:schemeClr val="tx1"/>
                </a:solidFill>
              </a:rPr>
              <a:t>Examples:</a:t>
            </a:r>
          </a:p>
          <a:p>
            <a:pPr marL="285750" indent="-285750">
              <a:buFont typeface="Arial" panose="020B0604020202020204" pitchFamily="34" charset="0"/>
              <a:buChar char="•"/>
            </a:pPr>
            <a:r>
              <a:rPr lang="en-US" sz="1400" dirty="0">
                <a:solidFill>
                  <a:schemeClr val="tx1"/>
                </a:solidFill>
              </a:rPr>
              <a:t>Increased utilization of health care resources by people who use drugs</a:t>
            </a:r>
          </a:p>
          <a:p>
            <a:pPr marL="285750" indent="-285750">
              <a:buFont typeface="Arial" panose="020B0604020202020204" pitchFamily="34" charset="0"/>
              <a:buChar char="•"/>
            </a:pPr>
            <a:r>
              <a:rPr lang="en-US" sz="1400" dirty="0">
                <a:solidFill>
                  <a:schemeClr val="tx1"/>
                </a:solidFill>
              </a:rPr>
              <a:t>Increased delivery of naloxone and other harm reduction resources in health care settings</a:t>
            </a:r>
          </a:p>
        </p:txBody>
      </p:sp>
      <p:sp>
        <p:nvSpPr>
          <p:cNvPr id="40" name="Rectangle 39">
            <a:extLst>
              <a:ext uri="{FF2B5EF4-FFF2-40B4-BE49-F238E27FC236}">
                <a16:creationId xmlns:a16="http://schemas.microsoft.com/office/drawing/2014/main" id="{F3D0729F-3512-4124-8793-67DF38B0165D}"/>
              </a:ext>
            </a:extLst>
          </p:cNvPr>
          <p:cNvSpPr/>
          <p:nvPr/>
        </p:nvSpPr>
        <p:spPr>
          <a:xfrm>
            <a:off x="9958223" y="2817352"/>
            <a:ext cx="1805254" cy="3616105"/>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tIns="27432" rIns="27432" bIns="27432" rtlCol="0" anchor="t" anchorCtr="0"/>
          <a:lstStyle/>
          <a:p>
            <a:r>
              <a:rPr lang="en-US" sz="1400" b="1" dirty="0">
                <a:solidFill>
                  <a:schemeClr val="tx1"/>
                </a:solidFill>
              </a:rPr>
              <a:t>Desired results </a:t>
            </a:r>
            <a:r>
              <a:rPr lang="en-US" sz="1400" dirty="0">
                <a:solidFill>
                  <a:schemeClr val="tx1"/>
                </a:solidFill>
              </a:rPr>
              <a:t>of the program and can take years to accomplish. </a:t>
            </a:r>
          </a:p>
          <a:p>
            <a:endParaRPr lang="en-US" sz="1400" dirty="0">
              <a:solidFill>
                <a:schemeClr val="tx1"/>
              </a:solidFill>
            </a:endParaRPr>
          </a:p>
          <a:p>
            <a:r>
              <a:rPr lang="en-US" sz="1400" dirty="0">
                <a:solidFill>
                  <a:schemeClr val="tx1"/>
                </a:solidFill>
              </a:rPr>
              <a:t>Examples: </a:t>
            </a:r>
          </a:p>
          <a:p>
            <a:pPr marL="285750" indent="-285750">
              <a:buFont typeface="Arial" panose="020B0604020202020204" pitchFamily="34" charset="0"/>
              <a:buChar char="•"/>
            </a:pPr>
            <a:r>
              <a:rPr lang="en-US" sz="1400" dirty="0">
                <a:solidFill>
                  <a:schemeClr val="tx1"/>
                </a:solidFill>
              </a:rPr>
              <a:t>Decrease in fatal and non-fatal overdoses</a:t>
            </a:r>
          </a:p>
          <a:p>
            <a:pPr marL="285750" indent="-285750">
              <a:buFont typeface="Arial" panose="020B0604020202020204" pitchFamily="34" charset="0"/>
              <a:buChar char="•"/>
            </a:pPr>
            <a:r>
              <a:rPr lang="en-US" sz="1400" dirty="0">
                <a:solidFill>
                  <a:schemeClr val="tx1"/>
                </a:solidFill>
              </a:rPr>
              <a:t>Increase in the number of people who use drugs in </a:t>
            </a:r>
            <a:r>
              <a:rPr lang="en-US" sz="1400">
                <a:solidFill>
                  <a:schemeClr val="tx1"/>
                </a:solidFill>
              </a:rPr>
              <a:t>active recovery</a:t>
            </a:r>
            <a:endParaRPr lang="en-US" sz="1400" dirty="0">
              <a:solidFill>
                <a:schemeClr val="tx1"/>
              </a:solidFill>
            </a:endParaRPr>
          </a:p>
        </p:txBody>
      </p:sp>
    </p:spTree>
    <p:extLst>
      <p:ext uri="{BB962C8B-B14F-4D97-AF65-F5344CB8AC3E}">
        <p14:creationId xmlns:p14="http://schemas.microsoft.com/office/powerpoint/2010/main" val="1883211903"/>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clrChange>
              <a:clrFrom>
                <a:srgbClr val="FEFEFE"/>
              </a:clrFrom>
              <a:clrTo>
                <a:srgbClr val="FEFEFE">
                  <a:alpha val="0"/>
                </a:srgbClr>
              </a:clrTo>
            </a:clrChange>
          </a:blip>
          <a:stretch>
            <a:fillRect/>
          </a:stretch>
        </p:blipFill>
        <p:spPr>
          <a:xfrm>
            <a:off x="914398" y="1307982"/>
            <a:ext cx="9925050" cy="5262132"/>
          </a:xfrm>
          <a:prstGeom prst="rect">
            <a:avLst/>
          </a:prstGeom>
        </p:spPr>
      </p:pic>
      <p:pic>
        <p:nvPicPr>
          <p:cNvPr id="6" name="Picture 5"/>
          <p:cNvPicPr>
            <a:picLocks noChangeAspect="1"/>
          </p:cNvPicPr>
          <p:nvPr/>
        </p:nvPicPr>
        <p:blipFill>
          <a:blip r:embed="rId4"/>
          <a:stretch>
            <a:fillRect/>
          </a:stretch>
        </p:blipFill>
        <p:spPr>
          <a:xfrm>
            <a:off x="1528761" y="472195"/>
            <a:ext cx="8696325" cy="609600"/>
          </a:xfrm>
          <a:prstGeom prst="rect">
            <a:avLst/>
          </a:prstGeom>
        </p:spPr>
      </p:pic>
    </p:spTree>
    <p:extLst>
      <p:ext uri="{BB962C8B-B14F-4D97-AF65-F5344CB8AC3E}">
        <p14:creationId xmlns:p14="http://schemas.microsoft.com/office/powerpoint/2010/main" val="3853381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s://www.evernote.com/shard/s247/sh/24fe16cb-cf0c-4785-8749-cf9df71b0a7e/d73aaf1b21823add2705eaccb4eb909a/deep/0/toc_web_large.png"/>
          <p:cNvPicPr>
            <a:picLocks noChangeAspect="1" noChangeArrowheads="1"/>
          </p:cNvPicPr>
          <p:nvPr/>
        </p:nvPicPr>
        <p:blipFill rotWithShape="1">
          <a:blip r:embed="rId3">
            <a:extLst>
              <a:ext uri="{28A0092B-C50C-407E-A947-70E740481C1C}">
                <a14:useLocalDpi xmlns:a14="http://schemas.microsoft.com/office/drawing/2010/main" val="0"/>
              </a:ext>
            </a:extLst>
          </a:blip>
          <a:srcRect t="7640" b="5142"/>
          <a:stretch/>
        </p:blipFill>
        <p:spPr bwMode="auto">
          <a:xfrm>
            <a:off x="3212497" y="1079297"/>
            <a:ext cx="6067533" cy="56157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1898100" y="301532"/>
            <a:ext cx="8696325" cy="609600"/>
          </a:xfrm>
          <a:prstGeom prst="rect">
            <a:avLst/>
          </a:prstGeom>
        </p:spPr>
      </p:pic>
    </p:spTree>
    <p:extLst>
      <p:ext uri="{BB962C8B-B14F-4D97-AF65-F5344CB8AC3E}">
        <p14:creationId xmlns:p14="http://schemas.microsoft.com/office/powerpoint/2010/main" val="1481102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child museum logic m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4596" y="1050264"/>
            <a:ext cx="7518484" cy="58077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2081717" y="314539"/>
            <a:ext cx="8696325" cy="609600"/>
          </a:xfrm>
          <a:prstGeom prst="rect">
            <a:avLst/>
          </a:prstGeom>
        </p:spPr>
      </p:pic>
    </p:spTree>
    <p:extLst>
      <p:ext uri="{BB962C8B-B14F-4D97-AF65-F5344CB8AC3E}">
        <p14:creationId xmlns:p14="http://schemas.microsoft.com/office/powerpoint/2010/main" val="9763955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618" y="1123837"/>
            <a:ext cx="3042731" cy="4601183"/>
          </a:xfrm>
        </p:spPr>
        <p:txBody>
          <a:bodyPr>
            <a:normAutofit/>
          </a:bodyPr>
          <a:lstStyle/>
          <a:p>
            <a:r>
              <a:rPr lang="en-GB" sz="4800" dirty="0"/>
              <a:t>What is an Outcome?</a:t>
            </a:r>
          </a:p>
        </p:txBody>
      </p:sp>
      <p:pic>
        <p:nvPicPr>
          <p:cNvPr id="5" name="Picture 4"/>
          <p:cNvPicPr>
            <a:picLocks noChangeAspect="1"/>
          </p:cNvPicPr>
          <p:nvPr/>
        </p:nvPicPr>
        <p:blipFill>
          <a:blip r:embed="rId3">
            <a:duotone>
              <a:schemeClr val="accent1">
                <a:shade val="45000"/>
                <a:satMod val="135000"/>
              </a:schemeClr>
              <a:prstClr val="white"/>
            </a:duotone>
          </a:blip>
          <a:stretch>
            <a:fillRect/>
          </a:stretch>
        </p:blipFill>
        <p:spPr>
          <a:xfrm>
            <a:off x="3606800" y="481835"/>
            <a:ext cx="7929562" cy="4465564"/>
          </a:xfrm>
          <a:prstGeom prst="rect">
            <a:avLst/>
          </a:prstGeom>
        </p:spPr>
      </p:pic>
      <p:sp>
        <p:nvSpPr>
          <p:cNvPr id="6" name="Content Placeholder 5"/>
          <p:cNvSpPr>
            <a:spLocks noGrp="1"/>
          </p:cNvSpPr>
          <p:nvPr>
            <p:ph idx="1"/>
          </p:nvPr>
        </p:nvSpPr>
        <p:spPr>
          <a:xfrm>
            <a:off x="3469481" y="4947399"/>
            <a:ext cx="8204199" cy="1174242"/>
          </a:xfrm>
        </p:spPr>
        <p:txBody>
          <a:bodyPr>
            <a:noAutofit/>
          </a:bodyPr>
          <a:lstStyle/>
          <a:p>
            <a:r>
              <a:rPr lang="en-GB" sz="3600" dirty="0"/>
              <a:t>The SO WHAT </a:t>
            </a:r>
          </a:p>
          <a:p>
            <a:r>
              <a:rPr lang="en-GB" sz="3600" dirty="0"/>
              <a:t>IF/THEN. Outcomes are the THEN.</a:t>
            </a:r>
          </a:p>
        </p:txBody>
      </p:sp>
    </p:spTree>
    <p:extLst>
      <p:ext uri="{BB962C8B-B14F-4D97-AF65-F5344CB8AC3E}">
        <p14:creationId xmlns:p14="http://schemas.microsoft.com/office/powerpoint/2010/main" val="1019601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a:t>Outcome vs. Output</a:t>
            </a:r>
          </a:p>
        </p:txBody>
      </p:sp>
      <p:sp>
        <p:nvSpPr>
          <p:cNvPr id="8" name="Content Placeholder 7"/>
          <p:cNvSpPr>
            <a:spLocks noGrp="1"/>
          </p:cNvSpPr>
          <p:nvPr>
            <p:ph idx="1"/>
          </p:nvPr>
        </p:nvSpPr>
        <p:spPr>
          <a:xfrm>
            <a:off x="3627530" y="830318"/>
            <a:ext cx="7315200" cy="987972"/>
          </a:xfrm>
        </p:spPr>
        <p:txBody>
          <a:bodyPr>
            <a:normAutofit/>
          </a:bodyPr>
          <a:lstStyle/>
          <a:p>
            <a:pPr marL="182880" lvl="1">
              <a:spcBef>
                <a:spcPts val="1200"/>
              </a:spcBef>
              <a:spcAft>
                <a:spcPts val="0"/>
              </a:spcAft>
            </a:pPr>
            <a:r>
              <a:rPr lang="en-US" sz="2400" dirty="0"/>
              <a:t>“Not how many worms the bird feed its young, but how well the fledgling flies” (United Way, 1999)</a:t>
            </a:r>
          </a:p>
        </p:txBody>
      </p:sp>
      <p:pic>
        <p:nvPicPr>
          <p:cNvPr id="3" name="Picture 2"/>
          <p:cNvPicPr>
            <a:picLocks noChangeAspect="1"/>
          </p:cNvPicPr>
          <p:nvPr/>
        </p:nvPicPr>
        <p:blipFill>
          <a:blip r:embed="rId3"/>
          <a:stretch>
            <a:fillRect/>
          </a:stretch>
        </p:blipFill>
        <p:spPr>
          <a:xfrm>
            <a:off x="3627530" y="1991325"/>
            <a:ext cx="7943285" cy="4043365"/>
          </a:xfrm>
          <a:prstGeom prst="rect">
            <a:avLst/>
          </a:prstGeom>
        </p:spPr>
      </p:pic>
    </p:spTree>
    <p:extLst>
      <p:ext uri="{BB962C8B-B14F-4D97-AF65-F5344CB8AC3E}">
        <p14:creationId xmlns:p14="http://schemas.microsoft.com/office/powerpoint/2010/main" val="385815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Measurable Outcomes</a:t>
            </a:r>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2968" y="886015"/>
            <a:ext cx="7620000" cy="507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895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a:t>
            </a:r>
          </a:p>
        </p:txBody>
      </p:sp>
      <p:pic>
        <p:nvPicPr>
          <p:cNvPr id="6" name="Picture 5"/>
          <p:cNvPicPr>
            <a:picLocks noChangeAspect="1"/>
          </p:cNvPicPr>
          <p:nvPr/>
        </p:nvPicPr>
        <p:blipFill rotWithShape="1">
          <a:blip r:embed="rId3"/>
          <a:srcRect t="548" b="30380"/>
          <a:stretch/>
        </p:blipFill>
        <p:spPr>
          <a:xfrm>
            <a:off x="3797026" y="838883"/>
            <a:ext cx="6657975" cy="5171090"/>
          </a:xfrm>
          <a:prstGeom prst="rect">
            <a:avLst/>
          </a:prstGeom>
          <a:ln w="19050">
            <a:solidFill>
              <a:schemeClr val="tx1"/>
            </a:solidFill>
          </a:ln>
        </p:spPr>
      </p:pic>
      <p:sp>
        <p:nvSpPr>
          <p:cNvPr id="7" name="Rectangle 6"/>
          <p:cNvSpPr/>
          <p:nvPr/>
        </p:nvSpPr>
        <p:spPr>
          <a:xfrm>
            <a:off x="145399" y="6260803"/>
            <a:ext cx="6492162" cy="369332"/>
          </a:xfrm>
          <a:prstGeom prst="rect">
            <a:avLst/>
          </a:prstGeom>
        </p:spPr>
        <p:txBody>
          <a:bodyPr wrap="none">
            <a:spAutoFit/>
          </a:bodyPr>
          <a:lstStyle/>
          <a:p>
            <a:r>
              <a:rPr lang="en-GB" dirty="0"/>
              <a:t>Source: http://www.shapingoutcomes.org/course/cases/index.htm</a:t>
            </a:r>
          </a:p>
        </p:txBody>
      </p:sp>
    </p:spTree>
    <p:extLst>
      <p:ext uri="{BB962C8B-B14F-4D97-AF65-F5344CB8AC3E}">
        <p14:creationId xmlns:p14="http://schemas.microsoft.com/office/powerpoint/2010/main" val="398887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a:t>
            </a:r>
          </a:p>
        </p:txBody>
      </p:sp>
      <p:sp>
        <p:nvSpPr>
          <p:cNvPr id="7" name="Rectangle 6"/>
          <p:cNvSpPr/>
          <p:nvPr/>
        </p:nvSpPr>
        <p:spPr>
          <a:xfrm>
            <a:off x="145399" y="6260803"/>
            <a:ext cx="6492162" cy="369332"/>
          </a:xfrm>
          <a:prstGeom prst="rect">
            <a:avLst/>
          </a:prstGeom>
        </p:spPr>
        <p:txBody>
          <a:bodyPr wrap="none">
            <a:spAutoFit/>
          </a:bodyPr>
          <a:lstStyle/>
          <a:p>
            <a:r>
              <a:rPr lang="en-GB" dirty="0"/>
              <a:t>Source: http://www.shapingoutcomes.org/course/cases/index.htm</a:t>
            </a:r>
          </a:p>
        </p:txBody>
      </p:sp>
      <p:pic>
        <p:nvPicPr>
          <p:cNvPr id="3" name="Picture 2"/>
          <p:cNvPicPr>
            <a:picLocks noChangeAspect="1"/>
          </p:cNvPicPr>
          <p:nvPr/>
        </p:nvPicPr>
        <p:blipFill>
          <a:blip r:embed="rId3"/>
          <a:stretch>
            <a:fillRect/>
          </a:stretch>
        </p:blipFill>
        <p:spPr>
          <a:xfrm>
            <a:off x="3689295" y="1123836"/>
            <a:ext cx="7516247" cy="4288991"/>
          </a:xfrm>
          <a:prstGeom prst="rect">
            <a:avLst/>
          </a:prstGeom>
        </p:spPr>
      </p:pic>
    </p:spTree>
    <p:extLst>
      <p:ext uri="{BB962C8B-B14F-4D97-AF65-F5344CB8AC3E}">
        <p14:creationId xmlns:p14="http://schemas.microsoft.com/office/powerpoint/2010/main" val="10060423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C3078D-A61D-03C6-4973-B7582F8A8E51}"/>
              </a:ext>
            </a:extLst>
          </p:cNvPr>
          <p:cNvSpPr>
            <a:spLocks noGrp="1"/>
          </p:cNvSpPr>
          <p:nvPr>
            <p:ph type="sldNum" sz="quarter" idx="12"/>
          </p:nvPr>
        </p:nvSpPr>
        <p:spPr/>
        <p:txBody>
          <a:bodyPr/>
          <a:lstStyle/>
          <a:p>
            <a:fld id="{4FAB73BC-B049-4115-A692-8D63A059BFB8}" type="slidenum">
              <a:rPr lang="en-US" smtClean="0"/>
              <a:pPr/>
              <a:t>4</a:t>
            </a:fld>
            <a:endParaRPr lang="en-US" dirty="0"/>
          </a:p>
        </p:txBody>
      </p:sp>
      <p:pic>
        <p:nvPicPr>
          <p:cNvPr id="3" name="Picture 2">
            <a:extLst>
              <a:ext uri="{FF2B5EF4-FFF2-40B4-BE49-F238E27FC236}">
                <a16:creationId xmlns:a16="http://schemas.microsoft.com/office/drawing/2014/main" id="{F4255B3D-52C8-986B-F22A-B451115ABC09}"/>
              </a:ext>
            </a:extLst>
          </p:cNvPr>
          <p:cNvPicPr>
            <a:picLocks noChangeAspect="1"/>
          </p:cNvPicPr>
          <p:nvPr/>
        </p:nvPicPr>
        <p:blipFill>
          <a:blip r:embed="rId2"/>
          <a:stretch>
            <a:fillRect/>
          </a:stretch>
        </p:blipFill>
        <p:spPr>
          <a:xfrm>
            <a:off x="691922" y="474208"/>
            <a:ext cx="2954792" cy="2954792"/>
          </a:xfrm>
          <a:prstGeom prst="rect">
            <a:avLst/>
          </a:prstGeom>
        </p:spPr>
      </p:pic>
      <p:pic>
        <p:nvPicPr>
          <p:cNvPr id="4" name="Picture 3">
            <a:extLst>
              <a:ext uri="{FF2B5EF4-FFF2-40B4-BE49-F238E27FC236}">
                <a16:creationId xmlns:a16="http://schemas.microsoft.com/office/drawing/2014/main" id="{278737AC-722A-8820-8B19-C6241CD21CB5}"/>
              </a:ext>
            </a:extLst>
          </p:cNvPr>
          <p:cNvPicPr>
            <a:picLocks noChangeAspect="1"/>
          </p:cNvPicPr>
          <p:nvPr/>
        </p:nvPicPr>
        <p:blipFill>
          <a:blip r:embed="rId3"/>
          <a:stretch>
            <a:fillRect/>
          </a:stretch>
        </p:blipFill>
        <p:spPr>
          <a:xfrm>
            <a:off x="548368" y="3728357"/>
            <a:ext cx="3651997" cy="2051958"/>
          </a:xfrm>
          <a:prstGeom prst="rect">
            <a:avLst/>
          </a:prstGeom>
        </p:spPr>
      </p:pic>
      <p:pic>
        <p:nvPicPr>
          <p:cNvPr id="6" name="Picture 5">
            <a:extLst>
              <a:ext uri="{FF2B5EF4-FFF2-40B4-BE49-F238E27FC236}">
                <a16:creationId xmlns:a16="http://schemas.microsoft.com/office/drawing/2014/main" id="{94ABF683-8D80-5F11-3C04-0BA6BA4AC0F6}"/>
              </a:ext>
            </a:extLst>
          </p:cNvPr>
          <p:cNvPicPr>
            <a:picLocks noChangeAspect="1"/>
          </p:cNvPicPr>
          <p:nvPr/>
        </p:nvPicPr>
        <p:blipFill>
          <a:blip r:embed="rId4"/>
          <a:stretch>
            <a:fillRect/>
          </a:stretch>
        </p:blipFill>
        <p:spPr>
          <a:xfrm>
            <a:off x="4111398" y="632732"/>
            <a:ext cx="3209974" cy="2404382"/>
          </a:xfrm>
          <a:prstGeom prst="rect">
            <a:avLst/>
          </a:prstGeom>
        </p:spPr>
      </p:pic>
      <p:pic>
        <p:nvPicPr>
          <p:cNvPr id="7" name="Picture 6">
            <a:extLst>
              <a:ext uri="{FF2B5EF4-FFF2-40B4-BE49-F238E27FC236}">
                <a16:creationId xmlns:a16="http://schemas.microsoft.com/office/drawing/2014/main" id="{8BA56ADC-03C2-9E1B-B8BF-9E768E70B4E9}"/>
              </a:ext>
            </a:extLst>
          </p:cNvPr>
          <p:cNvPicPr>
            <a:picLocks noChangeAspect="1"/>
          </p:cNvPicPr>
          <p:nvPr/>
        </p:nvPicPr>
        <p:blipFill>
          <a:blip r:embed="rId5"/>
          <a:stretch>
            <a:fillRect/>
          </a:stretch>
        </p:blipFill>
        <p:spPr>
          <a:xfrm>
            <a:off x="6827506" y="3260498"/>
            <a:ext cx="5118885" cy="3450091"/>
          </a:xfrm>
          <a:prstGeom prst="rect">
            <a:avLst/>
          </a:prstGeom>
        </p:spPr>
      </p:pic>
      <p:pic>
        <p:nvPicPr>
          <p:cNvPr id="8" name="Picture 7">
            <a:extLst>
              <a:ext uri="{FF2B5EF4-FFF2-40B4-BE49-F238E27FC236}">
                <a16:creationId xmlns:a16="http://schemas.microsoft.com/office/drawing/2014/main" id="{79C78420-FF1D-43CF-455D-BDDF45329BC4}"/>
              </a:ext>
            </a:extLst>
          </p:cNvPr>
          <p:cNvPicPr>
            <a:picLocks noChangeAspect="1"/>
          </p:cNvPicPr>
          <p:nvPr/>
        </p:nvPicPr>
        <p:blipFill>
          <a:blip r:embed="rId6"/>
          <a:stretch>
            <a:fillRect/>
          </a:stretch>
        </p:blipFill>
        <p:spPr>
          <a:xfrm>
            <a:off x="4646082" y="3753303"/>
            <a:ext cx="1743075" cy="2619375"/>
          </a:xfrm>
          <a:prstGeom prst="rect">
            <a:avLst/>
          </a:prstGeom>
        </p:spPr>
      </p:pic>
      <p:pic>
        <p:nvPicPr>
          <p:cNvPr id="9" name="Picture 8">
            <a:extLst>
              <a:ext uri="{FF2B5EF4-FFF2-40B4-BE49-F238E27FC236}">
                <a16:creationId xmlns:a16="http://schemas.microsoft.com/office/drawing/2014/main" id="{06F52A38-C660-72E5-5B8E-04F9D2499AF1}"/>
              </a:ext>
            </a:extLst>
          </p:cNvPr>
          <p:cNvPicPr>
            <a:picLocks noChangeAspect="1"/>
          </p:cNvPicPr>
          <p:nvPr/>
        </p:nvPicPr>
        <p:blipFill>
          <a:blip r:embed="rId7"/>
          <a:stretch>
            <a:fillRect/>
          </a:stretch>
        </p:blipFill>
        <p:spPr>
          <a:xfrm>
            <a:off x="7983513" y="632732"/>
            <a:ext cx="3775780" cy="2114437"/>
          </a:xfrm>
          <a:prstGeom prst="rect">
            <a:avLst/>
          </a:prstGeom>
        </p:spPr>
      </p:pic>
    </p:spTree>
    <p:extLst>
      <p:ext uri="{BB962C8B-B14F-4D97-AF65-F5344CB8AC3E}">
        <p14:creationId xmlns:p14="http://schemas.microsoft.com/office/powerpoint/2010/main" val="26646146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r="78748"/>
          <a:stretch/>
        </p:blipFill>
        <p:spPr>
          <a:xfrm>
            <a:off x="546702" y="728663"/>
            <a:ext cx="2354154" cy="4791075"/>
          </a:xfrm>
          <a:prstGeom prst="rect">
            <a:avLst/>
          </a:prstGeom>
        </p:spPr>
      </p:pic>
      <p:pic>
        <p:nvPicPr>
          <p:cNvPr id="4" name="Picture 3"/>
          <p:cNvPicPr>
            <a:picLocks noChangeAspect="1"/>
          </p:cNvPicPr>
          <p:nvPr/>
        </p:nvPicPr>
        <p:blipFill rotWithShape="1">
          <a:blip r:embed="rId3"/>
          <a:srcRect l="21869" t="439" r="40464" b="6509"/>
          <a:stretch/>
        </p:blipFill>
        <p:spPr>
          <a:xfrm>
            <a:off x="3026980" y="895103"/>
            <a:ext cx="4172607" cy="4458193"/>
          </a:xfrm>
          <a:prstGeom prst="rect">
            <a:avLst/>
          </a:prstGeom>
        </p:spPr>
      </p:pic>
      <p:pic>
        <p:nvPicPr>
          <p:cNvPr id="5" name="Picture 4"/>
          <p:cNvPicPr>
            <a:picLocks noChangeAspect="1"/>
          </p:cNvPicPr>
          <p:nvPr/>
        </p:nvPicPr>
        <p:blipFill rotWithShape="1">
          <a:blip r:embed="rId3"/>
          <a:srcRect l="60057" b="5961"/>
          <a:stretch/>
        </p:blipFill>
        <p:spPr>
          <a:xfrm>
            <a:off x="7325711" y="847807"/>
            <a:ext cx="4424691" cy="4505489"/>
          </a:xfrm>
          <a:prstGeom prst="rect">
            <a:avLst/>
          </a:prstGeom>
        </p:spPr>
      </p:pic>
    </p:spTree>
    <p:extLst>
      <p:ext uri="{BB962C8B-B14F-4D97-AF65-F5344CB8AC3E}">
        <p14:creationId xmlns:p14="http://schemas.microsoft.com/office/powerpoint/2010/main" val="8743135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63" presetClass="path" presetSubtype="0" accel="50000" decel="50000" fill="hold" nodeType="withEffect">
                                  <p:stCondLst>
                                    <p:cond delay="0"/>
                                  </p:stCondLst>
                                  <p:childTnLst>
                                    <p:animMotion origin="layout" path="M 3.95833E-6 4.44444E-6 L 0.19323 0.00115 " pathEditMode="relative" rAng="0" ptsTypes="AA">
                                      <p:cBhvr>
                                        <p:cTn id="8" dur="2000" fill="hold"/>
                                        <p:tgtEl>
                                          <p:spTgt spid="3"/>
                                        </p:tgtEl>
                                        <p:attrNameLst>
                                          <p:attrName>ppt_x</p:attrName>
                                          <p:attrName>ppt_y</p:attrName>
                                        </p:attrNameLst>
                                      </p:cBhvr>
                                      <p:rCtr x="9661" y="46"/>
                                    </p:animMotion>
                                  </p:childTnLst>
                                </p:cTn>
                              </p:par>
                              <p:par>
                                <p:cTn id="9" presetID="35" presetClass="path" presetSubtype="0" accel="50000" decel="50000" fill="hold" nodeType="withEffect">
                                  <p:stCondLst>
                                    <p:cond delay="0"/>
                                  </p:stCondLst>
                                  <p:childTnLst>
                                    <p:animMotion origin="layout" path="M -1.66667E-6 -3.33333E-6 L -0.16588 0.00162 " pathEditMode="relative" rAng="0" ptsTypes="AA">
                                      <p:cBhvr>
                                        <p:cTn id="10" dur="2000" fill="hold"/>
                                        <p:tgtEl>
                                          <p:spTgt spid="5"/>
                                        </p:tgtEl>
                                        <p:attrNameLst>
                                          <p:attrName>ppt_x</p:attrName>
                                          <p:attrName>ppt_y</p:attrName>
                                        </p:attrNameLst>
                                      </p:cBhvr>
                                      <p:rCtr x="-8294"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srcRect t="6192" b="1267"/>
          <a:stretch/>
        </p:blipFill>
        <p:spPr>
          <a:xfrm>
            <a:off x="5104314" y="1769219"/>
            <a:ext cx="2898440" cy="4595069"/>
          </a:xfrm>
          <a:prstGeom prst="rect">
            <a:avLst/>
          </a:prstGeom>
        </p:spPr>
      </p:pic>
      <p:sp>
        <p:nvSpPr>
          <p:cNvPr id="2" name="Title 1"/>
          <p:cNvSpPr>
            <a:spLocks noGrp="1"/>
          </p:cNvSpPr>
          <p:nvPr>
            <p:ph type="title"/>
          </p:nvPr>
        </p:nvSpPr>
        <p:spPr/>
        <p:txBody>
          <a:bodyPr>
            <a:normAutofit/>
          </a:bodyPr>
          <a:lstStyle/>
          <a:p>
            <a:r>
              <a:rPr lang="en-GB" sz="4800" dirty="0"/>
              <a:t>Step 1. Big Picture </a:t>
            </a:r>
          </a:p>
        </p:txBody>
      </p:sp>
      <p:sp>
        <p:nvSpPr>
          <p:cNvPr id="11" name="Content Placeholder 10"/>
          <p:cNvSpPr>
            <a:spLocks noGrp="1"/>
          </p:cNvSpPr>
          <p:nvPr>
            <p:ph idx="1"/>
          </p:nvPr>
        </p:nvSpPr>
        <p:spPr>
          <a:xfrm>
            <a:off x="3503301" y="434711"/>
            <a:ext cx="7315200" cy="1633432"/>
          </a:xfrm>
        </p:spPr>
        <p:txBody>
          <a:bodyPr>
            <a:noAutofit/>
          </a:bodyPr>
          <a:lstStyle/>
          <a:p>
            <a:r>
              <a:rPr lang="en-GB" sz="3200" dirty="0"/>
              <a:t>Identify problem of interest (situational analysis) and long-term outcomes</a:t>
            </a:r>
          </a:p>
        </p:txBody>
      </p:sp>
      <p:pic>
        <p:nvPicPr>
          <p:cNvPr id="15" name="Picture 14"/>
          <p:cNvPicPr>
            <a:picLocks noChangeAspect="1"/>
          </p:cNvPicPr>
          <p:nvPr/>
        </p:nvPicPr>
        <p:blipFill rotWithShape="1">
          <a:blip r:embed="rId4"/>
          <a:srcRect l="84715" t="24269" r="3857" b="5960"/>
          <a:stretch/>
        </p:blipFill>
        <p:spPr>
          <a:xfrm>
            <a:off x="8301152" y="1946970"/>
            <a:ext cx="1605515" cy="4239566"/>
          </a:xfrm>
          <a:prstGeom prst="rect">
            <a:avLst/>
          </a:prstGeom>
        </p:spPr>
      </p:pic>
    </p:spTree>
    <p:extLst>
      <p:ext uri="{BB962C8B-B14F-4D97-AF65-F5344CB8AC3E}">
        <p14:creationId xmlns:p14="http://schemas.microsoft.com/office/powerpoint/2010/main" val="735038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a:t>Step 2. Outcomes</a:t>
            </a:r>
          </a:p>
        </p:txBody>
      </p:sp>
      <p:sp>
        <p:nvSpPr>
          <p:cNvPr id="8" name="Content Placeholder 7"/>
          <p:cNvSpPr>
            <a:spLocks noGrp="1"/>
          </p:cNvSpPr>
          <p:nvPr>
            <p:ph idx="1"/>
          </p:nvPr>
        </p:nvSpPr>
        <p:spPr>
          <a:xfrm>
            <a:off x="3583632" y="312007"/>
            <a:ext cx="7315200" cy="1879092"/>
          </a:xfrm>
        </p:spPr>
        <p:txBody>
          <a:bodyPr>
            <a:noAutofit/>
          </a:bodyPr>
          <a:lstStyle/>
          <a:p>
            <a:r>
              <a:rPr lang="en-US" sz="2400" dirty="0"/>
              <a:t>Move backwards and identify the chain of outcomes that lead to the final, long-term result.</a:t>
            </a:r>
          </a:p>
          <a:p>
            <a:r>
              <a:rPr lang="en-US" sz="2400" dirty="0"/>
              <a:t>Starting at the impact level and ask “how?” How are we going to produce these outcomes? </a:t>
            </a:r>
          </a:p>
        </p:txBody>
      </p:sp>
      <p:pic>
        <p:nvPicPr>
          <p:cNvPr id="3" name="Picture 2"/>
          <p:cNvPicPr>
            <a:picLocks noChangeAspect="1"/>
          </p:cNvPicPr>
          <p:nvPr/>
        </p:nvPicPr>
        <p:blipFill>
          <a:blip r:embed="rId3"/>
          <a:stretch>
            <a:fillRect/>
          </a:stretch>
        </p:blipFill>
        <p:spPr>
          <a:xfrm>
            <a:off x="3508217" y="3977173"/>
            <a:ext cx="8069455" cy="2528729"/>
          </a:xfrm>
          <a:prstGeom prst="rect">
            <a:avLst/>
          </a:prstGeom>
        </p:spPr>
      </p:pic>
      <p:pic>
        <p:nvPicPr>
          <p:cNvPr id="12" name="Picture 11"/>
          <p:cNvPicPr>
            <a:picLocks noChangeAspect="1"/>
          </p:cNvPicPr>
          <p:nvPr/>
        </p:nvPicPr>
        <p:blipFill rotWithShape="1">
          <a:blip r:embed="rId4"/>
          <a:srcRect l="-124" t="1311" r="124" b="50863"/>
          <a:stretch/>
        </p:blipFill>
        <p:spPr>
          <a:xfrm>
            <a:off x="4580295" y="2137465"/>
            <a:ext cx="6798587" cy="1839708"/>
          </a:xfrm>
          <a:prstGeom prst="rect">
            <a:avLst/>
          </a:prstGeom>
        </p:spPr>
      </p:pic>
    </p:spTree>
    <p:extLst>
      <p:ext uri="{BB962C8B-B14F-4D97-AF65-F5344CB8AC3E}">
        <p14:creationId xmlns:p14="http://schemas.microsoft.com/office/powerpoint/2010/main" val="3040513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044" y="2280580"/>
            <a:ext cx="2947482" cy="1640928"/>
          </a:xfrm>
        </p:spPr>
        <p:txBody>
          <a:bodyPr>
            <a:normAutofit fontScale="90000"/>
          </a:bodyPr>
          <a:lstStyle/>
          <a:p>
            <a:r>
              <a:rPr lang="en-GB" sz="4800" dirty="0"/>
              <a:t>Step 3. Outputs – Activities  </a:t>
            </a:r>
          </a:p>
        </p:txBody>
      </p:sp>
      <p:pic>
        <p:nvPicPr>
          <p:cNvPr id="6" name="Picture 5"/>
          <p:cNvPicPr>
            <a:picLocks noChangeAspect="1"/>
          </p:cNvPicPr>
          <p:nvPr/>
        </p:nvPicPr>
        <p:blipFill rotWithShape="1">
          <a:blip r:embed="rId3"/>
          <a:srcRect r="1262"/>
          <a:stretch/>
        </p:blipFill>
        <p:spPr>
          <a:xfrm>
            <a:off x="4947825" y="216035"/>
            <a:ext cx="3790129" cy="1371600"/>
          </a:xfrm>
          <a:prstGeom prst="rect">
            <a:avLst/>
          </a:prstGeom>
        </p:spPr>
      </p:pic>
      <p:pic>
        <p:nvPicPr>
          <p:cNvPr id="7" name="Picture 6"/>
          <p:cNvPicPr>
            <a:picLocks noChangeAspect="1"/>
          </p:cNvPicPr>
          <p:nvPr/>
        </p:nvPicPr>
        <p:blipFill>
          <a:blip r:embed="rId4"/>
          <a:stretch>
            <a:fillRect/>
          </a:stretch>
        </p:blipFill>
        <p:spPr>
          <a:xfrm>
            <a:off x="3609153" y="3014332"/>
            <a:ext cx="6419850" cy="1133475"/>
          </a:xfrm>
          <a:prstGeom prst="rect">
            <a:avLst/>
          </a:prstGeom>
        </p:spPr>
      </p:pic>
      <p:pic>
        <p:nvPicPr>
          <p:cNvPr id="8" name="Picture 7"/>
          <p:cNvPicPr>
            <a:picLocks noChangeAspect="1"/>
          </p:cNvPicPr>
          <p:nvPr/>
        </p:nvPicPr>
        <p:blipFill>
          <a:blip r:embed="rId5"/>
          <a:stretch>
            <a:fillRect/>
          </a:stretch>
        </p:blipFill>
        <p:spPr>
          <a:xfrm>
            <a:off x="3609153" y="4350297"/>
            <a:ext cx="7477125" cy="1876425"/>
          </a:xfrm>
          <a:prstGeom prst="rect">
            <a:avLst/>
          </a:prstGeom>
        </p:spPr>
      </p:pic>
      <p:sp>
        <p:nvSpPr>
          <p:cNvPr id="10" name="Oval 9"/>
          <p:cNvSpPr/>
          <p:nvPr/>
        </p:nvSpPr>
        <p:spPr>
          <a:xfrm>
            <a:off x="4855780" y="444962"/>
            <a:ext cx="1629103" cy="137669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6"/>
          <a:stretch>
            <a:fillRect/>
          </a:stretch>
        </p:blipFill>
        <p:spPr>
          <a:xfrm>
            <a:off x="3609153" y="1971754"/>
            <a:ext cx="6467475" cy="923925"/>
          </a:xfrm>
          <a:prstGeom prst="rect">
            <a:avLst/>
          </a:prstGeom>
        </p:spPr>
      </p:pic>
    </p:spTree>
    <p:extLst>
      <p:ext uri="{BB962C8B-B14F-4D97-AF65-F5344CB8AC3E}">
        <p14:creationId xmlns:p14="http://schemas.microsoft.com/office/powerpoint/2010/main" val="3981284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044" y="2280580"/>
            <a:ext cx="2947482" cy="1640928"/>
          </a:xfrm>
        </p:spPr>
        <p:txBody>
          <a:bodyPr>
            <a:normAutofit fontScale="90000"/>
          </a:bodyPr>
          <a:lstStyle/>
          <a:p>
            <a:r>
              <a:rPr lang="en-GB" sz="4800" dirty="0"/>
              <a:t>Step 3. Outputs - Participants </a:t>
            </a:r>
          </a:p>
        </p:txBody>
      </p:sp>
      <p:pic>
        <p:nvPicPr>
          <p:cNvPr id="6" name="Picture 5"/>
          <p:cNvPicPr>
            <a:picLocks noChangeAspect="1"/>
          </p:cNvPicPr>
          <p:nvPr/>
        </p:nvPicPr>
        <p:blipFill rotWithShape="1">
          <a:blip r:embed="rId3"/>
          <a:srcRect r="1262"/>
          <a:stretch/>
        </p:blipFill>
        <p:spPr>
          <a:xfrm>
            <a:off x="5294010" y="714704"/>
            <a:ext cx="3790129" cy="1371600"/>
          </a:xfrm>
          <a:prstGeom prst="rect">
            <a:avLst/>
          </a:prstGeom>
        </p:spPr>
      </p:pic>
      <p:pic>
        <p:nvPicPr>
          <p:cNvPr id="3" name="Picture 2"/>
          <p:cNvPicPr>
            <a:picLocks noChangeAspect="1"/>
          </p:cNvPicPr>
          <p:nvPr/>
        </p:nvPicPr>
        <p:blipFill>
          <a:blip r:embed="rId4"/>
          <a:stretch>
            <a:fillRect/>
          </a:stretch>
        </p:blipFill>
        <p:spPr>
          <a:xfrm>
            <a:off x="3536237" y="3315848"/>
            <a:ext cx="7305675" cy="1800225"/>
          </a:xfrm>
          <a:prstGeom prst="rect">
            <a:avLst/>
          </a:prstGeom>
        </p:spPr>
      </p:pic>
      <p:pic>
        <p:nvPicPr>
          <p:cNvPr id="4" name="Picture 3"/>
          <p:cNvPicPr>
            <a:picLocks noChangeAspect="1"/>
          </p:cNvPicPr>
          <p:nvPr/>
        </p:nvPicPr>
        <p:blipFill>
          <a:blip r:embed="rId5"/>
          <a:stretch>
            <a:fillRect/>
          </a:stretch>
        </p:blipFill>
        <p:spPr>
          <a:xfrm>
            <a:off x="3536237" y="2553845"/>
            <a:ext cx="7940285" cy="557213"/>
          </a:xfrm>
          <a:prstGeom prst="rect">
            <a:avLst/>
          </a:prstGeom>
        </p:spPr>
      </p:pic>
      <p:sp>
        <p:nvSpPr>
          <p:cNvPr id="5" name="Oval 4"/>
          <p:cNvSpPr/>
          <p:nvPr/>
        </p:nvSpPr>
        <p:spPr>
          <a:xfrm>
            <a:off x="7556939" y="903890"/>
            <a:ext cx="1629103" cy="137669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12173958"/>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a:t>Step 4. Inputs </a:t>
            </a:r>
          </a:p>
        </p:txBody>
      </p:sp>
      <p:sp>
        <p:nvSpPr>
          <p:cNvPr id="12" name="Content Placeholder 11"/>
          <p:cNvSpPr>
            <a:spLocks noGrp="1"/>
          </p:cNvSpPr>
          <p:nvPr>
            <p:ph idx="1"/>
          </p:nvPr>
        </p:nvSpPr>
        <p:spPr>
          <a:xfrm>
            <a:off x="3493539" y="883854"/>
            <a:ext cx="7315200" cy="1145628"/>
          </a:xfrm>
        </p:spPr>
        <p:txBody>
          <a:bodyPr>
            <a:noAutofit/>
          </a:bodyPr>
          <a:lstStyle/>
          <a:p>
            <a:pPr lvl="0"/>
            <a:r>
              <a:rPr lang="en-GB" sz="2400" dirty="0">
                <a:latin typeface="Times New Roman" panose="02020603050405020304" pitchFamily="18" charset="0"/>
                <a:ea typeface="Calibri" panose="020F0502020204030204" pitchFamily="34" charset="0"/>
                <a:cs typeface="Times New Roman" panose="02020603050405020304" pitchFamily="18" charset="0"/>
              </a:rPr>
              <a:t>Resources and contributions that are invested. Inputs include such elements as staff, money, time, equipment, partnerships, etc.</a:t>
            </a:r>
            <a:endParaRPr lang="en-GB" sz="2400" dirty="0"/>
          </a:p>
        </p:txBody>
      </p:sp>
      <p:pic>
        <p:nvPicPr>
          <p:cNvPr id="7" name="Picture 6"/>
          <p:cNvPicPr>
            <a:picLocks noChangeAspect="1"/>
          </p:cNvPicPr>
          <p:nvPr/>
        </p:nvPicPr>
        <p:blipFill>
          <a:blip r:embed="rId3"/>
          <a:stretch>
            <a:fillRect/>
          </a:stretch>
        </p:blipFill>
        <p:spPr>
          <a:xfrm>
            <a:off x="3665652" y="2172769"/>
            <a:ext cx="7952226" cy="591288"/>
          </a:xfrm>
          <a:prstGeom prst="rect">
            <a:avLst/>
          </a:prstGeom>
        </p:spPr>
      </p:pic>
      <p:pic>
        <p:nvPicPr>
          <p:cNvPr id="8" name="Picture 7"/>
          <p:cNvPicPr>
            <a:picLocks noChangeAspect="1"/>
          </p:cNvPicPr>
          <p:nvPr/>
        </p:nvPicPr>
        <p:blipFill>
          <a:blip r:embed="rId4"/>
          <a:stretch>
            <a:fillRect/>
          </a:stretch>
        </p:blipFill>
        <p:spPr>
          <a:xfrm>
            <a:off x="3665652" y="2907344"/>
            <a:ext cx="6970973" cy="502197"/>
          </a:xfrm>
          <a:prstGeom prst="rect">
            <a:avLst/>
          </a:prstGeom>
        </p:spPr>
      </p:pic>
      <p:pic>
        <p:nvPicPr>
          <p:cNvPr id="9" name="Picture 8"/>
          <p:cNvPicPr>
            <a:picLocks noChangeAspect="1"/>
          </p:cNvPicPr>
          <p:nvPr/>
        </p:nvPicPr>
        <p:blipFill>
          <a:blip r:embed="rId5"/>
          <a:stretch>
            <a:fillRect/>
          </a:stretch>
        </p:blipFill>
        <p:spPr>
          <a:xfrm>
            <a:off x="3849816" y="3468412"/>
            <a:ext cx="6258418" cy="3026692"/>
          </a:xfrm>
          <a:prstGeom prst="rect">
            <a:avLst/>
          </a:prstGeom>
        </p:spPr>
      </p:pic>
    </p:spTree>
    <p:extLst>
      <p:ext uri="{BB962C8B-B14F-4D97-AF65-F5344CB8AC3E}">
        <p14:creationId xmlns:p14="http://schemas.microsoft.com/office/powerpoint/2010/main" val="423407561"/>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a:t>Step 5. Review Completed Logic Model</a:t>
            </a:r>
          </a:p>
        </p:txBody>
      </p:sp>
      <p:pic>
        <p:nvPicPr>
          <p:cNvPr id="3" name="Picture 2"/>
          <p:cNvPicPr>
            <a:picLocks noChangeAspect="1"/>
          </p:cNvPicPr>
          <p:nvPr/>
        </p:nvPicPr>
        <p:blipFill>
          <a:blip r:embed="rId3"/>
          <a:stretch>
            <a:fillRect/>
          </a:stretch>
        </p:blipFill>
        <p:spPr>
          <a:xfrm>
            <a:off x="3543134" y="1591523"/>
            <a:ext cx="8084608" cy="2673733"/>
          </a:xfrm>
          <a:prstGeom prst="rect">
            <a:avLst/>
          </a:prstGeom>
        </p:spPr>
      </p:pic>
    </p:spTree>
    <p:extLst>
      <p:ext uri="{BB962C8B-B14F-4D97-AF65-F5344CB8AC3E}">
        <p14:creationId xmlns:p14="http://schemas.microsoft.com/office/powerpoint/2010/main" val="3796124662"/>
      </p:ext>
    </p:extLst>
  </p:cSld>
  <p:clrMapOvr>
    <a:masterClrMapping/>
  </p:clrMapOvr>
  <p:transition spd="med">
    <p:pull/>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Next Steps</a:t>
            </a:r>
          </a:p>
        </p:txBody>
      </p:sp>
      <p:sp>
        <p:nvSpPr>
          <p:cNvPr id="3" name="Content Placeholder 2"/>
          <p:cNvSpPr>
            <a:spLocks noGrp="1"/>
          </p:cNvSpPr>
          <p:nvPr>
            <p:ph idx="1"/>
          </p:nvPr>
        </p:nvSpPr>
        <p:spPr/>
        <p:txBody>
          <a:bodyPr/>
          <a:lstStyle/>
          <a:p>
            <a:r>
              <a:rPr lang="en-US" sz="3600" dirty="0"/>
              <a:t>Set check in dates during the planning, design, prototyping, etc. phases to ensure we are on track and making adjustments as needed</a:t>
            </a:r>
            <a:endParaRPr lang="en-GB" sz="3600" dirty="0"/>
          </a:p>
          <a:p>
            <a:r>
              <a:rPr lang="en-US" sz="3600" dirty="0"/>
              <a:t>Create an evaluation plan </a:t>
            </a:r>
            <a:endParaRPr lang="en-GB" sz="3600" dirty="0"/>
          </a:p>
          <a:p>
            <a:r>
              <a:rPr lang="en-US" sz="3600" dirty="0"/>
              <a:t>Implement progress reporting tool</a:t>
            </a:r>
            <a:endParaRPr lang="en-GB" sz="3600" dirty="0"/>
          </a:p>
          <a:p>
            <a:pPr marL="0" indent="0">
              <a:buNone/>
            </a:pPr>
            <a:endParaRPr lang="en-GB" dirty="0"/>
          </a:p>
        </p:txBody>
      </p:sp>
    </p:spTree>
    <p:extLst>
      <p:ext uri="{BB962C8B-B14F-4D97-AF65-F5344CB8AC3E}">
        <p14:creationId xmlns:p14="http://schemas.microsoft.com/office/powerpoint/2010/main" val="14106288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 Next: Next Session’s Objectives </a:t>
            </a:r>
          </a:p>
        </p:txBody>
      </p:sp>
      <p:sp>
        <p:nvSpPr>
          <p:cNvPr id="3" name="Content Placeholder 2"/>
          <p:cNvSpPr>
            <a:spLocks noGrp="1"/>
          </p:cNvSpPr>
          <p:nvPr>
            <p:ph idx="1"/>
          </p:nvPr>
        </p:nvSpPr>
        <p:spPr>
          <a:xfrm>
            <a:off x="3777828" y="807196"/>
            <a:ext cx="7315200" cy="5120640"/>
          </a:xfrm>
        </p:spPr>
        <p:txBody>
          <a:bodyPr/>
          <a:lstStyle/>
          <a:p>
            <a:pPr marL="0" indent="0">
              <a:buNone/>
            </a:pPr>
            <a:endParaRPr lang="en-US" sz="2400" dirty="0">
              <a:solidFill>
                <a:schemeClr val="tx1"/>
              </a:solidFill>
            </a:endParaRP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48</a:t>
            </a:fld>
            <a:endParaRPr lang="en-US" dirty="0"/>
          </a:p>
        </p:txBody>
      </p:sp>
      <p:pic>
        <p:nvPicPr>
          <p:cNvPr id="5" name="Picture 4"/>
          <p:cNvPicPr>
            <a:picLocks noChangeAspect="1"/>
          </p:cNvPicPr>
          <p:nvPr/>
        </p:nvPicPr>
        <p:blipFill>
          <a:blip r:embed="rId2"/>
          <a:stretch>
            <a:fillRect/>
          </a:stretch>
        </p:blipFill>
        <p:spPr>
          <a:xfrm>
            <a:off x="9748597" y="6070674"/>
            <a:ext cx="1575895" cy="693776"/>
          </a:xfrm>
          <a:prstGeom prst="rect">
            <a:avLst/>
          </a:prstGeom>
        </p:spPr>
      </p:pic>
      <p:sp>
        <p:nvSpPr>
          <p:cNvPr id="6" name="TextBox 5"/>
          <p:cNvSpPr txBox="1"/>
          <p:nvPr/>
        </p:nvSpPr>
        <p:spPr>
          <a:xfrm>
            <a:off x="4054919" y="1311187"/>
            <a:ext cx="7038109" cy="3077766"/>
          </a:xfrm>
          <a:prstGeom prst="rect">
            <a:avLst/>
          </a:prstGeom>
          <a:noFill/>
        </p:spPr>
        <p:txBody>
          <a:bodyPr wrap="square" rtlCol="0">
            <a:spAutoFit/>
          </a:bodyPr>
          <a:lstStyle/>
          <a:p>
            <a:r>
              <a:rPr lang="en-US" sz="3200" b="1" dirty="0"/>
              <a:t>Board Development</a:t>
            </a:r>
          </a:p>
          <a:p>
            <a:endParaRPr lang="en-US" dirty="0"/>
          </a:p>
          <a:p>
            <a:pPr marL="285750" indent="-285750">
              <a:buFont typeface="Arial" panose="020B0604020202020204" pitchFamily="34" charset="0"/>
              <a:buChar char="•"/>
            </a:pPr>
            <a:r>
              <a:rPr lang="en-US" sz="2400" dirty="0"/>
              <a:t>Strengthening board capacity and relationship-building</a:t>
            </a:r>
          </a:p>
          <a:p>
            <a:pPr marL="285750" indent="-285750">
              <a:buFont typeface="Arial" panose="020B0604020202020204" pitchFamily="34" charset="0"/>
              <a:buChar char="•"/>
            </a:pPr>
            <a:r>
              <a:rPr lang="en-US" sz="2400" dirty="0"/>
              <a:t>ED vs. board roles</a:t>
            </a:r>
          </a:p>
          <a:p>
            <a:pPr marL="285750" indent="-285750">
              <a:buFont typeface="Arial" panose="020B0604020202020204" pitchFamily="34" charset="0"/>
              <a:buChar char="•"/>
            </a:pPr>
            <a:r>
              <a:rPr lang="en-US" sz="2400" dirty="0"/>
              <a:t>Legal guidelines</a:t>
            </a:r>
          </a:p>
          <a:p>
            <a:pPr marL="285750" indent="-285750">
              <a:buFont typeface="Arial" panose="020B0604020202020204" pitchFamily="34" charset="0"/>
              <a:buChar char="•"/>
            </a:pPr>
            <a:r>
              <a:rPr lang="en-US" sz="2400" dirty="0"/>
              <a:t>Agenda setting/effective meeting management basics</a:t>
            </a:r>
          </a:p>
        </p:txBody>
      </p:sp>
    </p:spTree>
    <p:extLst>
      <p:ext uri="{BB962C8B-B14F-4D97-AF65-F5344CB8AC3E}">
        <p14:creationId xmlns:p14="http://schemas.microsoft.com/office/powerpoint/2010/main" val="13760036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The Nonprofit Lifecycle &amp; Organizational Readiness </a:t>
            </a:r>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pPr/>
              <a:t>5</a:t>
            </a:fld>
            <a:endParaRPr lang="en-US" dirty="0"/>
          </a:p>
        </p:txBody>
      </p:sp>
    </p:spTree>
    <p:extLst>
      <p:ext uri="{BB962C8B-B14F-4D97-AF65-F5344CB8AC3E}">
        <p14:creationId xmlns:p14="http://schemas.microsoft.com/office/powerpoint/2010/main" val="41634037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pPr/>
              <a:t>6</a:t>
            </a:fld>
            <a:endParaRPr lang="en-US" dirty="0"/>
          </a:p>
        </p:txBody>
      </p:sp>
      <p:sp>
        <p:nvSpPr>
          <p:cNvPr id="3" name="TextBox 2"/>
          <p:cNvSpPr txBox="1"/>
          <p:nvPr/>
        </p:nvSpPr>
        <p:spPr>
          <a:xfrm>
            <a:off x="548640" y="613954"/>
            <a:ext cx="8882743" cy="3570208"/>
          </a:xfrm>
          <a:prstGeom prst="rect">
            <a:avLst/>
          </a:prstGeom>
          <a:noFill/>
        </p:spPr>
        <p:txBody>
          <a:bodyPr wrap="square" rtlCol="0">
            <a:spAutoFit/>
          </a:bodyPr>
          <a:lstStyle/>
          <a:p>
            <a:r>
              <a:rPr lang="en-US" sz="4800" b="1" dirty="0"/>
              <a:t>Activity: </a:t>
            </a:r>
          </a:p>
          <a:p>
            <a:endParaRPr lang="en-US" dirty="0"/>
          </a:p>
          <a:p>
            <a:pPr marL="285750" indent="-285750">
              <a:buFont typeface="Arial" panose="020B0604020202020204" pitchFamily="34" charset="0"/>
              <a:buChar char="•"/>
            </a:pPr>
            <a:r>
              <a:rPr lang="en-US" sz="3200" dirty="0"/>
              <a:t>Grab a picture card that you feel represents where your organization is now.</a:t>
            </a:r>
          </a:p>
          <a:p>
            <a:pPr marL="285750" indent="-285750">
              <a:buFont typeface="Arial" panose="020B0604020202020204" pitchFamily="34" charset="0"/>
              <a:buChar char="•"/>
            </a:pPr>
            <a:r>
              <a:rPr lang="en-US" sz="3200" dirty="0"/>
              <a:t>Now take a picture card that represents where you think you are headed.</a:t>
            </a:r>
          </a:p>
          <a:p>
            <a:pPr marL="285750" indent="-285750">
              <a:buFont typeface="Arial" panose="020B0604020202020204" pitchFamily="34" charset="0"/>
              <a:buChar char="•"/>
            </a:pPr>
            <a:r>
              <a:rPr lang="en-US" sz="3200" dirty="0"/>
              <a:t>Share with the group.  </a:t>
            </a:r>
          </a:p>
        </p:txBody>
      </p:sp>
      <p:pic>
        <p:nvPicPr>
          <p:cNvPr id="4" name="Picture 3"/>
          <p:cNvPicPr>
            <a:picLocks noChangeAspect="1"/>
          </p:cNvPicPr>
          <p:nvPr/>
        </p:nvPicPr>
        <p:blipFill>
          <a:blip r:embed="rId2"/>
          <a:stretch>
            <a:fillRect/>
          </a:stretch>
        </p:blipFill>
        <p:spPr>
          <a:xfrm>
            <a:off x="7254454" y="3409406"/>
            <a:ext cx="4145144" cy="27634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03006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pPr/>
              <a:t>7</a:t>
            </a:fld>
            <a:endParaRPr lang="en-US" dirty="0"/>
          </a:p>
        </p:txBody>
      </p:sp>
      <p:pic>
        <p:nvPicPr>
          <p:cNvPr id="3" name="Picture 2"/>
          <p:cNvPicPr>
            <a:picLocks noChangeAspect="1"/>
          </p:cNvPicPr>
          <p:nvPr/>
        </p:nvPicPr>
        <p:blipFill>
          <a:blip r:embed="rId2"/>
          <a:stretch>
            <a:fillRect/>
          </a:stretch>
        </p:blipFill>
        <p:spPr>
          <a:xfrm>
            <a:off x="485434" y="377044"/>
            <a:ext cx="6518495" cy="986828"/>
          </a:xfrm>
          <a:prstGeom prst="rect">
            <a:avLst/>
          </a:prstGeom>
        </p:spPr>
      </p:pic>
      <p:pic>
        <p:nvPicPr>
          <p:cNvPr id="4" name="Picture 3"/>
          <p:cNvPicPr>
            <a:picLocks noChangeAspect="1"/>
          </p:cNvPicPr>
          <p:nvPr/>
        </p:nvPicPr>
        <p:blipFill>
          <a:blip r:embed="rId3"/>
          <a:stretch>
            <a:fillRect/>
          </a:stretch>
        </p:blipFill>
        <p:spPr>
          <a:xfrm>
            <a:off x="431112" y="1363872"/>
            <a:ext cx="6627137" cy="2091350"/>
          </a:xfrm>
          <a:prstGeom prst="rect">
            <a:avLst/>
          </a:prstGeom>
        </p:spPr>
      </p:pic>
      <p:pic>
        <p:nvPicPr>
          <p:cNvPr id="5" name="Picture 4"/>
          <p:cNvPicPr>
            <a:picLocks noChangeAspect="1"/>
          </p:cNvPicPr>
          <p:nvPr/>
        </p:nvPicPr>
        <p:blipFill>
          <a:blip r:embed="rId4"/>
          <a:stretch>
            <a:fillRect/>
          </a:stretch>
        </p:blipFill>
        <p:spPr>
          <a:xfrm>
            <a:off x="883786" y="3569375"/>
            <a:ext cx="6120143" cy="2969537"/>
          </a:xfrm>
          <a:prstGeom prst="rect">
            <a:avLst/>
          </a:prstGeom>
        </p:spPr>
      </p:pic>
      <p:sp>
        <p:nvSpPr>
          <p:cNvPr id="6" name="TextBox 5"/>
          <p:cNvSpPr txBox="1"/>
          <p:nvPr/>
        </p:nvSpPr>
        <p:spPr>
          <a:xfrm>
            <a:off x="7342909" y="775855"/>
            <a:ext cx="4281055" cy="1815882"/>
          </a:xfrm>
          <a:prstGeom prst="rect">
            <a:avLst/>
          </a:prstGeom>
          <a:noFill/>
        </p:spPr>
        <p:txBody>
          <a:bodyPr wrap="square" rtlCol="0">
            <a:spAutoFit/>
          </a:bodyPr>
          <a:lstStyle/>
          <a:p>
            <a:r>
              <a:rPr lang="en-US" sz="2800" b="1" dirty="0"/>
              <a:t>Discussion: </a:t>
            </a:r>
            <a:r>
              <a:rPr lang="en-US" sz="2800" dirty="0"/>
              <a:t>Where did you land on 1) lifecycle assessment; and 2) organizational readiness? </a:t>
            </a:r>
          </a:p>
        </p:txBody>
      </p:sp>
    </p:spTree>
    <p:extLst>
      <p:ext uri="{BB962C8B-B14F-4D97-AF65-F5344CB8AC3E}">
        <p14:creationId xmlns:p14="http://schemas.microsoft.com/office/powerpoint/2010/main" val="1157764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pPr/>
              <a:t>8</a:t>
            </a:fld>
            <a:endParaRPr lang="en-US" dirty="0"/>
          </a:p>
        </p:txBody>
      </p:sp>
      <p:pic>
        <p:nvPicPr>
          <p:cNvPr id="3" name="Picture 2"/>
          <p:cNvPicPr>
            <a:picLocks noChangeAspect="1"/>
          </p:cNvPicPr>
          <p:nvPr/>
        </p:nvPicPr>
        <p:blipFill>
          <a:blip r:embed="rId2"/>
          <a:stretch>
            <a:fillRect/>
          </a:stretch>
        </p:blipFill>
        <p:spPr>
          <a:xfrm>
            <a:off x="1512534" y="876052"/>
            <a:ext cx="9449573" cy="5362732"/>
          </a:xfrm>
          <a:prstGeom prst="rect">
            <a:avLst/>
          </a:prstGeom>
        </p:spPr>
      </p:pic>
    </p:spTree>
    <p:extLst>
      <p:ext uri="{BB962C8B-B14F-4D97-AF65-F5344CB8AC3E}">
        <p14:creationId xmlns:p14="http://schemas.microsoft.com/office/powerpoint/2010/main" val="1111447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pPr/>
              <a:t>9</a:t>
            </a:fld>
            <a:endParaRPr lang="en-US" dirty="0"/>
          </a:p>
        </p:txBody>
      </p:sp>
      <p:pic>
        <p:nvPicPr>
          <p:cNvPr id="3" name="Picture 2"/>
          <p:cNvPicPr>
            <a:picLocks noChangeAspect="1"/>
          </p:cNvPicPr>
          <p:nvPr/>
        </p:nvPicPr>
        <p:blipFill>
          <a:blip r:embed="rId2"/>
          <a:stretch>
            <a:fillRect/>
          </a:stretch>
        </p:blipFill>
        <p:spPr>
          <a:xfrm>
            <a:off x="774993" y="554167"/>
            <a:ext cx="10624605" cy="5984745"/>
          </a:xfrm>
          <a:prstGeom prst="rect">
            <a:avLst/>
          </a:prstGeom>
        </p:spPr>
      </p:pic>
    </p:spTree>
    <p:extLst>
      <p:ext uri="{BB962C8B-B14F-4D97-AF65-F5344CB8AC3E}">
        <p14:creationId xmlns:p14="http://schemas.microsoft.com/office/powerpoint/2010/main" val="948124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theme1.xml><?xml version="1.0" encoding="utf-8"?>
<a:theme xmlns:a="http://schemas.openxmlformats.org/drawingml/2006/main" name="Fra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8236</TotalTime>
  <Words>3733</Words>
  <Application>Microsoft Office PowerPoint</Application>
  <PresentationFormat>Widescreen</PresentationFormat>
  <Paragraphs>362</Paragraphs>
  <Slides>48</Slides>
  <Notes>26</Notes>
  <HiddenSlides>2</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48</vt:i4>
      </vt:variant>
    </vt:vector>
  </HeadingPairs>
  <TitlesOfParts>
    <vt:vector size="57" baseType="lpstr">
      <vt:lpstr>Arial</vt:lpstr>
      <vt:lpstr>Calibri</vt:lpstr>
      <vt:lpstr>Corbel</vt:lpstr>
      <vt:lpstr>HandelGotDBol</vt:lpstr>
      <vt:lpstr>Montserrat</vt:lpstr>
      <vt:lpstr>Times New Roman</vt:lpstr>
      <vt:lpstr>Wingdings 2</vt:lpstr>
      <vt:lpstr>Frame</vt:lpstr>
      <vt:lpstr>Office Theme</vt:lpstr>
      <vt:lpstr>NonProfit 360 </vt:lpstr>
      <vt:lpstr>Agenda  </vt:lpstr>
      <vt:lpstr>PowerPoint Presentation</vt:lpstr>
      <vt:lpstr>PowerPoint Presentation</vt:lpstr>
      <vt:lpstr>The Nonprofit Lifecycle &amp; Organizational Readiness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Logic Models</vt:lpstr>
      <vt:lpstr>PowerPoint Presentation</vt:lpstr>
      <vt:lpstr>PowerPoint Presentation</vt:lpstr>
      <vt:lpstr>PowerPoint Presentation</vt:lpstr>
      <vt:lpstr>Tell me more…</vt:lpstr>
      <vt:lpstr>Everyday example</vt:lpstr>
      <vt:lpstr>PowerPoint Presentation</vt:lpstr>
      <vt:lpstr>PowerPoint Presentation</vt:lpstr>
      <vt:lpstr>PowerPoint Presentation</vt:lpstr>
      <vt:lpstr>PowerPoint Presentation</vt:lpstr>
      <vt:lpstr>What is an Outcome?</vt:lpstr>
      <vt:lpstr>Outcome vs. Output</vt:lpstr>
      <vt:lpstr>Measurable Outcomes</vt:lpstr>
      <vt:lpstr>Example</vt:lpstr>
      <vt:lpstr>Example</vt:lpstr>
      <vt:lpstr>PowerPoint Presentation</vt:lpstr>
      <vt:lpstr>Step 1. Big Picture </vt:lpstr>
      <vt:lpstr>Step 2. Outcomes</vt:lpstr>
      <vt:lpstr>Step 3. Outputs – Activities  </vt:lpstr>
      <vt:lpstr>Step 3. Outputs - Participants </vt:lpstr>
      <vt:lpstr>Step 4. Inputs </vt:lpstr>
      <vt:lpstr>Step 5. Review Completed Logic Model</vt:lpstr>
      <vt:lpstr>Next Steps</vt:lpstr>
      <vt:lpstr>Up Next: Next Session’s Objectives </vt:lpstr>
    </vt:vector>
  </TitlesOfParts>
  <Company>Lindenwood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NonProfit 360</dc:title>
  <dc:creator>Turner, Julie</dc:creator>
  <cp:lastModifiedBy>Turner, Julie</cp:lastModifiedBy>
  <cp:revision>74</cp:revision>
  <dcterms:created xsi:type="dcterms:W3CDTF">2023-06-18T16:50:47Z</dcterms:created>
  <dcterms:modified xsi:type="dcterms:W3CDTF">2024-09-16T13:08:14Z</dcterms:modified>
</cp:coreProperties>
</file>