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  <p:sldMasterId id="2147483674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C38A31-F946-4B00-B349-1FDB89898A87}" v="3" dt="2024-10-31T23:13:50.8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microsoft.com/office/2016/11/relationships/changesInfo" Target="changesInfos/changesInfo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6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m Mosquera" userId="5369f8f71d30f8cd" providerId="LiveId" clId="{EBC38A31-F946-4B00-B349-1FDB89898A87}"/>
    <pc:docChg chg="undo custSel addSld delSld modSld">
      <pc:chgData name="Jim Mosquera" userId="5369f8f71d30f8cd" providerId="LiveId" clId="{EBC38A31-F946-4B00-B349-1FDB89898A87}" dt="2024-10-31T23:13:39.668" v="7"/>
      <pc:docMkLst>
        <pc:docMk/>
      </pc:docMkLst>
      <pc:sldChg chg="modSp add del mod">
        <pc:chgData name="Jim Mosquera" userId="5369f8f71d30f8cd" providerId="LiveId" clId="{EBC38A31-F946-4B00-B349-1FDB89898A87}" dt="2024-10-31T23:13:39.668" v="7"/>
        <pc:sldMkLst>
          <pc:docMk/>
          <pc:sldMk cId="87608341" sldId="272"/>
        </pc:sldMkLst>
        <pc:spChg chg="mod">
          <ac:chgData name="Jim Mosquera" userId="5369f8f71d30f8cd" providerId="LiveId" clId="{EBC38A31-F946-4B00-B349-1FDB89898A87}" dt="2024-10-31T23:13:39.668" v="7"/>
          <ac:spMkLst>
            <pc:docMk/>
            <pc:sldMk cId="87608341" sldId="272"/>
            <ac:spMk id="3" creationId="{00000000-0000-0000-0000-000000000000}"/>
          </ac:spMkLst>
        </pc:spChg>
      </pc:sldChg>
      <pc:sldChg chg="modSp add del mod">
        <pc:chgData name="Jim Mosquera" userId="5369f8f71d30f8cd" providerId="LiveId" clId="{EBC38A31-F946-4B00-B349-1FDB89898A87}" dt="2024-10-31T23:13:39.668" v="7"/>
        <pc:sldMkLst>
          <pc:docMk/>
          <pc:sldMk cId="357886346" sldId="273"/>
        </pc:sldMkLst>
        <pc:spChg chg="mod">
          <ac:chgData name="Jim Mosquera" userId="5369f8f71d30f8cd" providerId="LiveId" clId="{EBC38A31-F946-4B00-B349-1FDB89898A87}" dt="2024-10-31T23:13:39.668" v="7"/>
          <ac:spMkLst>
            <pc:docMk/>
            <pc:sldMk cId="357886346" sldId="273"/>
            <ac:spMk id="3" creationId="{00000000-0000-0000-0000-000000000000}"/>
          </ac:spMkLst>
        </pc:spChg>
      </pc:sldChg>
      <pc:sldChg chg="add del">
        <pc:chgData name="Jim Mosquera" userId="5369f8f71d30f8cd" providerId="LiveId" clId="{EBC38A31-F946-4B00-B349-1FDB89898A87}" dt="2024-10-31T23:13:39.668" v="7"/>
        <pc:sldMkLst>
          <pc:docMk/>
          <pc:sldMk cId="1232790612" sldId="274"/>
        </pc:sldMkLst>
      </pc:sldChg>
      <pc:sldChg chg="add del">
        <pc:chgData name="Jim Mosquera" userId="5369f8f71d30f8cd" providerId="LiveId" clId="{EBC38A31-F946-4B00-B349-1FDB89898A87}" dt="2024-10-31T23:13:39.668" v="7"/>
        <pc:sldMkLst>
          <pc:docMk/>
          <pc:sldMk cId="1376003666" sldId="275"/>
        </pc:sldMkLst>
      </pc:sldChg>
      <pc:sldChg chg="add del">
        <pc:chgData name="Jim Mosquera" userId="5369f8f71d30f8cd" providerId="LiveId" clId="{EBC38A31-F946-4B00-B349-1FDB89898A87}" dt="2024-10-31T23:13:39.668" v="7"/>
        <pc:sldMkLst>
          <pc:docMk/>
          <pc:sldMk cId="910199643" sldId="276"/>
        </pc:sldMkLst>
      </pc:sldChg>
      <pc:sldChg chg="modSp add del mod">
        <pc:chgData name="Jim Mosquera" userId="5369f8f71d30f8cd" providerId="LiveId" clId="{EBC38A31-F946-4B00-B349-1FDB89898A87}" dt="2024-10-31T23:13:39.668" v="7"/>
        <pc:sldMkLst>
          <pc:docMk/>
          <pc:sldMk cId="3989397709" sldId="277"/>
        </pc:sldMkLst>
        <pc:spChg chg="mod">
          <ac:chgData name="Jim Mosquera" userId="5369f8f71d30f8cd" providerId="LiveId" clId="{EBC38A31-F946-4B00-B349-1FDB89898A87}" dt="2024-10-31T23:13:39.668" v="7"/>
          <ac:spMkLst>
            <pc:docMk/>
            <pc:sldMk cId="3989397709" sldId="277"/>
            <ac:spMk id="3" creationId="{3355FB43-4DF3-8A97-F0C4-A46887EB9244}"/>
          </ac:spMkLst>
        </pc:spChg>
      </pc:sldChg>
      <pc:sldChg chg="add del">
        <pc:chgData name="Jim Mosquera" userId="5369f8f71d30f8cd" providerId="LiveId" clId="{EBC38A31-F946-4B00-B349-1FDB89898A87}" dt="2024-10-31T23:13:39.668" v="7"/>
        <pc:sldMkLst>
          <pc:docMk/>
          <pc:sldMk cId="1828139313" sldId="278"/>
        </pc:sldMkLst>
      </pc:sldChg>
      <pc:sldChg chg="modSp add del mod">
        <pc:chgData name="Jim Mosquera" userId="5369f8f71d30f8cd" providerId="LiveId" clId="{EBC38A31-F946-4B00-B349-1FDB89898A87}" dt="2024-10-31T23:13:39.668" v="7"/>
        <pc:sldMkLst>
          <pc:docMk/>
          <pc:sldMk cId="1056133677" sldId="279"/>
        </pc:sldMkLst>
        <pc:spChg chg="mod">
          <ac:chgData name="Jim Mosquera" userId="5369f8f71d30f8cd" providerId="LiveId" clId="{EBC38A31-F946-4B00-B349-1FDB89898A87}" dt="2024-10-31T23:13:39.668" v="7"/>
          <ac:spMkLst>
            <pc:docMk/>
            <pc:sldMk cId="1056133677" sldId="279"/>
            <ac:spMk id="3" creationId="{0646B73D-6606-9AC2-536D-79AE63A77102}"/>
          </ac:spMkLst>
        </pc:spChg>
      </pc:sldChg>
      <pc:sldChg chg="add del">
        <pc:chgData name="Jim Mosquera" userId="5369f8f71d30f8cd" providerId="LiveId" clId="{EBC38A31-F946-4B00-B349-1FDB89898A87}" dt="2024-10-31T23:13:39.668" v="7"/>
        <pc:sldMkLst>
          <pc:docMk/>
          <pc:sldMk cId="1607206342" sldId="280"/>
        </pc:sldMkLst>
      </pc:sldChg>
      <pc:sldChg chg="modSp add del mod">
        <pc:chgData name="Jim Mosquera" userId="5369f8f71d30f8cd" providerId="LiveId" clId="{EBC38A31-F946-4B00-B349-1FDB89898A87}" dt="2024-10-31T23:13:39.668" v="7"/>
        <pc:sldMkLst>
          <pc:docMk/>
          <pc:sldMk cId="1750744509" sldId="281"/>
        </pc:sldMkLst>
        <pc:spChg chg="mod">
          <ac:chgData name="Jim Mosquera" userId="5369f8f71d30f8cd" providerId="LiveId" clId="{EBC38A31-F946-4B00-B349-1FDB89898A87}" dt="2024-10-31T23:13:39.668" v="7"/>
          <ac:spMkLst>
            <pc:docMk/>
            <pc:sldMk cId="1750744509" sldId="281"/>
            <ac:spMk id="3" creationId="{2B2DEB52-C5A4-9789-6EAF-A14A108E29D7}"/>
          </ac:spMkLst>
        </pc:spChg>
      </pc:sldChg>
      <pc:sldChg chg="add del">
        <pc:chgData name="Jim Mosquera" userId="5369f8f71d30f8cd" providerId="LiveId" clId="{EBC38A31-F946-4B00-B349-1FDB89898A87}" dt="2024-10-31T23:13:39.668" v="7"/>
        <pc:sldMkLst>
          <pc:docMk/>
          <pc:sldMk cId="461385080" sldId="282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A374CF-431E-4C00-B16A-8DB95403275C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381D759-74A8-4A9B-97A1-C83F5A58C1C2}">
      <dgm:prSet/>
      <dgm:spPr/>
      <dgm:t>
        <a:bodyPr/>
        <a:lstStyle/>
        <a:p>
          <a:r>
            <a:rPr lang="en-US"/>
            <a:t>ALL ARE MATURE ORGANIZATIONS, WITH SUBSTANTIAL BUDGETS</a:t>
          </a:r>
        </a:p>
      </dgm:t>
    </dgm:pt>
    <dgm:pt modelId="{A17BD749-EA55-459E-B7D1-D5FAF099A0A1}" type="parTrans" cxnId="{3A412490-0275-4EDC-915E-0FA99E1A9BC9}">
      <dgm:prSet/>
      <dgm:spPr/>
      <dgm:t>
        <a:bodyPr/>
        <a:lstStyle/>
        <a:p>
          <a:endParaRPr lang="en-US"/>
        </a:p>
      </dgm:t>
    </dgm:pt>
    <dgm:pt modelId="{690ECB8D-30D9-4557-991D-1FFEF9380E09}" type="sibTrans" cxnId="{3A412490-0275-4EDC-915E-0FA99E1A9BC9}">
      <dgm:prSet/>
      <dgm:spPr/>
      <dgm:t>
        <a:bodyPr/>
        <a:lstStyle/>
        <a:p>
          <a:endParaRPr lang="en-US"/>
        </a:p>
      </dgm:t>
    </dgm:pt>
    <dgm:pt modelId="{2CD7A9A3-5DA7-45B8-BD70-DEA2460697D6}">
      <dgm:prSet/>
      <dgm:spPr/>
      <dgm:t>
        <a:bodyPr/>
        <a:lstStyle/>
        <a:p>
          <a:r>
            <a:rPr lang="en-US"/>
            <a:t>ALL HAVE THE RESOURCES TO MEET THEIR LEGAL NEEDS</a:t>
          </a:r>
        </a:p>
      </dgm:t>
    </dgm:pt>
    <dgm:pt modelId="{3A7F99F3-8F71-403E-82F0-DDE69C786F4B}" type="parTrans" cxnId="{506D0DFB-7EFA-422A-B853-5A2028C7D5CE}">
      <dgm:prSet/>
      <dgm:spPr/>
      <dgm:t>
        <a:bodyPr/>
        <a:lstStyle/>
        <a:p>
          <a:endParaRPr lang="en-US"/>
        </a:p>
      </dgm:t>
    </dgm:pt>
    <dgm:pt modelId="{82CD2992-9519-4BF1-AC52-853CC20E1804}" type="sibTrans" cxnId="{506D0DFB-7EFA-422A-B853-5A2028C7D5CE}">
      <dgm:prSet/>
      <dgm:spPr/>
      <dgm:t>
        <a:bodyPr/>
        <a:lstStyle/>
        <a:p>
          <a:endParaRPr lang="en-US"/>
        </a:p>
      </dgm:t>
    </dgm:pt>
    <dgm:pt modelId="{88655465-046B-41BD-955C-8E3C12640ED1}">
      <dgm:prSet/>
      <dgm:spPr/>
      <dgm:t>
        <a:bodyPr/>
        <a:lstStyle/>
        <a:p>
          <a:r>
            <a:rPr lang="en-US"/>
            <a:t>FOUNDATIONAL COMPLIANCE</a:t>
          </a:r>
        </a:p>
      </dgm:t>
    </dgm:pt>
    <dgm:pt modelId="{595B8350-125F-4FB9-90D7-D1D895D29539}" type="parTrans" cxnId="{4AB4F4EA-915E-4244-8CFB-337674614E82}">
      <dgm:prSet/>
      <dgm:spPr/>
      <dgm:t>
        <a:bodyPr/>
        <a:lstStyle/>
        <a:p>
          <a:endParaRPr lang="en-US"/>
        </a:p>
      </dgm:t>
    </dgm:pt>
    <dgm:pt modelId="{B8C3E263-93DC-4C1F-A992-53AA78944A89}" type="sibTrans" cxnId="{4AB4F4EA-915E-4244-8CFB-337674614E82}">
      <dgm:prSet/>
      <dgm:spPr/>
      <dgm:t>
        <a:bodyPr/>
        <a:lstStyle/>
        <a:p>
          <a:endParaRPr lang="en-US"/>
        </a:p>
      </dgm:t>
    </dgm:pt>
    <dgm:pt modelId="{5281475A-A654-4265-9FD2-9F9D959D95F4}">
      <dgm:prSet/>
      <dgm:spPr/>
      <dgm:t>
        <a:bodyPr/>
        <a:lstStyle/>
        <a:p>
          <a:r>
            <a:rPr lang="en-US"/>
            <a:t>DEFENSE OF ENFORCEMENT AND ADVERSARIAL 	PROCEEDINGS </a:t>
          </a:r>
        </a:p>
      </dgm:t>
    </dgm:pt>
    <dgm:pt modelId="{A86999F4-90C9-451A-B0B5-CBB1ABF7B5F7}" type="parTrans" cxnId="{D701C05E-E54E-489D-922C-FFB61EFFC115}">
      <dgm:prSet/>
      <dgm:spPr/>
      <dgm:t>
        <a:bodyPr/>
        <a:lstStyle/>
        <a:p>
          <a:endParaRPr lang="en-US"/>
        </a:p>
      </dgm:t>
    </dgm:pt>
    <dgm:pt modelId="{27FF3545-3F15-4374-BC9B-E9345731273F}" type="sibTrans" cxnId="{D701C05E-E54E-489D-922C-FFB61EFFC115}">
      <dgm:prSet/>
      <dgm:spPr/>
      <dgm:t>
        <a:bodyPr/>
        <a:lstStyle/>
        <a:p>
          <a:endParaRPr lang="en-US"/>
        </a:p>
      </dgm:t>
    </dgm:pt>
    <dgm:pt modelId="{A33710B1-543B-40DD-A81F-A3583EC4E73C}">
      <dgm:prSet/>
      <dgm:spPr/>
      <dgm:t>
        <a:bodyPr/>
        <a:lstStyle/>
        <a:p>
          <a:r>
            <a:rPr lang="en-US"/>
            <a:t>PROACTIVE PLANNING NEEDS AND STRATEGIES</a:t>
          </a:r>
        </a:p>
      </dgm:t>
    </dgm:pt>
    <dgm:pt modelId="{358FD2FE-2624-496C-A632-00397700BA98}" type="parTrans" cxnId="{2062D458-BB89-4560-AE49-EF59A29F705B}">
      <dgm:prSet/>
      <dgm:spPr/>
      <dgm:t>
        <a:bodyPr/>
        <a:lstStyle/>
        <a:p>
          <a:endParaRPr lang="en-US"/>
        </a:p>
      </dgm:t>
    </dgm:pt>
    <dgm:pt modelId="{D48CCC97-4B3E-4BD4-A965-879D74F81E05}" type="sibTrans" cxnId="{2062D458-BB89-4560-AE49-EF59A29F705B}">
      <dgm:prSet/>
      <dgm:spPr/>
      <dgm:t>
        <a:bodyPr/>
        <a:lstStyle/>
        <a:p>
          <a:endParaRPr lang="en-US"/>
        </a:p>
      </dgm:t>
    </dgm:pt>
    <dgm:pt modelId="{1CDBA639-2512-475C-8467-E5A0233D01BD}" type="pres">
      <dgm:prSet presAssocID="{4CA374CF-431E-4C00-B16A-8DB95403275C}" presName="linear" presStyleCnt="0">
        <dgm:presLayoutVars>
          <dgm:animLvl val="lvl"/>
          <dgm:resizeHandles val="exact"/>
        </dgm:presLayoutVars>
      </dgm:prSet>
      <dgm:spPr/>
    </dgm:pt>
    <dgm:pt modelId="{BB1765DA-ACEC-4218-9B1F-EE57BB034B70}" type="pres">
      <dgm:prSet presAssocID="{4381D759-74A8-4A9B-97A1-C83F5A58C1C2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AAF8BE86-CE3C-4B5E-98FC-7BD615960530}" type="pres">
      <dgm:prSet presAssocID="{690ECB8D-30D9-4557-991D-1FFEF9380E09}" presName="spacer" presStyleCnt="0"/>
      <dgm:spPr/>
    </dgm:pt>
    <dgm:pt modelId="{4D50D655-422B-41AC-933A-8E05EBEE4868}" type="pres">
      <dgm:prSet presAssocID="{2CD7A9A3-5DA7-45B8-BD70-DEA2460697D6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EA26FD2D-E390-40A9-B07E-8715A1AF676F}" type="pres">
      <dgm:prSet presAssocID="{2CD7A9A3-5DA7-45B8-BD70-DEA2460697D6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74872907-6AE8-4B65-B6CE-CD55862F4FAF}" type="presOf" srcId="{2CD7A9A3-5DA7-45B8-BD70-DEA2460697D6}" destId="{4D50D655-422B-41AC-933A-8E05EBEE4868}" srcOrd="0" destOrd="0" presId="urn:microsoft.com/office/officeart/2005/8/layout/vList2"/>
    <dgm:cxn modelId="{D701C05E-E54E-489D-922C-FFB61EFFC115}" srcId="{2CD7A9A3-5DA7-45B8-BD70-DEA2460697D6}" destId="{5281475A-A654-4265-9FD2-9F9D959D95F4}" srcOrd="1" destOrd="0" parTransId="{A86999F4-90C9-451A-B0B5-CBB1ABF7B5F7}" sibTransId="{27FF3545-3F15-4374-BC9B-E9345731273F}"/>
    <dgm:cxn modelId="{9E343F52-1523-4DFD-A0E5-290A7972C08B}" type="presOf" srcId="{4CA374CF-431E-4C00-B16A-8DB95403275C}" destId="{1CDBA639-2512-475C-8467-E5A0233D01BD}" srcOrd="0" destOrd="0" presId="urn:microsoft.com/office/officeart/2005/8/layout/vList2"/>
    <dgm:cxn modelId="{3100C555-5270-4742-8A27-51B590C3C806}" type="presOf" srcId="{A33710B1-543B-40DD-A81F-A3583EC4E73C}" destId="{EA26FD2D-E390-40A9-B07E-8715A1AF676F}" srcOrd="0" destOrd="2" presId="urn:microsoft.com/office/officeart/2005/8/layout/vList2"/>
    <dgm:cxn modelId="{09954A58-5A6F-485C-AC20-98075C334A9F}" type="presOf" srcId="{4381D759-74A8-4A9B-97A1-C83F5A58C1C2}" destId="{BB1765DA-ACEC-4218-9B1F-EE57BB034B70}" srcOrd="0" destOrd="0" presId="urn:microsoft.com/office/officeart/2005/8/layout/vList2"/>
    <dgm:cxn modelId="{2062D458-BB89-4560-AE49-EF59A29F705B}" srcId="{2CD7A9A3-5DA7-45B8-BD70-DEA2460697D6}" destId="{A33710B1-543B-40DD-A81F-A3583EC4E73C}" srcOrd="2" destOrd="0" parTransId="{358FD2FE-2624-496C-A632-00397700BA98}" sibTransId="{D48CCC97-4B3E-4BD4-A965-879D74F81E05}"/>
    <dgm:cxn modelId="{3A412490-0275-4EDC-915E-0FA99E1A9BC9}" srcId="{4CA374CF-431E-4C00-B16A-8DB95403275C}" destId="{4381D759-74A8-4A9B-97A1-C83F5A58C1C2}" srcOrd="0" destOrd="0" parTransId="{A17BD749-EA55-459E-B7D1-D5FAF099A0A1}" sibTransId="{690ECB8D-30D9-4557-991D-1FFEF9380E09}"/>
    <dgm:cxn modelId="{3D0FCAAC-2FEC-4D31-81B6-A9A35124D522}" type="presOf" srcId="{88655465-046B-41BD-955C-8E3C12640ED1}" destId="{EA26FD2D-E390-40A9-B07E-8715A1AF676F}" srcOrd="0" destOrd="0" presId="urn:microsoft.com/office/officeart/2005/8/layout/vList2"/>
    <dgm:cxn modelId="{74E145CE-8529-44F9-9EFE-33DBFEB3ED8E}" type="presOf" srcId="{5281475A-A654-4265-9FD2-9F9D959D95F4}" destId="{EA26FD2D-E390-40A9-B07E-8715A1AF676F}" srcOrd="0" destOrd="1" presId="urn:microsoft.com/office/officeart/2005/8/layout/vList2"/>
    <dgm:cxn modelId="{4AB4F4EA-915E-4244-8CFB-337674614E82}" srcId="{2CD7A9A3-5DA7-45B8-BD70-DEA2460697D6}" destId="{88655465-046B-41BD-955C-8E3C12640ED1}" srcOrd="0" destOrd="0" parTransId="{595B8350-125F-4FB9-90D7-D1D895D29539}" sibTransId="{B8C3E263-93DC-4C1F-A992-53AA78944A89}"/>
    <dgm:cxn modelId="{506D0DFB-7EFA-422A-B853-5A2028C7D5CE}" srcId="{4CA374CF-431E-4C00-B16A-8DB95403275C}" destId="{2CD7A9A3-5DA7-45B8-BD70-DEA2460697D6}" srcOrd="1" destOrd="0" parTransId="{3A7F99F3-8F71-403E-82F0-DDE69C786F4B}" sibTransId="{82CD2992-9519-4BF1-AC52-853CC20E1804}"/>
    <dgm:cxn modelId="{8B7492CD-48D5-4EF3-905A-145653301264}" type="presParOf" srcId="{1CDBA639-2512-475C-8467-E5A0233D01BD}" destId="{BB1765DA-ACEC-4218-9B1F-EE57BB034B70}" srcOrd="0" destOrd="0" presId="urn:microsoft.com/office/officeart/2005/8/layout/vList2"/>
    <dgm:cxn modelId="{E42C4CCE-97A2-43E1-9253-E9BAAF5A7047}" type="presParOf" srcId="{1CDBA639-2512-475C-8467-E5A0233D01BD}" destId="{AAF8BE86-CE3C-4B5E-98FC-7BD615960530}" srcOrd="1" destOrd="0" presId="urn:microsoft.com/office/officeart/2005/8/layout/vList2"/>
    <dgm:cxn modelId="{1B62F0B9-9384-457E-9906-BCA99CCB822E}" type="presParOf" srcId="{1CDBA639-2512-475C-8467-E5A0233D01BD}" destId="{4D50D655-422B-41AC-933A-8E05EBEE4868}" srcOrd="2" destOrd="0" presId="urn:microsoft.com/office/officeart/2005/8/layout/vList2"/>
    <dgm:cxn modelId="{004D72C0-A4F5-4556-8959-2B3B5E212CFC}" type="presParOf" srcId="{1CDBA639-2512-475C-8467-E5A0233D01BD}" destId="{EA26FD2D-E390-40A9-B07E-8715A1AF676F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98F5C19-F058-446D-A2F7-A99754A245D9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09E000F-B37B-4F18-9553-286DC83B50AA}">
      <dgm:prSet/>
      <dgm:spPr/>
      <dgm:t>
        <a:bodyPr/>
        <a:lstStyle/>
        <a:p>
          <a:r>
            <a:rPr lang="en-US"/>
            <a:t>INTERNAL FACING IMPLEMENTATION, POLICIES AND PRACTICES</a:t>
          </a:r>
        </a:p>
      </dgm:t>
    </dgm:pt>
    <dgm:pt modelId="{5FFE9AB1-B44B-4515-995B-DC8B65DF7621}" type="parTrans" cxnId="{131F2649-CF74-482D-B559-ADB704AA9704}">
      <dgm:prSet/>
      <dgm:spPr/>
      <dgm:t>
        <a:bodyPr/>
        <a:lstStyle/>
        <a:p>
          <a:endParaRPr lang="en-US"/>
        </a:p>
      </dgm:t>
    </dgm:pt>
    <dgm:pt modelId="{FD1B4E4B-31D2-45D9-97E9-C21BB21A8530}" type="sibTrans" cxnId="{131F2649-CF74-482D-B559-ADB704AA9704}">
      <dgm:prSet/>
      <dgm:spPr/>
      <dgm:t>
        <a:bodyPr/>
        <a:lstStyle/>
        <a:p>
          <a:endParaRPr lang="en-US"/>
        </a:p>
      </dgm:t>
    </dgm:pt>
    <dgm:pt modelId="{F81DAE2A-0813-4C45-A63B-E7759B3BE152}">
      <dgm:prSet/>
      <dgm:spPr/>
      <dgm:t>
        <a:bodyPr/>
        <a:lstStyle/>
        <a:p>
          <a:r>
            <a:rPr lang="en-US"/>
            <a:t>1.	HR, -- HIRING, CLASSIFICATION, PROMOTION AND DISCIPLINE</a:t>
          </a:r>
        </a:p>
      </dgm:t>
    </dgm:pt>
    <dgm:pt modelId="{F13F2CEC-1321-4AB4-BEB1-2E90577C4485}" type="parTrans" cxnId="{5E04F1DA-6CD6-4C5A-953D-2C3DEDD873DD}">
      <dgm:prSet/>
      <dgm:spPr/>
      <dgm:t>
        <a:bodyPr/>
        <a:lstStyle/>
        <a:p>
          <a:endParaRPr lang="en-US"/>
        </a:p>
      </dgm:t>
    </dgm:pt>
    <dgm:pt modelId="{8E877C83-1B0B-4FF0-8F1A-A3E19E19915B}" type="sibTrans" cxnId="{5E04F1DA-6CD6-4C5A-953D-2C3DEDD873DD}">
      <dgm:prSet/>
      <dgm:spPr/>
      <dgm:t>
        <a:bodyPr/>
        <a:lstStyle/>
        <a:p>
          <a:endParaRPr lang="en-US"/>
        </a:p>
      </dgm:t>
    </dgm:pt>
    <dgm:pt modelId="{0A3EE76B-917C-4B2A-A265-B8986B75BCCC}">
      <dgm:prSet/>
      <dgm:spPr/>
      <dgm:t>
        <a:bodyPr/>
        <a:lstStyle/>
        <a:p>
          <a:r>
            <a:rPr lang="en-US" b="1" dirty="0"/>
            <a:t>MANUAL OF POLICIES AND PROCEDURES, EMPLOYEE HANDBOOK</a:t>
          </a:r>
        </a:p>
      </dgm:t>
    </dgm:pt>
    <dgm:pt modelId="{67DE0C4A-7691-478F-81FA-B7808FDF08E3}" type="parTrans" cxnId="{1A431F9B-7992-41B3-A756-E23184996601}">
      <dgm:prSet/>
      <dgm:spPr/>
      <dgm:t>
        <a:bodyPr/>
        <a:lstStyle/>
        <a:p>
          <a:endParaRPr lang="en-US"/>
        </a:p>
      </dgm:t>
    </dgm:pt>
    <dgm:pt modelId="{F3C841E3-BB35-4070-9C6A-76D945D2D08E}" type="sibTrans" cxnId="{1A431F9B-7992-41B3-A756-E23184996601}">
      <dgm:prSet/>
      <dgm:spPr/>
      <dgm:t>
        <a:bodyPr/>
        <a:lstStyle/>
        <a:p>
          <a:endParaRPr lang="en-US"/>
        </a:p>
      </dgm:t>
    </dgm:pt>
    <dgm:pt modelId="{C427F5BF-1BDD-487D-8238-99326CF526FA}">
      <dgm:prSet/>
      <dgm:spPr/>
      <dgm:t>
        <a:bodyPr/>
        <a:lstStyle/>
        <a:p>
          <a:r>
            <a:rPr lang="en-US" b="1" dirty="0"/>
            <a:t>TRANSPARENCY, CLARITY, AND UNIFORMITY IN TREATMENT</a:t>
          </a:r>
        </a:p>
      </dgm:t>
    </dgm:pt>
    <dgm:pt modelId="{4AEF16E8-70C3-42CE-BA5B-F17378B04CA3}" type="parTrans" cxnId="{6A2A6064-3527-4C0D-881A-02A9C27C4061}">
      <dgm:prSet/>
      <dgm:spPr/>
      <dgm:t>
        <a:bodyPr/>
        <a:lstStyle/>
        <a:p>
          <a:endParaRPr lang="en-US"/>
        </a:p>
      </dgm:t>
    </dgm:pt>
    <dgm:pt modelId="{1DF29D10-B390-4294-B65E-7B547560272B}" type="sibTrans" cxnId="{6A2A6064-3527-4C0D-881A-02A9C27C4061}">
      <dgm:prSet/>
      <dgm:spPr/>
      <dgm:t>
        <a:bodyPr/>
        <a:lstStyle/>
        <a:p>
          <a:endParaRPr lang="en-US"/>
        </a:p>
      </dgm:t>
    </dgm:pt>
    <dgm:pt modelId="{496B3D78-C4AD-4CE6-9108-D753685D1ED4}">
      <dgm:prSet/>
      <dgm:spPr/>
      <dgm:t>
        <a:bodyPr/>
        <a:lstStyle/>
        <a:p>
          <a:r>
            <a:rPr lang="en-US" b="1" dirty="0"/>
            <a:t>E.G., HARRASMENT, BULLYING, SEXUAL HARRASMENT, INAPPROPRIATE CONDUCT AND COMMUNICATION</a:t>
          </a:r>
        </a:p>
      </dgm:t>
    </dgm:pt>
    <dgm:pt modelId="{6E34C751-48AA-4AD0-8387-96D5BDD5A586}" type="parTrans" cxnId="{30394D96-58F6-4573-9BA2-9E178E908556}">
      <dgm:prSet/>
      <dgm:spPr/>
      <dgm:t>
        <a:bodyPr/>
        <a:lstStyle/>
        <a:p>
          <a:endParaRPr lang="en-US"/>
        </a:p>
      </dgm:t>
    </dgm:pt>
    <dgm:pt modelId="{93FCD792-5B83-4292-8104-6DEF665DEC6B}" type="sibTrans" cxnId="{30394D96-58F6-4573-9BA2-9E178E908556}">
      <dgm:prSet/>
      <dgm:spPr/>
      <dgm:t>
        <a:bodyPr/>
        <a:lstStyle/>
        <a:p>
          <a:endParaRPr lang="en-US"/>
        </a:p>
      </dgm:t>
    </dgm:pt>
    <dgm:pt modelId="{943014FF-AC6F-4EB0-B656-80225F5DA763}">
      <dgm:prSet/>
      <dgm:spPr/>
      <dgm:t>
        <a:bodyPr/>
        <a:lstStyle/>
        <a:p>
          <a:r>
            <a:rPr lang="en-US" b="1" dirty="0"/>
            <a:t>CONSIDER VENDORS, SERVICES, E.G. INSPERITY</a:t>
          </a:r>
        </a:p>
      </dgm:t>
    </dgm:pt>
    <dgm:pt modelId="{0B101299-651C-4B91-9CAB-8005C4592730}" type="parTrans" cxnId="{28F51F1A-E4AA-4B13-8B1E-B65EF90D1E71}">
      <dgm:prSet/>
      <dgm:spPr/>
      <dgm:t>
        <a:bodyPr/>
        <a:lstStyle/>
        <a:p>
          <a:endParaRPr lang="en-US"/>
        </a:p>
      </dgm:t>
    </dgm:pt>
    <dgm:pt modelId="{C82C50EB-FD07-4530-930D-62402BB81E1B}" type="sibTrans" cxnId="{28F51F1A-E4AA-4B13-8B1E-B65EF90D1E71}">
      <dgm:prSet/>
      <dgm:spPr/>
      <dgm:t>
        <a:bodyPr/>
        <a:lstStyle/>
        <a:p>
          <a:endParaRPr lang="en-US"/>
        </a:p>
      </dgm:t>
    </dgm:pt>
    <dgm:pt modelId="{8B47EBF9-3929-4482-BD47-C234172FE395}" type="pres">
      <dgm:prSet presAssocID="{098F5C19-F058-446D-A2F7-A99754A245D9}" presName="linear" presStyleCnt="0">
        <dgm:presLayoutVars>
          <dgm:animLvl val="lvl"/>
          <dgm:resizeHandles val="exact"/>
        </dgm:presLayoutVars>
      </dgm:prSet>
      <dgm:spPr/>
    </dgm:pt>
    <dgm:pt modelId="{718B4470-1820-4AFE-AA28-A6B0B81E3C5D}" type="pres">
      <dgm:prSet presAssocID="{F09E000F-B37B-4F18-9553-286DC83B50AA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4D8C026C-6E96-433B-A7D5-5EF435905735}" type="pres">
      <dgm:prSet presAssocID="{FD1B4E4B-31D2-45D9-97E9-C21BB21A8530}" presName="spacer" presStyleCnt="0"/>
      <dgm:spPr/>
    </dgm:pt>
    <dgm:pt modelId="{41A3377E-88A5-41B9-A25F-AAAB9EFCBCF2}" type="pres">
      <dgm:prSet presAssocID="{F81DAE2A-0813-4C45-A63B-E7759B3BE152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2C125E21-AF62-45EC-9D69-D40CE7738D58}" type="pres">
      <dgm:prSet presAssocID="{F81DAE2A-0813-4C45-A63B-E7759B3BE152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01717505-C0A9-464C-8874-AC7513A463E1}" type="presOf" srcId="{943014FF-AC6F-4EB0-B656-80225F5DA763}" destId="{2C125E21-AF62-45EC-9D69-D40CE7738D58}" srcOrd="0" destOrd="3" presId="urn:microsoft.com/office/officeart/2005/8/layout/vList2"/>
    <dgm:cxn modelId="{28F51F1A-E4AA-4B13-8B1E-B65EF90D1E71}" srcId="{C427F5BF-1BDD-487D-8238-99326CF526FA}" destId="{943014FF-AC6F-4EB0-B656-80225F5DA763}" srcOrd="1" destOrd="0" parTransId="{0B101299-651C-4B91-9CAB-8005C4592730}" sibTransId="{C82C50EB-FD07-4530-930D-62402BB81E1B}"/>
    <dgm:cxn modelId="{1F6A1820-1668-4ED1-8E80-482EAA4279C7}" type="presOf" srcId="{0A3EE76B-917C-4B2A-A265-B8986B75BCCC}" destId="{2C125E21-AF62-45EC-9D69-D40CE7738D58}" srcOrd="0" destOrd="0" presId="urn:microsoft.com/office/officeart/2005/8/layout/vList2"/>
    <dgm:cxn modelId="{4263FF36-5D5C-4165-A395-ABCCA8BBEEA5}" type="presOf" srcId="{C427F5BF-1BDD-487D-8238-99326CF526FA}" destId="{2C125E21-AF62-45EC-9D69-D40CE7738D58}" srcOrd="0" destOrd="1" presId="urn:microsoft.com/office/officeart/2005/8/layout/vList2"/>
    <dgm:cxn modelId="{6A2A6064-3527-4C0D-881A-02A9C27C4061}" srcId="{F81DAE2A-0813-4C45-A63B-E7759B3BE152}" destId="{C427F5BF-1BDD-487D-8238-99326CF526FA}" srcOrd="1" destOrd="0" parTransId="{4AEF16E8-70C3-42CE-BA5B-F17378B04CA3}" sibTransId="{1DF29D10-B390-4294-B65E-7B547560272B}"/>
    <dgm:cxn modelId="{5FF2EB44-870A-4814-81A8-0651D98F6164}" type="presOf" srcId="{F81DAE2A-0813-4C45-A63B-E7759B3BE152}" destId="{41A3377E-88A5-41B9-A25F-AAAB9EFCBCF2}" srcOrd="0" destOrd="0" presId="urn:microsoft.com/office/officeart/2005/8/layout/vList2"/>
    <dgm:cxn modelId="{131F2649-CF74-482D-B559-ADB704AA9704}" srcId="{098F5C19-F058-446D-A2F7-A99754A245D9}" destId="{F09E000F-B37B-4F18-9553-286DC83B50AA}" srcOrd="0" destOrd="0" parTransId="{5FFE9AB1-B44B-4515-995B-DC8B65DF7621}" sibTransId="{FD1B4E4B-31D2-45D9-97E9-C21BB21A8530}"/>
    <dgm:cxn modelId="{30394D96-58F6-4573-9BA2-9E178E908556}" srcId="{C427F5BF-1BDD-487D-8238-99326CF526FA}" destId="{496B3D78-C4AD-4CE6-9108-D753685D1ED4}" srcOrd="0" destOrd="0" parTransId="{6E34C751-48AA-4AD0-8387-96D5BDD5A586}" sibTransId="{93FCD792-5B83-4292-8104-6DEF665DEC6B}"/>
    <dgm:cxn modelId="{1A431F9B-7992-41B3-A756-E23184996601}" srcId="{F81DAE2A-0813-4C45-A63B-E7759B3BE152}" destId="{0A3EE76B-917C-4B2A-A265-B8986B75BCCC}" srcOrd="0" destOrd="0" parTransId="{67DE0C4A-7691-478F-81FA-B7808FDF08E3}" sibTransId="{F3C841E3-BB35-4070-9C6A-76D945D2D08E}"/>
    <dgm:cxn modelId="{B99B67B7-E3F0-45E3-AF3F-A7B80D3ACB8E}" type="presOf" srcId="{496B3D78-C4AD-4CE6-9108-D753685D1ED4}" destId="{2C125E21-AF62-45EC-9D69-D40CE7738D58}" srcOrd="0" destOrd="2" presId="urn:microsoft.com/office/officeart/2005/8/layout/vList2"/>
    <dgm:cxn modelId="{5E04F1DA-6CD6-4C5A-953D-2C3DEDD873DD}" srcId="{098F5C19-F058-446D-A2F7-A99754A245D9}" destId="{F81DAE2A-0813-4C45-A63B-E7759B3BE152}" srcOrd="1" destOrd="0" parTransId="{F13F2CEC-1321-4AB4-BEB1-2E90577C4485}" sibTransId="{8E877C83-1B0B-4FF0-8F1A-A3E19E19915B}"/>
    <dgm:cxn modelId="{6099C8E1-7A6F-4DBC-9545-04CC78EF449D}" type="presOf" srcId="{098F5C19-F058-446D-A2F7-A99754A245D9}" destId="{8B47EBF9-3929-4482-BD47-C234172FE395}" srcOrd="0" destOrd="0" presId="urn:microsoft.com/office/officeart/2005/8/layout/vList2"/>
    <dgm:cxn modelId="{71659BE9-95B4-4A2B-911C-60DEFD527BFA}" type="presOf" srcId="{F09E000F-B37B-4F18-9553-286DC83B50AA}" destId="{718B4470-1820-4AFE-AA28-A6B0B81E3C5D}" srcOrd="0" destOrd="0" presId="urn:microsoft.com/office/officeart/2005/8/layout/vList2"/>
    <dgm:cxn modelId="{29AAF9C1-298B-490B-A119-99A0EA103A4D}" type="presParOf" srcId="{8B47EBF9-3929-4482-BD47-C234172FE395}" destId="{718B4470-1820-4AFE-AA28-A6B0B81E3C5D}" srcOrd="0" destOrd="0" presId="urn:microsoft.com/office/officeart/2005/8/layout/vList2"/>
    <dgm:cxn modelId="{CBADA97C-3EB8-4535-AB2C-A23F26B62D47}" type="presParOf" srcId="{8B47EBF9-3929-4482-BD47-C234172FE395}" destId="{4D8C026C-6E96-433B-A7D5-5EF435905735}" srcOrd="1" destOrd="0" presId="urn:microsoft.com/office/officeart/2005/8/layout/vList2"/>
    <dgm:cxn modelId="{D751F4A3-1B22-4E23-866D-623528005AF2}" type="presParOf" srcId="{8B47EBF9-3929-4482-BD47-C234172FE395}" destId="{41A3377E-88A5-41B9-A25F-AAAB9EFCBCF2}" srcOrd="2" destOrd="0" presId="urn:microsoft.com/office/officeart/2005/8/layout/vList2"/>
    <dgm:cxn modelId="{159941FD-244B-4246-BB46-54D3E4BB9A74}" type="presParOf" srcId="{8B47EBF9-3929-4482-BD47-C234172FE395}" destId="{2C125E21-AF62-45EC-9D69-D40CE7738D58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1765DA-ACEC-4218-9B1F-EE57BB034B70}">
      <dsp:nvSpPr>
        <dsp:cNvPr id="0" name=""/>
        <dsp:cNvSpPr/>
      </dsp:nvSpPr>
      <dsp:spPr>
        <a:xfrm>
          <a:off x="0" y="320082"/>
          <a:ext cx="7003777" cy="14320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ALL ARE MATURE ORGANIZATIONS, WITH SUBSTANTIAL BUDGETS</a:t>
          </a:r>
        </a:p>
      </dsp:txBody>
      <dsp:txXfrm>
        <a:off x="69908" y="389990"/>
        <a:ext cx="6863961" cy="1292264"/>
      </dsp:txXfrm>
    </dsp:sp>
    <dsp:sp modelId="{4D50D655-422B-41AC-933A-8E05EBEE4868}">
      <dsp:nvSpPr>
        <dsp:cNvPr id="0" name=""/>
        <dsp:cNvSpPr/>
      </dsp:nvSpPr>
      <dsp:spPr>
        <a:xfrm>
          <a:off x="0" y="1855842"/>
          <a:ext cx="7003777" cy="1432080"/>
        </a:xfrm>
        <a:prstGeom prst="roundRect">
          <a:avLst/>
        </a:prstGeom>
        <a:solidFill>
          <a:schemeClr val="accent2">
            <a:hueOff val="-1515740"/>
            <a:satOff val="-6555"/>
            <a:lumOff val="156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ALL HAVE THE RESOURCES TO MEET THEIR LEGAL NEEDS</a:t>
          </a:r>
        </a:p>
      </dsp:txBody>
      <dsp:txXfrm>
        <a:off x="69908" y="1925750"/>
        <a:ext cx="6863961" cy="1292264"/>
      </dsp:txXfrm>
    </dsp:sp>
    <dsp:sp modelId="{EA26FD2D-E390-40A9-B07E-8715A1AF676F}">
      <dsp:nvSpPr>
        <dsp:cNvPr id="0" name=""/>
        <dsp:cNvSpPr/>
      </dsp:nvSpPr>
      <dsp:spPr>
        <a:xfrm>
          <a:off x="0" y="3287922"/>
          <a:ext cx="7003777" cy="223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2370" tIns="45720" rIns="256032" bIns="4572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800" kern="1200"/>
            <a:t>FOUNDATIONAL COMPLIANCE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800" kern="1200"/>
            <a:t>DEFENSE OF ENFORCEMENT AND ADVERSARIAL 	PROCEEDINGS 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800" kern="1200"/>
            <a:t>PROACTIVE PLANNING NEEDS AND STRATEGIES</a:t>
          </a:r>
        </a:p>
      </dsp:txBody>
      <dsp:txXfrm>
        <a:off x="0" y="3287922"/>
        <a:ext cx="7003777" cy="22356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8B4470-1820-4AFE-AA28-A6B0B81E3C5D}">
      <dsp:nvSpPr>
        <dsp:cNvPr id="0" name=""/>
        <dsp:cNvSpPr/>
      </dsp:nvSpPr>
      <dsp:spPr>
        <a:xfrm>
          <a:off x="0" y="256902"/>
          <a:ext cx="7937091" cy="11934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INTERNAL FACING IMPLEMENTATION, POLICIES AND PRACTICES</a:t>
          </a:r>
        </a:p>
      </dsp:txBody>
      <dsp:txXfrm>
        <a:off x="58257" y="315159"/>
        <a:ext cx="7820577" cy="1076886"/>
      </dsp:txXfrm>
    </dsp:sp>
    <dsp:sp modelId="{41A3377E-88A5-41B9-A25F-AAAB9EFCBCF2}">
      <dsp:nvSpPr>
        <dsp:cNvPr id="0" name=""/>
        <dsp:cNvSpPr/>
      </dsp:nvSpPr>
      <dsp:spPr>
        <a:xfrm>
          <a:off x="0" y="1536702"/>
          <a:ext cx="7937091" cy="1193400"/>
        </a:xfrm>
        <a:prstGeom prst="roundRect">
          <a:avLst/>
        </a:prstGeom>
        <a:solidFill>
          <a:schemeClr val="accent2">
            <a:hueOff val="-1515740"/>
            <a:satOff val="-6555"/>
            <a:lumOff val="156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1.	HR, -- HIRING, CLASSIFICATION, PROMOTION AND DISCIPLINE</a:t>
          </a:r>
        </a:p>
      </dsp:txBody>
      <dsp:txXfrm>
        <a:off x="58257" y="1594959"/>
        <a:ext cx="7820577" cy="1076886"/>
      </dsp:txXfrm>
    </dsp:sp>
    <dsp:sp modelId="{2C125E21-AF62-45EC-9D69-D40CE7738D58}">
      <dsp:nvSpPr>
        <dsp:cNvPr id="0" name=""/>
        <dsp:cNvSpPr/>
      </dsp:nvSpPr>
      <dsp:spPr>
        <a:xfrm>
          <a:off x="0" y="2730102"/>
          <a:ext cx="7937091" cy="2856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2003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300" b="1" kern="1200" dirty="0"/>
            <a:t>MANUAL OF POLICIES AND PROCEDURES, EMPLOYEE HANDBOOK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300" b="1" kern="1200" dirty="0"/>
            <a:t>TRANSPARENCY, CLARITY, AND UNIFORMITY IN TREATMENT</a:t>
          </a:r>
        </a:p>
        <a:p>
          <a:pPr marL="457200" lvl="2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300" b="1" kern="1200" dirty="0"/>
            <a:t>E.G., HARRASMENT, BULLYING, SEXUAL HARRASMENT, INAPPROPRIATE CONDUCT AND COMMUNICATION</a:t>
          </a:r>
        </a:p>
        <a:p>
          <a:pPr marL="457200" lvl="2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300" b="1" kern="1200" dirty="0"/>
            <a:t>CONSIDER VENDORS, SERVICES, E.G. INSPERITY</a:t>
          </a:r>
        </a:p>
      </dsp:txBody>
      <dsp:txXfrm>
        <a:off x="0" y="2730102"/>
        <a:ext cx="7937091" cy="28566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F9204-3F29-4C3A-BA41-3063400202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3393CD-7262-4AC7-80E6-52FE6F3F39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0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D430AE-0210-4E82-AD7B-41B112DE7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11A6662E-FAF4-44BC-88B5-85A7CBFB6D30}" type="datetime1">
              <a:rPr lang="en-US" smtClean="0"/>
              <a:pPr/>
              <a:t>10/31/2024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221974-7DEC-459D-9642-CB5B59C82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31837-C94E-4B5B-BCF0-110C69EDB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813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ABDD2-E186-4F25-8FDE-D1E875E9C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18CC5B-A7E0-48B1-8329-6533AC76E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05B1B-77FE-4BFC-BF87-87DA989F0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59632-1575-4E14-B53B-3DC3D5ED3947}" type="datetime1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8531E-1B90-4631-BD37-4BB1DBFAB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A55E8-88DC-4280-8E04-FF50FF8ED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483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60633D-90E4-4F5A-9EBF-DDEC2B0B47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DD3065-FA3D-42C8-BFDA-967C87F4F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C126F-38E2-4425-861F-98ED43228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A6868-2568-4CC9-B302-F37117B01A6E}" type="datetime1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645D8-F22A-4354-A8B3-96E8A2D23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E2295-A616-4D57-8800-7B7E213A8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0269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AE943-AE23-4946-8F61-45D6194672EE}" type="datetime1">
              <a:rPr lang="en-US" smtClean="0"/>
              <a:t>10/31/2024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7543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FCA5-4886-4D26-85EE-C7D44A0F3CC4}" type="datetime1">
              <a:rPr lang="en-US" smtClean="0"/>
              <a:t>10/31/2024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2465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A4334-EFDB-4F43-B7BE-984779D52105}" type="datetime1">
              <a:rPr lang="en-US" smtClean="0"/>
              <a:t>10/31/2024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06057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4C7AE-FDDD-4C49-BD41-7D052D72FE75}" type="datetime1">
              <a:rPr lang="en-US" smtClean="0"/>
              <a:t>10/31/2024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5759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B2687-A597-4629-9695-37A7AF39499A}" type="datetime1">
              <a:rPr lang="en-US" smtClean="0"/>
              <a:t>10/31/2024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3324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3279-3B1A-4B48-9964-640A7AD3CC5C}" type="datetime1">
              <a:rPr lang="en-US" smtClean="0"/>
              <a:t>10/31/2024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2672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36338-D5D4-487B-834B-5DCCC2B521D8}" type="datetime1">
              <a:rPr lang="en-US" smtClean="0"/>
              <a:t>10/31/2024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2013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0B58C-BBAC-408E-A283-818A19DA8414}" type="datetime1">
              <a:rPr lang="en-US" smtClean="0"/>
              <a:t>10/31/2024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53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CC1FC-ADE8-488C-A1DA-2FD569FD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089510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02842-38C3-46D6-8527-0F6FE623C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64CF5-F681-40C2-88CC-E02206C9C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5F08A-1E71-4B2B-BB49-E743F2903911}" type="datetime1">
              <a:rPr lang="en-US" smtClean="0"/>
              <a:t>10/31/2024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04753-4FE4-4A6F-99BB-CFFC92E0C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569D1-DB13-4BD9-8BA9-0DEAD98F8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9243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95FEF-F22B-46B0-A5DC-BB2FA086DF95}" type="datetime1">
              <a:rPr lang="en-US" smtClean="0"/>
              <a:t>10/31/2024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687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1D631-7D00-4120-8D42-A5BE637E2DEC}" type="datetime1">
              <a:rPr lang="en-US" smtClean="0"/>
              <a:t>10/31/2024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3204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F89C1-A269-4850-8488-2DA975F6FFE6}" type="datetime1">
              <a:rPr lang="en-US" smtClean="0"/>
              <a:t>10/31/2024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526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20B05-7BF6-4073-9106-FA19E9727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8EE8D7-6B58-4A3F-9DD5-E563D5192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2990E-9F0A-446A-B5B8-459CA8D98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7D9E-721A-44BB-8863-9873FE64DA75}" type="datetime1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68EAA-4377-45FF-9D7C-9E77BC9F2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7FA71-74C3-44B8-A0AC-E18A1E76B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185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71F12-2D88-4F76-AF46-BD5156C12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089510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1AA46-E3EB-4704-B019-F90F1E6177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8695" y="1825625"/>
            <a:ext cx="556110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17480F-A530-4D05-9A22-E573FB4BA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56110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B56FDA-C47A-4F4A-A364-BA60A25AB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DA2F-80B8-49CF-99FB-5ABCA53A607A}" type="datetime1">
              <a:rPr lang="en-US" smtClean="0"/>
              <a:t>10/31/2024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26D8DD-6D84-44D4-8A1B-57615B3ED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C8FE31-B577-4017-8AFE-A8BA09596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415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C28C9-B8CC-413F-9FFA-626680E4A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125"/>
            <a:ext cx="1127461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3FE72-9D42-45F5-A37F-B12130388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5256" y="1752600"/>
            <a:ext cx="5532319" cy="82391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E3A31D-9B5F-4DE3-B18D-F7F77782EB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5256" y="2666999"/>
            <a:ext cx="5532319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BE1D2D-822C-466C-A7B9-1A2D97366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52600"/>
            <a:ext cx="5561106" cy="82391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F13B2C-44CA-49C4-BC84-02AF1638F3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66999"/>
            <a:ext cx="5561106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93CB55-E9C1-4CE6-9B61-81B71475B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52172-E6C9-4B6C-929A-A9DE3837BBF1}" type="datetime1">
              <a:rPr lang="en-US" smtClean="0"/>
              <a:t>10/31/2024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F22318-747B-4EC9-862C-D9FD488CC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FBDDDF-16BD-438D-937D-0E3E30E74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405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92D5F-0BD4-4517-9233-E08AF405B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127461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3523B8-51E3-48B8-BFD8-CE95061980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8693" y="6416675"/>
            <a:ext cx="2921715" cy="365125"/>
          </a:xfrm>
        </p:spPr>
        <p:txBody>
          <a:bodyPr/>
          <a:lstStyle/>
          <a:p>
            <a:fld id="{3AB41CFF-90C9-47B3-9DA1-F2BF8D839F7E}" type="datetime1">
              <a:rPr lang="en-US" smtClean="0"/>
              <a:t>10/31/2024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739B90-5D50-4424-B51D-53C391621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6F9286-3A00-4D3C-A3F0-50AC9045C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300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933BE2-665A-42DA-A3B7-835F81A3F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48FA-06AB-4884-A69B-986B96E68A24}" type="datetime1">
              <a:rPr lang="en-US" smtClean="0"/>
              <a:t>10/31/2024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4DBCBD-AD42-432D-ABA9-20D616AF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140251-3596-4673-B24B-59A6F9ED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881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A81A1-6D8E-4DD6-8E49-DABDE6D10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3F18F-F78D-4A31-A6BC-6552105BC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2C2F4-BDF4-4A4F-AA3D-52692932C2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13850F-5C87-4F08-9658-EAF049B60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7ABA-0172-4F9C-889D-567164F66BCD}" type="datetime1">
              <a:rPr lang="en-US" smtClean="0"/>
              <a:t>10/31/2024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0BCE9A-A746-4439-B5D3-966FBC8E5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1D3B51-AA2E-4AA1-8062-A0D476D80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635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02CF7-F453-4B3E-9510-D74797987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E2A1B9-8A2A-4B49-8B79-76D3EEB36B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9FEA03-0EC4-4085-AE63-4AA492D61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05AD5B-0DEA-4C6F-94D2-FAA99F2E5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C6A5B-8AE7-4A41-B5A7-9ADC6686DC18}" type="datetime1">
              <a:rPr lang="en-US" smtClean="0"/>
              <a:t>10/31/2024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DC6744-7CBA-4A1D-8F87-10699F981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AD9048-35FF-4BE9-8157-BE4BAA1C7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866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4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984D45-0ED3-4D03-8E44-5E355C913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425450"/>
            <a:ext cx="1127461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687D6E-D1E9-489C-9AA9-3575C39BA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8694" y="1949450"/>
            <a:ext cx="11274612" cy="4195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64E9C-08EE-4B1B-B3FC-D6D997F4EA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8694" y="64166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57E0CF6C-748E-4B7A-BC8B-3011EF78ED13}" type="datetime1">
              <a:rPr lang="en-US" smtClean="0"/>
              <a:pPr/>
              <a:t>10/31/2024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0A1F1-38FE-4C27-81E6-A43A54793F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166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6B39A-FFD8-42EF-ADC7-7DB3B302F8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90106" y="64166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13" descr="A picture containing sitting&#10;&#10;Description automatically generated">
            <a:extLst>
              <a:ext uri="{FF2B5EF4-FFF2-40B4-BE49-F238E27FC236}">
                <a16:creationId xmlns:a16="http://schemas.microsoft.com/office/drawing/2014/main" id="{BC526B7A-4801-4FD1-95C8-03AF22629E87}"/>
              </a:ext>
            </a:extLst>
          </p:cNvPr>
          <p:cNvPicPr>
            <a:picLocks noChangeAspect="1"/>
          </p:cNvPicPr>
          <p:nvPr/>
        </p:nvPicPr>
        <p:blipFill>
          <a:blip r:embed="rId13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0"/>
            <a:ext cx="3654612" cy="4575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6971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70" r:id="rId8"/>
    <p:sldLayoutId id="2147483667" r:id="rId9"/>
    <p:sldLayoutId id="2147483668" r:id="rId10"/>
    <p:sldLayoutId id="2147483669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D9C08CA-353F-4E81-BFB1-2961C2254F93}" type="datetime1">
              <a:rPr lang="en-US" smtClean="0"/>
              <a:t>10/31/2024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332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644DE9-8D09-43E2-BA69-F57482CFC9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C23C919-B32E-40FF-B3D8-631316E84E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4" name="Picture 3" descr="Stone pillars">
            <a:extLst>
              <a:ext uri="{FF2B5EF4-FFF2-40B4-BE49-F238E27FC236}">
                <a16:creationId xmlns:a16="http://schemas.microsoft.com/office/drawing/2014/main" id="{01259772-0421-DF7D-F598-50492E81822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</a:blip>
          <a:srcRect t="1772" b="12038"/>
          <a:stretch/>
        </p:blipFill>
        <p:spPr>
          <a:xfrm>
            <a:off x="20" y="10"/>
            <a:ext cx="12191980" cy="685661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92B38D3-A883-C175-A888-33E3121538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740211"/>
            <a:ext cx="7530685" cy="3163864"/>
          </a:xfrm>
        </p:spPr>
        <p:txBody>
          <a:bodyPr>
            <a:normAutofit/>
          </a:bodyPr>
          <a:lstStyle/>
          <a:p>
            <a:pPr algn="l"/>
            <a:r>
              <a:rPr lang="en-US" sz="5200">
                <a:solidFill>
                  <a:srgbClr val="FFFFFF"/>
                </a:solidFill>
              </a:rPr>
              <a:t>LEGAL AFFAIRS AUDIT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FF76AA-F624-09E0-FD4D-7B5F329529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4074515"/>
            <a:ext cx="7583133" cy="1279124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solidFill>
                  <a:srgbClr val="FFFFFF"/>
                </a:solidFill>
              </a:rPr>
              <a:t>“DID WE GET HERE BY GOOD DECISIONS OR GOOD LUCK?”</a:t>
            </a:r>
          </a:p>
          <a:p>
            <a:pPr algn="l">
              <a:lnSpc>
                <a:spcPct val="100000"/>
              </a:lnSpc>
            </a:pPr>
            <a:endParaRPr lang="en-US" dirty="0">
              <a:solidFill>
                <a:srgbClr val="FFFFFF"/>
              </a:solidFill>
            </a:endParaRPr>
          </a:p>
          <a:p>
            <a:pPr algn="l">
              <a:lnSpc>
                <a:spcPct val="100000"/>
              </a:lnSpc>
            </a:pPr>
            <a:r>
              <a:rPr lang="en-US" dirty="0">
                <a:solidFill>
                  <a:srgbClr val="FFFFFF"/>
                </a:solidFill>
              </a:rPr>
              <a:t>“WHAT DO WE GROW AND WHAT DO WE FIX?”</a:t>
            </a:r>
          </a:p>
        </p:txBody>
      </p:sp>
    </p:spTree>
    <p:extLst>
      <p:ext uri="{BB962C8B-B14F-4D97-AF65-F5344CB8AC3E}">
        <p14:creationId xmlns:p14="http://schemas.microsoft.com/office/powerpoint/2010/main" val="751792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462BFBC-0E19-4E6F-B0C7-CD5C519BC3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2C2A007-4AE9-49C4-B364-5FDF345962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V="1">
            <a:off x="0" y="1"/>
            <a:ext cx="5236971" cy="6858000"/>
            <a:chOff x="20829" y="1"/>
            <a:chExt cx="5236971" cy="6857999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7078F960-6916-4F42-8EF7-539F7BCF6E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2">
              <a:alphaModFix amt="1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829" y="692703"/>
              <a:ext cx="5236971" cy="6165297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5DDD393C-0974-429B-BE40-48457E19E4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 rotWithShape="1">
            <a:blip r:embed="rId2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154" b="19117"/>
            <a:stretch/>
          </p:blipFill>
          <p:spPr>
            <a:xfrm rot="5400000">
              <a:off x="393956" y="-373126"/>
              <a:ext cx="4197222" cy="4943475"/>
            </a:xfrm>
            <a:prstGeom prst="rect">
              <a:avLst/>
            </a:prstGeom>
          </p:spPr>
        </p:pic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813CD98-5EBE-426D-A4AC-FA5518B099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4276" y="685800"/>
            <a:ext cx="108204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453545A-B2D3-41EE-A91C-DBF43402DD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4276" y="685800"/>
            <a:ext cx="10820400" cy="54864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45E057-EABF-12C7-B648-BCE56F9AF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318" y="914400"/>
            <a:ext cx="4952681" cy="5105400"/>
          </a:xfrm>
        </p:spPr>
        <p:txBody>
          <a:bodyPr anchor="ctr">
            <a:normAutofit/>
          </a:bodyPr>
          <a:lstStyle/>
          <a:p>
            <a:r>
              <a:rPr lang="en-US" dirty="0"/>
              <a:t>AUDIT CHECKLIST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24693E-5D8B-226D-26D7-3886D44571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3006" y="914400"/>
            <a:ext cx="6612195" cy="5105400"/>
          </a:xfrm>
        </p:spPr>
        <p:txBody>
          <a:bodyPr anchor="ctr">
            <a:normAutofit/>
          </a:bodyPr>
          <a:lstStyle/>
          <a:p>
            <a:r>
              <a:rPr lang="en-US" sz="2400" b="1" dirty="0"/>
              <a:t>FINANCIAL AND AUDIT CONTROLS</a:t>
            </a:r>
          </a:p>
          <a:p>
            <a:r>
              <a:rPr lang="en-US" sz="2400" b="1" dirty="0"/>
              <a:t>CLEAR LINES OF AUTHORITY TIED BACK TO BOARD OVERSIGHT</a:t>
            </a:r>
          </a:p>
          <a:p>
            <a:pPr lvl="1"/>
            <a:r>
              <a:rPr lang="en-US" b="1" dirty="0"/>
              <a:t>FINANCE COMMITTEE</a:t>
            </a:r>
          </a:p>
          <a:p>
            <a:pPr lvl="1"/>
            <a:r>
              <a:rPr lang="en-US" b="1" dirty="0"/>
              <a:t>DAY-TO-DAY FINANCIAL OPERATIONAL RESPONSIBILITY</a:t>
            </a:r>
          </a:p>
          <a:p>
            <a:pPr lvl="1"/>
            <a:r>
              <a:rPr lang="en-US" b="1" dirty="0"/>
              <a:t>DIRECT REPORT TO CEO, ED OR EQUIVALENT</a:t>
            </a:r>
          </a:p>
        </p:txBody>
      </p:sp>
    </p:spTree>
    <p:extLst>
      <p:ext uri="{BB962C8B-B14F-4D97-AF65-F5344CB8AC3E}">
        <p14:creationId xmlns:p14="http://schemas.microsoft.com/office/powerpoint/2010/main" val="11918281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462BFBC-0E19-4E6F-B0C7-CD5C519BC3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2C2A007-4AE9-49C4-B364-5FDF345962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V="1">
            <a:off x="0" y="1"/>
            <a:ext cx="5236971" cy="6858000"/>
            <a:chOff x="20829" y="1"/>
            <a:chExt cx="5236971" cy="6857999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7078F960-6916-4F42-8EF7-539F7BCF6E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2">
              <a:alphaModFix amt="1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829" y="692703"/>
              <a:ext cx="5236971" cy="6165297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5DDD393C-0974-429B-BE40-48457E19E4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 rotWithShape="1">
            <a:blip r:embed="rId2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154" b="19117"/>
            <a:stretch/>
          </p:blipFill>
          <p:spPr>
            <a:xfrm rot="5400000">
              <a:off x="393956" y="-373126"/>
              <a:ext cx="4197222" cy="4943475"/>
            </a:xfrm>
            <a:prstGeom prst="rect">
              <a:avLst/>
            </a:prstGeom>
          </p:spPr>
        </p:pic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813CD98-5EBE-426D-A4AC-FA5518B099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4276" y="685800"/>
            <a:ext cx="108204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453545A-B2D3-41EE-A91C-DBF43402DD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4276" y="685800"/>
            <a:ext cx="10820400" cy="54864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6FE2C4-7DB7-A731-CF7E-0E56668F5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318" y="914400"/>
            <a:ext cx="4952681" cy="5105400"/>
          </a:xfrm>
        </p:spPr>
        <p:txBody>
          <a:bodyPr anchor="ctr">
            <a:normAutofit/>
          </a:bodyPr>
          <a:lstStyle/>
          <a:p>
            <a:r>
              <a:rPr lang="en-US" dirty="0"/>
              <a:t>AUDIT CHECKLIST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ACD6A2-98F3-201B-5FC6-C487451276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62168" y="914400"/>
            <a:ext cx="6563033" cy="5105400"/>
          </a:xfrm>
        </p:spPr>
        <p:txBody>
          <a:bodyPr anchor="ctr">
            <a:normAutofit/>
          </a:bodyPr>
          <a:lstStyle/>
          <a:p>
            <a:r>
              <a:rPr lang="en-US" sz="2400" b="1" dirty="0"/>
              <a:t>INTERNAL FINANCIAL CONTROLS</a:t>
            </a:r>
          </a:p>
          <a:p>
            <a:pPr lvl="1"/>
            <a:r>
              <a:rPr lang="en-US" b="1" dirty="0"/>
              <a:t>HANDLING CASH FOR GOODS AND SERVICES</a:t>
            </a:r>
          </a:p>
          <a:p>
            <a:pPr lvl="1"/>
            <a:r>
              <a:rPr lang="en-US" b="1" dirty="0"/>
              <a:t>TRANSPARENCY, CLEAR RECORDKEEPING, AND ACCESS</a:t>
            </a:r>
          </a:p>
          <a:p>
            <a:pPr lvl="2"/>
            <a:r>
              <a:rPr lang="en-US" sz="2400" b="1" dirty="0"/>
              <a:t>MANY EYES AND DAYLIGHT WILL PREVENT FRAUD AND STEALING</a:t>
            </a:r>
          </a:p>
        </p:txBody>
      </p:sp>
    </p:spTree>
    <p:extLst>
      <p:ext uri="{BB962C8B-B14F-4D97-AF65-F5344CB8AC3E}">
        <p14:creationId xmlns:p14="http://schemas.microsoft.com/office/powerpoint/2010/main" val="19197652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462BFBC-0E19-4E6F-B0C7-CD5C519BC3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2C2A007-4AE9-49C4-B364-5FDF345962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V="1">
            <a:off x="0" y="1"/>
            <a:ext cx="5236971" cy="6858000"/>
            <a:chOff x="20829" y="1"/>
            <a:chExt cx="5236971" cy="6857999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7078F960-6916-4F42-8EF7-539F7BCF6E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2">
              <a:alphaModFix amt="1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829" y="692703"/>
              <a:ext cx="5236971" cy="6165297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5DDD393C-0974-429B-BE40-48457E19E4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 rotWithShape="1">
            <a:blip r:embed="rId2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154" b="19117"/>
            <a:stretch/>
          </p:blipFill>
          <p:spPr>
            <a:xfrm rot="5400000">
              <a:off x="393956" y="-373126"/>
              <a:ext cx="4197222" cy="4943475"/>
            </a:xfrm>
            <a:prstGeom prst="rect">
              <a:avLst/>
            </a:prstGeom>
          </p:spPr>
        </p:pic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813CD98-5EBE-426D-A4AC-FA5518B099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4276" y="685800"/>
            <a:ext cx="108204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453545A-B2D3-41EE-A91C-DBF43402DD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4276" y="685800"/>
            <a:ext cx="10820400" cy="54864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1E248AE-A145-38F5-678C-87B5C9A73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318" y="914400"/>
            <a:ext cx="4952681" cy="5105400"/>
          </a:xfrm>
        </p:spPr>
        <p:txBody>
          <a:bodyPr anchor="ctr">
            <a:normAutofit/>
          </a:bodyPr>
          <a:lstStyle/>
          <a:p>
            <a:r>
              <a:rPr lang="en-US" dirty="0"/>
              <a:t>AUDIT CHECKLIST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A2F9BE-DA60-18C8-4302-BC631B584D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3342" y="914400"/>
            <a:ext cx="6631859" cy="5105400"/>
          </a:xfrm>
        </p:spPr>
        <p:txBody>
          <a:bodyPr anchor="ctr">
            <a:normAutofit/>
          </a:bodyPr>
          <a:lstStyle/>
          <a:p>
            <a:r>
              <a:rPr lang="en-US" b="1" dirty="0"/>
              <a:t>DONOR AND FUNDER RELATIONSHIPS</a:t>
            </a:r>
          </a:p>
          <a:p>
            <a:pPr lvl="1"/>
            <a:r>
              <a:rPr lang="en-US" sz="2800" b="1" dirty="0"/>
              <a:t>DONOR’S BILL OF RIGHTS, ADOPTION AS POLICY STATEMENT BY THE BOARD</a:t>
            </a:r>
          </a:p>
          <a:p>
            <a:pPr lvl="1"/>
            <a:r>
              <a:rPr lang="en-US" sz="2800" b="1" dirty="0"/>
              <a:t>DATABASE AND CRM SOFTWARE, E.G., </a:t>
            </a:r>
          </a:p>
        </p:txBody>
      </p:sp>
    </p:spTree>
    <p:extLst>
      <p:ext uri="{BB962C8B-B14F-4D97-AF65-F5344CB8AC3E}">
        <p14:creationId xmlns:p14="http://schemas.microsoft.com/office/powerpoint/2010/main" val="25412740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462BFBC-0E19-4E6F-B0C7-CD5C519BC3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2C2A007-4AE9-49C4-B364-5FDF345962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V="1">
            <a:off x="0" y="1"/>
            <a:ext cx="5236971" cy="6858000"/>
            <a:chOff x="20829" y="1"/>
            <a:chExt cx="5236971" cy="6857999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7078F960-6916-4F42-8EF7-539F7BCF6E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2">
              <a:alphaModFix amt="1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829" y="692703"/>
              <a:ext cx="5236971" cy="6165297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5DDD393C-0974-429B-BE40-48457E19E4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 rotWithShape="1">
            <a:blip r:embed="rId2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154" b="19117"/>
            <a:stretch/>
          </p:blipFill>
          <p:spPr>
            <a:xfrm rot="5400000">
              <a:off x="393956" y="-373126"/>
              <a:ext cx="4197222" cy="4943475"/>
            </a:xfrm>
            <a:prstGeom prst="rect">
              <a:avLst/>
            </a:prstGeom>
          </p:spPr>
        </p:pic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813CD98-5EBE-426D-A4AC-FA5518B099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4276" y="685800"/>
            <a:ext cx="108204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453545A-B2D3-41EE-A91C-DBF43402DD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4276" y="685800"/>
            <a:ext cx="10820400" cy="54864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C9774F-405C-22EE-7EFA-AA9304FC3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318" y="914400"/>
            <a:ext cx="4952681" cy="5105400"/>
          </a:xfrm>
        </p:spPr>
        <p:txBody>
          <a:bodyPr anchor="ctr">
            <a:normAutofit/>
          </a:bodyPr>
          <a:lstStyle/>
          <a:p>
            <a:r>
              <a:rPr lang="en-US" dirty="0"/>
              <a:t>AUDIT CHECKLIST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EBDF81-FBC3-99E7-7C33-CA5C275304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3342" y="914400"/>
            <a:ext cx="6631859" cy="5105400"/>
          </a:xfrm>
        </p:spPr>
        <p:txBody>
          <a:bodyPr anchor="ctr">
            <a:normAutofit/>
          </a:bodyPr>
          <a:lstStyle/>
          <a:p>
            <a:r>
              <a:rPr lang="en-US" sz="2400" b="1" dirty="0"/>
              <a:t>OFFICERS AND DIRECTORS</a:t>
            </a:r>
          </a:p>
          <a:p>
            <a:pPr lvl="1"/>
            <a:r>
              <a:rPr lang="en-US" b="1" dirty="0"/>
              <a:t>INDEMNIFICATION PROVISION IN THE BY-LAWS</a:t>
            </a:r>
          </a:p>
          <a:p>
            <a:pPr lvl="1"/>
            <a:r>
              <a:rPr lang="en-US" b="1" dirty="0"/>
              <a:t>LIABILITY INSURANCE COVERAGE</a:t>
            </a:r>
          </a:p>
          <a:p>
            <a:pPr lvl="1"/>
            <a:r>
              <a:rPr lang="en-US" b="1" dirty="0"/>
              <a:t>MISSOURI STATUTORY EXEMPTION FROM LIABILITY</a:t>
            </a:r>
          </a:p>
          <a:p>
            <a:pPr lvl="1"/>
            <a:r>
              <a:rPr lang="en-US" b="1" dirty="0"/>
              <a:t>SPECIFIC PERSONAL LIABILITY FOR FAILURE TO WITHHOLD INCOME TAX</a:t>
            </a:r>
          </a:p>
        </p:txBody>
      </p:sp>
    </p:spTree>
    <p:extLst>
      <p:ext uri="{BB962C8B-B14F-4D97-AF65-F5344CB8AC3E}">
        <p14:creationId xmlns:p14="http://schemas.microsoft.com/office/powerpoint/2010/main" val="31256541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462BFBC-0E19-4E6F-B0C7-CD5C519BC3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2C2A007-4AE9-49C4-B364-5FDF345962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V="1">
            <a:off x="0" y="1"/>
            <a:ext cx="5236971" cy="6858000"/>
            <a:chOff x="20829" y="1"/>
            <a:chExt cx="5236971" cy="6857999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7078F960-6916-4F42-8EF7-539F7BCF6E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2">
              <a:alphaModFix amt="1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829" y="692703"/>
              <a:ext cx="5236971" cy="6165297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5DDD393C-0974-429B-BE40-48457E19E4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 rotWithShape="1">
            <a:blip r:embed="rId2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154" b="19117"/>
            <a:stretch/>
          </p:blipFill>
          <p:spPr>
            <a:xfrm rot="5400000">
              <a:off x="393956" y="-373126"/>
              <a:ext cx="4197222" cy="4943475"/>
            </a:xfrm>
            <a:prstGeom prst="rect">
              <a:avLst/>
            </a:prstGeom>
          </p:spPr>
        </p:pic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813CD98-5EBE-426D-A4AC-FA5518B099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4276" y="685800"/>
            <a:ext cx="108204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453545A-B2D3-41EE-A91C-DBF43402DD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4276" y="685800"/>
            <a:ext cx="10820400" cy="54864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A1EEE5-DADF-CEA2-1CDE-F2A54ECFE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318" y="914400"/>
            <a:ext cx="4952681" cy="5105400"/>
          </a:xfrm>
        </p:spPr>
        <p:txBody>
          <a:bodyPr anchor="ctr">
            <a:normAutofit/>
          </a:bodyPr>
          <a:lstStyle/>
          <a:p>
            <a:r>
              <a:rPr lang="en-US" dirty="0"/>
              <a:t>AUDIT CHECKLIST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51D490-6D50-138E-BBE0-49D0552ACE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52335" y="914400"/>
            <a:ext cx="6572866" cy="5105400"/>
          </a:xfrm>
        </p:spPr>
        <p:txBody>
          <a:bodyPr anchor="ctr">
            <a:normAutofit/>
          </a:bodyPr>
          <a:lstStyle/>
          <a:p>
            <a:r>
              <a:rPr lang="en-US" b="1" dirty="0"/>
              <a:t>OTHER INSURANCE COVERAGE</a:t>
            </a:r>
          </a:p>
          <a:p>
            <a:r>
              <a:rPr lang="en-US" b="1" dirty="0"/>
              <a:t>STRONGLY RECOMMENT EMPLOYMENT PRACTICES LIABILITY COVERAGE – EPLI – FOR TITLE VII AND WRONGFUL DISCHARGE CLAIMS</a:t>
            </a:r>
          </a:p>
        </p:txBody>
      </p:sp>
    </p:spTree>
    <p:extLst>
      <p:ext uri="{BB962C8B-B14F-4D97-AF65-F5344CB8AC3E}">
        <p14:creationId xmlns:p14="http://schemas.microsoft.com/office/powerpoint/2010/main" val="36558366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462BFBC-0E19-4E6F-B0C7-CD5C519BC3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2C2A007-4AE9-49C4-B364-5FDF345962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V="1">
            <a:off x="0" y="1"/>
            <a:ext cx="5236971" cy="6858000"/>
            <a:chOff x="20829" y="1"/>
            <a:chExt cx="5236971" cy="6857999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7078F960-6916-4F42-8EF7-539F7BCF6E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2">
              <a:alphaModFix amt="1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829" y="692703"/>
              <a:ext cx="5236971" cy="6165297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5DDD393C-0974-429B-BE40-48457E19E4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 rotWithShape="1">
            <a:blip r:embed="rId2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154" b="19117"/>
            <a:stretch/>
          </p:blipFill>
          <p:spPr>
            <a:xfrm rot="5400000">
              <a:off x="393956" y="-373126"/>
              <a:ext cx="4197222" cy="4943475"/>
            </a:xfrm>
            <a:prstGeom prst="rect">
              <a:avLst/>
            </a:prstGeom>
          </p:spPr>
        </p:pic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813CD98-5EBE-426D-A4AC-FA5518B099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4276" y="685800"/>
            <a:ext cx="108204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453545A-B2D3-41EE-A91C-DBF43402DD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4276" y="685800"/>
            <a:ext cx="10820400" cy="54864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3360A7-962F-EFDC-B4A6-8E5ABDA1D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318" y="914400"/>
            <a:ext cx="4952681" cy="5105400"/>
          </a:xfrm>
        </p:spPr>
        <p:txBody>
          <a:bodyPr anchor="ctr">
            <a:normAutofit/>
          </a:bodyPr>
          <a:lstStyle/>
          <a:p>
            <a:r>
              <a:rPr lang="en-US" dirty="0"/>
              <a:t>AUDIT CHECKLIST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7FAB24-E55D-B822-0913-2D2870FEE3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3510" y="914400"/>
            <a:ext cx="6641691" cy="5105400"/>
          </a:xfrm>
        </p:spPr>
        <p:txBody>
          <a:bodyPr anchor="ctr">
            <a:normAutofit/>
          </a:bodyPr>
          <a:lstStyle/>
          <a:p>
            <a:r>
              <a:rPr lang="en-US" b="1" dirty="0"/>
              <a:t>SERVICE PROVIDERS – WHO’S ON YOUR TEAM</a:t>
            </a:r>
          </a:p>
          <a:p>
            <a:pPr lvl="1"/>
            <a:r>
              <a:rPr lang="en-US" sz="2800" b="1" dirty="0"/>
              <a:t>LEGAL</a:t>
            </a:r>
          </a:p>
          <a:p>
            <a:pPr lvl="1"/>
            <a:r>
              <a:rPr lang="en-US" sz="2800" b="1" dirty="0"/>
              <a:t>ACCOUNTING</a:t>
            </a:r>
          </a:p>
          <a:p>
            <a:pPr lvl="1"/>
            <a:r>
              <a:rPr lang="en-US" sz="2800" b="1" dirty="0"/>
              <a:t>SPECIFIC OD AND FUNCTION TRAINING</a:t>
            </a:r>
          </a:p>
          <a:p>
            <a:pPr lvl="1"/>
            <a:r>
              <a:rPr lang="en-US" sz="2800" b="1" dirty="0"/>
              <a:t>NEW EMPLOYEE AND STAFF ONBOARDING AND DEVELOPMENT</a:t>
            </a:r>
          </a:p>
        </p:txBody>
      </p:sp>
    </p:spTree>
    <p:extLst>
      <p:ext uri="{BB962C8B-B14F-4D97-AF65-F5344CB8AC3E}">
        <p14:creationId xmlns:p14="http://schemas.microsoft.com/office/powerpoint/2010/main" val="2759468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462BFBC-0E19-4E6F-B0C7-CD5C519BC3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2C2A007-4AE9-49C4-B364-5FDF345962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V="1">
            <a:off x="0" y="1"/>
            <a:ext cx="5236971" cy="6858000"/>
            <a:chOff x="20829" y="1"/>
            <a:chExt cx="5236971" cy="6857999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7078F960-6916-4F42-8EF7-539F7BCF6E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2">
              <a:alphaModFix amt="1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829" y="692703"/>
              <a:ext cx="5236971" cy="6165297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5DDD393C-0974-429B-BE40-48457E19E4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 rotWithShape="1">
            <a:blip r:embed="rId2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154" b="19117"/>
            <a:stretch/>
          </p:blipFill>
          <p:spPr>
            <a:xfrm rot="5400000">
              <a:off x="393956" y="-373126"/>
              <a:ext cx="4197222" cy="4943475"/>
            </a:xfrm>
            <a:prstGeom prst="rect">
              <a:avLst/>
            </a:prstGeom>
          </p:spPr>
        </p:pic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813CD98-5EBE-426D-A4AC-FA5518B099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4276" y="685800"/>
            <a:ext cx="108204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453545A-B2D3-41EE-A91C-DBF43402DD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4276" y="685800"/>
            <a:ext cx="10820400" cy="54864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00BB24-C76E-9EB8-236E-F73C7DBF5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318" y="914400"/>
            <a:ext cx="4952681" cy="5105400"/>
          </a:xfrm>
        </p:spPr>
        <p:txBody>
          <a:bodyPr anchor="ctr">
            <a:normAutofit/>
          </a:bodyPr>
          <a:lstStyle/>
          <a:p>
            <a:r>
              <a:rPr lang="en-US" dirty="0"/>
              <a:t>AUDIT CHECKLIST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2B446C-7961-BA7F-15A0-C7AF6E28C9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54013" y="914400"/>
            <a:ext cx="6671188" cy="5105400"/>
          </a:xfrm>
        </p:spPr>
        <p:txBody>
          <a:bodyPr anchor="ctr">
            <a:normAutofit/>
          </a:bodyPr>
          <a:lstStyle/>
          <a:p>
            <a:r>
              <a:rPr lang="en-US" sz="2000" b="1" dirty="0"/>
              <a:t>RECORD KEEPING – </a:t>
            </a:r>
          </a:p>
          <a:p>
            <a:pPr lvl="1"/>
            <a:r>
              <a:rPr lang="en-US" sz="2000" b="1" dirty="0"/>
              <a:t>BY-LAWS STATE THE POLICY</a:t>
            </a:r>
          </a:p>
          <a:p>
            <a:pPr lvl="1"/>
            <a:r>
              <a:rPr lang="en-US" sz="2000" b="1" dirty="0"/>
              <a:t>RESOLUTIONS OF THE BOARD ADOPT AND IMPLEMENT THE POLICY</a:t>
            </a:r>
          </a:p>
          <a:p>
            <a:pPr lvl="1"/>
            <a:r>
              <a:rPr lang="en-US" sz="2000" b="1" dirty="0"/>
              <a:t>RECORDS, MINUTES OF BOARD MEETINGS, SET OUT EVIDENCE OF THE BOARD’S IMPLEMENTATION </a:t>
            </a:r>
          </a:p>
          <a:p>
            <a:pPr lvl="2"/>
            <a:r>
              <a:rPr lang="en-US" b="1" dirty="0"/>
              <a:t>BOARD MINUTES ARE THE PRIMARY RECORD</a:t>
            </a:r>
          </a:p>
          <a:p>
            <a:pPr lvl="2"/>
            <a:r>
              <a:rPr lang="en-US" b="1" dirty="0"/>
              <a:t>A COMPILATION, AND INDEX OF RESOLUTIONS ESPECIALLY THOSE OF FINANCIAL IMPORTANCE</a:t>
            </a:r>
          </a:p>
        </p:txBody>
      </p:sp>
    </p:spTree>
    <p:extLst>
      <p:ext uri="{BB962C8B-B14F-4D97-AF65-F5344CB8AC3E}">
        <p14:creationId xmlns:p14="http://schemas.microsoft.com/office/powerpoint/2010/main" val="23514793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b="1" dirty="0" err="1"/>
              <a:t>NonProfit</a:t>
            </a:r>
            <a:r>
              <a:rPr lang="en-US" sz="7200" b="1" dirty="0"/>
              <a:t> 360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Banking for Non-Profits</a:t>
            </a:r>
          </a:p>
          <a:p>
            <a:r>
              <a:rPr lang="en-US" dirty="0"/>
              <a:t>Managing Financial Services for Charitable Organizations</a:t>
            </a:r>
          </a:p>
          <a:p>
            <a:r>
              <a:rPr lang="en-US" dirty="0"/>
              <a:t>Presenter:  Chris Dickey, SVP   Carrollton Bank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4998" y="1026940"/>
            <a:ext cx="4030055" cy="1772531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3494BA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3494BA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76083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Selecting a Bank: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Bank Type:  </a:t>
            </a:r>
          </a:p>
          <a:p>
            <a:r>
              <a:rPr lang="en-US" dirty="0"/>
              <a:t>Community Bank </a:t>
            </a:r>
          </a:p>
          <a:p>
            <a:r>
              <a:rPr lang="en-US" dirty="0"/>
              <a:t>Regional Bank</a:t>
            </a:r>
          </a:p>
          <a:p>
            <a:r>
              <a:rPr lang="en-US" dirty="0"/>
              <a:t>Credit Union</a:t>
            </a:r>
          </a:p>
          <a:p>
            <a:r>
              <a:rPr lang="en-US" dirty="0"/>
              <a:t>Online Bank</a:t>
            </a:r>
          </a:p>
          <a:p>
            <a:endParaRPr lang="en-US" dirty="0"/>
          </a:p>
          <a:p>
            <a:r>
              <a:rPr lang="en-US" dirty="0"/>
              <a:t>Relationship Management – banker assigned.  Know your banker and they know you and your company.  Advisory services provided by your banker. </a:t>
            </a:r>
          </a:p>
          <a:p>
            <a:r>
              <a:rPr lang="en-US" dirty="0"/>
              <a:t>Accessibility and responsiveness</a:t>
            </a:r>
          </a:p>
          <a:p>
            <a:r>
              <a:rPr lang="en-US" dirty="0"/>
              <a:t>Fees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3494BA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3494BA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48597" y="6070674"/>
            <a:ext cx="1575895" cy="693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863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63378F-A877-54C2-E700-0D827D99B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you will need to open banking account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A402DC-953D-4E89-C5A3-23807038E6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Articles of Incorporation</a:t>
            </a:r>
          </a:p>
          <a:p>
            <a:r>
              <a:rPr lang="en-US" dirty="0"/>
              <a:t>EIN – IRS</a:t>
            </a:r>
          </a:p>
          <a:p>
            <a:r>
              <a:rPr lang="en-US" dirty="0"/>
              <a:t>Bylaws – how the organization is to be governed</a:t>
            </a:r>
          </a:p>
          <a:p>
            <a:r>
              <a:rPr lang="en-US" dirty="0"/>
              <a:t>Minutes from board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42C0E9-3A69-618A-3088-34C31FD96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3494BA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3494BA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2790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7962AE0-6A1C-4B76-9D52-10E5E6D7D3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AB7BDB5-BE0D-446B-AA57-16A1D859E5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V="1">
            <a:off x="3048" y="1"/>
            <a:ext cx="5236971" cy="6858000"/>
            <a:chOff x="20829" y="1"/>
            <a:chExt cx="5236971" cy="6857999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8908FD00-E296-493C-89F7-EE7DB15D20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2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1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829" y="692703"/>
              <a:ext cx="5236971" cy="6165297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0E9000E1-E55C-4724-B0E8-CC588826F5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 rotWithShape="1">
            <a:blip r:embed="rId2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1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154" b="19117"/>
            <a:stretch/>
          </p:blipFill>
          <p:spPr>
            <a:xfrm rot="5400000">
              <a:off x="393956" y="-373126"/>
              <a:ext cx="4197222" cy="4943475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CD58ACF-2F56-F1AB-160E-86C9DE67A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559813"/>
            <a:ext cx="3352799" cy="5577934"/>
          </a:xfrm>
        </p:spPr>
        <p:txBody>
          <a:bodyPr>
            <a:normAutofit/>
          </a:bodyPr>
          <a:lstStyle/>
          <a:p>
            <a:r>
              <a:rPr lang="en-US" sz="3400"/>
              <a:t>ASSUMPTIONS	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5184C33-62CD-D6CA-3412-EA52D630B0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2943922"/>
              </p:ext>
            </p:extLst>
          </p:nvPr>
        </p:nvGraphicFramePr>
        <p:xfrm>
          <a:off x="4807223" y="457200"/>
          <a:ext cx="7003777" cy="58436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60831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Essential Banking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Online and Mobile Banking</a:t>
            </a:r>
          </a:p>
          <a:p>
            <a:r>
              <a:rPr lang="en-US" dirty="0"/>
              <a:t>Merchant Services</a:t>
            </a:r>
          </a:p>
          <a:p>
            <a:r>
              <a:rPr lang="en-US" dirty="0"/>
              <a:t>Payroll Services</a:t>
            </a:r>
          </a:p>
          <a:p>
            <a:r>
              <a:rPr lang="en-US" dirty="0"/>
              <a:t>Remote Deposit / Mobile Deposit (</a:t>
            </a:r>
            <a:r>
              <a:rPr lang="en-US"/>
              <a:t>Lock Box?) </a:t>
            </a:r>
            <a:endParaRPr lang="en-US" dirty="0"/>
          </a:p>
          <a:p>
            <a:r>
              <a:rPr lang="en-US" dirty="0"/>
              <a:t>FDIC Insurance</a:t>
            </a:r>
          </a:p>
          <a:p>
            <a:r>
              <a:rPr lang="en-US" dirty="0"/>
              <a:t>ACH and Wires</a:t>
            </a:r>
          </a:p>
          <a:p>
            <a:r>
              <a:rPr lang="en-US" dirty="0"/>
              <a:t>Positive Pay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3494BA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3494BA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48597" y="6070674"/>
            <a:ext cx="1575895" cy="693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0036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AE22B-009D-B546-CC61-48C8C0770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Lending for Non-Profits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6DBA3-E42B-A2C7-39A5-4EF554B0D1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Difficulties Non-Profits face when wanting to borrow</a:t>
            </a:r>
          </a:p>
          <a:p>
            <a:r>
              <a:rPr lang="en-US" dirty="0"/>
              <a:t>Lines of Credit</a:t>
            </a:r>
          </a:p>
          <a:p>
            <a:r>
              <a:rPr lang="en-US" dirty="0"/>
              <a:t>Term Debt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DF7CAE-C4AF-9839-0FA3-ECA7EB784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3494BA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3494BA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01996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A9156-EB25-B2FD-69D2-B97B49B8E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FRAUD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55FB43-4DF3-8A97-F0C4-A46887EB92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Check Fraud – Positive Pay</a:t>
            </a:r>
          </a:p>
          <a:p>
            <a:r>
              <a:rPr lang="en-US" dirty="0"/>
              <a:t>Forgery, Counterfeiting, Kiting, Check Washing (mail is not safe)</a:t>
            </a:r>
          </a:p>
          <a:p>
            <a:r>
              <a:rPr lang="en-US" dirty="0"/>
              <a:t>Cyber Fraud</a:t>
            </a:r>
          </a:p>
          <a:p>
            <a:r>
              <a:rPr lang="en-US" dirty="0"/>
              <a:t>Credit Card Fraud </a:t>
            </a:r>
          </a:p>
          <a:p>
            <a:r>
              <a:rPr lang="en-US" dirty="0"/>
              <a:t>Identity Theft – stealing personal or organization info. </a:t>
            </a:r>
          </a:p>
          <a:p>
            <a:r>
              <a:rPr lang="en-US" dirty="0"/>
              <a:t>Embezzlement</a:t>
            </a:r>
          </a:p>
          <a:p>
            <a:r>
              <a:rPr lang="en-US" dirty="0"/>
              <a:t>Financial Statement Fraud – manipulating financial reports</a:t>
            </a:r>
          </a:p>
          <a:p>
            <a:r>
              <a:rPr lang="en-US" dirty="0"/>
              <a:t>Grant Fraud</a:t>
            </a:r>
          </a:p>
          <a:p>
            <a:r>
              <a:rPr lang="en-US" dirty="0"/>
              <a:t>Vendor Fraud – collusion between employees and vendors to overcharge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9B7CDC-3C82-867E-5DD9-5F9FF320D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3494BA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3494BA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93977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78486-B87A-836B-8C37-8C2F9F926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Internal Banking Controls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883320-76F5-886E-2C91-DD8701C256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Segregation of Duties – insure no single person has control over all aspects of a financial transaction</a:t>
            </a:r>
          </a:p>
          <a:p>
            <a:r>
              <a:rPr lang="en-US" dirty="0"/>
              <a:t>Choosing signers </a:t>
            </a:r>
          </a:p>
          <a:p>
            <a:r>
              <a:rPr lang="en-US" dirty="0"/>
              <a:t>Online users - authorities</a:t>
            </a:r>
          </a:p>
          <a:p>
            <a:r>
              <a:rPr lang="en-US" dirty="0"/>
              <a:t>Regular Audits – internal and external to detect and prevent fraud</a:t>
            </a:r>
          </a:p>
          <a:p>
            <a:r>
              <a:rPr lang="en-US" dirty="0"/>
              <a:t>Dual approval requirements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00DF24-EE9E-2A74-D48B-67FAA3CAC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3494BA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3494BA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81393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32F2B-3741-EBD6-8EEA-680B37FC6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Do’s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46B73D-6606-9AC2-536D-79AE63A771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DO:</a:t>
            </a:r>
          </a:p>
          <a:p>
            <a:r>
              <a:rPr lang="en-US" dirty="0"/>
              <a:t>Choose the right Bank</a:t>
            </a:r>
          </a:p>
          <a:p>
            <a:r>
              <a:rPr lang="en-US" dirty="0"/>
              <a:t>Reconcile Bank statements</a:t>
            </a:r>
          </a:p>
          <a:p>
            <a:r>
              <a:rPr lang="en-US" dirty="0"/>
              <a:t>Review bank accounts online weekly</a:t>
            </a:r>
          </a:p>
          <a:p>
            <a:r>
              <a:rPr lang="en-US" dirty="0"/>
              <a:t>Set-up alerts on online banking</a:t>
            </a:r>
          </a:p>
          <a:p>
            <a:r>
              <a:rPr lang="en-US" dirty="0"/>
              <a:t>Maintain Transparency – separate bank accounts for projects or designated funds</a:t>
            </a:r>
          </a:p>
          <a:p>
            <a:r>
              <a:rPr lang="en-US" dirty="0"/>
              <a:t>Use Technology – online banking and accounting software</a:t>
            </a:r>
          </a:p>
          <a:p>
            <a:r>
              <a:rPr lang="en-US" dirty="0"/>
              <a:t>Stay compliant –understand regulations for 501-C3 status</a:t>
            </a:r>
          </a:p>
          <a:p>
            <a:r>
              <a:rPr lang="en-US" dirty="0"/>
              <a:t>File timely reports (form 990 with IRS) and audits </a:t>
            </a:r>
          </a:p>
          <a:p>
            <a:r>
              <a:rPr lang="en-US" dirty="0"/>
              <a:t>Budget and forecasting</a:t>
            </a:r>
          </a:p>
          <a:p>
            <a:r>
              <a:rPr lang="en-US" dirty="0"/>
              <a:t>Diversify income streams</a:t>
            </a:r>
          </a:p>
          <a:p>
            <a:r>
              <a:rPr lang="en-US" dirty="0"/>
              <a:t>Rainy day fund</a:t>
            </a:r>
          </a:p>
          <a:p>
            <a:r>
              <a:rPr lang="en-US" dirty="0"/>
              <a:t>ALWAYS double check when being asked to send funds electronically- phone call or in person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2AC1CA-7E52-6F9D-FEBF-4B4A1F729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3494BA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3494BA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61336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6D593-90BE-F97F-71D6-B6995E02B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Don’ts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C1C732-D142-6FEC-8731-589641AB3C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Don’t:</a:t>
            </a:r>
          </a:p>
          <a:p>
            <a:r>
              <a:rPr lang="en-US" dirty="0"/>
              <a:t>Commingle funds – personal and business </a:t>
            </a:r>
          </a:p>
          <a:p>
            <a:r>
              <a:rPr lang="en-US" dirty="0"/>
              <a:t>Neglect record keeping</a:t>
            </a:r>
          </a:p>
          <a:p>
            <a:r>
              <a:rPr lang="en-US" dirty="0"/>
              <a:t>Overlook insurance (fraud, board protection, etc.)</a:t>
            </a:r>
          </a:p>
          <a:p>
            <a:r>
              <a:rPr lang="en-US" dirty="0"/>
              <a:t>Assume an email is from the person who sent it to you. ALWAYS double check when anyone asks you to change bank information – employees, vendors, EVERYONE – phone # you know or in person.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C86546-A236-E9EB-B805-A51AFE072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3494BA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3494BA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72063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97EEF-7A6D-F485-DDE5-67FDD2204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Circle of Trust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2DEB52-C5A4-9789-6EAF-A14A108E29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Create a “Circle of Trust”</a:t>
            </a:r>
          </a:p>
          <a:p>
            <a:r>
              <a:rPr lang="en-US" dirty="0"/>
              <a:t>Board</a:t>
            </a:r>
          </a:p>
          <a:p>
            <a:r>
              <a:rPr lang="en-US" dirty="0"/>
              <a:t>Advisory Board</a:t>
            </a:r>
          </a:p>
          <a:p>
            <a:r>
              <a:rPr lang="en-US" dirty="0"/>
              <a:t>Banker</a:t>
            </a:r>
          </a:p>
          <a:p>
            <a:r>
              <a:rPr lang="en-US"/>
              <a:t>Attorney</a:t>
            </a:r>
            <a:endParaRPr lang="en-US" dirty="0"/>
          </a:p>
          <a:p>
            <a:r>
              <a:rPr lang="en-US" dirty="0"/>
              <a:t>Merchant Provider</a:t>
            </a:r>
          </a:p>
          <a:p>
            <a:r>
              <a:rPr lang="en-US" dirty="0"/>
              <a:t>Accountant</a:t>
            </a:r>
          </a:p>
          <a:p>
            <a:r>
              <a:rPr lang="en-US" dirty="0"/>
              <a:t>Insurance Agent</a:t>
            </a:r>
          </a:p>
          <a:p>
            <a:r>
              <a:rPr lang="en-US" dirty="0"/>
              <a:t>Financial Advisors</a:t>
            </a:r>
          </a:p>
          <a:p>
            <a:r>
              <a:rPr lang="en-US" dirty="0"/>
              <a:t>IT support</a:t>
            </a:r>
          </a:p>
          <a:p>
            <a:r>
              <a:rPr lang="en-US" dirty="0"/>
              <a:t>Real Estate advisor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0622E2-3A59-4307-B6FA-04735DF88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3494BA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3494BA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07445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Presenter &amp; Contact Information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Chris Dickey</a:t>
            </a:r>
          </a:p>
          <a:p>
            <a:r>
              <a:rPr lang="en-US" dirty="0"/>
              <a:t>Senior Vice President</a:t>
            </a:r>
          </a:p>
          <a:p>
            <a:r>
              <a:rPr lang="en-US" dirty="0"/>
              <a:t>Carrollton Bank</a:t>
            </a:r>
          </a:p>
          <a:p>
            <a:r>
              <a:rPr lang="en-US" dirty="0"/>
              <a:t>314-863-6770 Office Direct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3494BA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3494BA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48597" y="6070674"/>
            <a:ext cx="1575895" cy="693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385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462BFBC-0E19-4E6F-B0C7-CD5C519BC3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F2C2A007-4AE9-49C4-B364-5FDF345962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V="1">
            <a:off x="0" y="1"/>
            <a:ext cx="5236971" cy="6858000"/>
            <a:chOff x="20829" y="1"/>
            <a:chExt cx="5236971" cy="6857999"/>
          </a:xfrm>
        </p:grpSpPr>
        <p:pic>
          <p:nvPicPr>
            <p:cNvPr id="33" name="Picture 32">
              <a:extLst>
                <a:ext uri="{FF2B5EF4-FFF2-40B4-BE49-F238E27FC236}">
                  <a16:creationId xmlns:a16="http://schemas.microsoft.com/office/drawing/2014/main" id="{7078F960-6916-4F42-8EF7-539F7BCF6E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2">
              <a:alphaModFix amt="1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829" y="692703"/>
              <a:ext cx="5236971" cy="6165297"/>
            </a:xfrm>
            <a:prstGeom prst="rect">
              <a:avLst/>
            </a:prstGeom>
          </p:spPr>
        </p:pic>
        <p:pic>
          <p:nvPicPr>
            <p:cNvPr id="34" name="Picture 33">
              <a:extLst>
                <a:ext uri="{FF2B5EF4-FFF2-40B4-BE49-F238E27FC236}">
                  <a16:creationId xmlns:a16="http://schemas.microsoft.com/office/drawing/2014/main" id="{5DDD393C-0974-429B-BE40-48457E19E4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 rotWithShape="1">
            <a:blip r:embed="rId2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154" b="19117"/>
            <a:stretch/>
          </p:blipFill>
          <p:spPr>
            <a:xfrm rot="5400000">
              <a:off x="393956" y="-373126"/>
              <a:ext cx="4197222" cy="4943475"/>
            </a:xfrm>
            <a:prstGeom prst="rect">
              <a:avLst/>
            </a:prstGeom>
          </p:spPr>
        </p:pic>
      </p:grpSp>
      <p:sp>
        <p:nvSpPr>
          <p:cNvPr id="36" name="Rectangle 35">
            <a:extLst>
              <a:ext uri="{FF2B5EF4-FFF2-40B4-BE49-F238E27FC236}">
                <a16:creationId xmlns:a16="http://schemas.microsoft.com/office/drawing/2014/main" id="{D813CD98-5EBE-426D-A4AC-FA5518B099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4276" y="685800"/>
            <a:ext cx="108204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453545A-B2D3-41EE-A91C-DBF43402DD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4276" y="685800"/>
            <a:ext cx="10820400" cy="54864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51027A-FEE1-F398-917E-400EBF790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318" y="914400"/>
            <a:ext cx="4952681" cy="5105400"/>
          </a:xfrm>
        </p:spPr>
        <p:txBody>
          <a:bodyPr anchor="ctr">
            <a:normAutofit/>
          </a:bodyPr>
          <a:lstStyle/>
          <a:p>
            <a:r>
              <a:rPr lang="en-US"/>
              <a:t>AUDIT CHECKLIST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EB4876-91DF-04D7-6AA3-81CD9420C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3677" y="914400"/>
            <a:ext cx="6651524" cy="5105400"/>
          </a:xfrm>
        </p:spPr>
        <p:txBody>
          <a:bodyPr anchor="ctr">
            <a:normAutofit/>
          </a:bodyPr>
          <a:lstStyle/>
          <a:p>
            <a:r>
              <a:rPr lang="en-US" b="1" dirty="0"/>
              <a:t>DOMICILIARY STATE REGISTRATION – ARTICLES OF INCORPORATION – E.G., MO, IL, DE</a:t>
            </a:r>
          </a:p>
          <a:p>
            <a:pPr lvl="1"/>
            <a:r>
              <a:rPr lang="en-US" sz="2800" b="1" dirty="0"/>
              <a:t>NUMBER OF DIRECTORS</a:t>
            </a:r>
          </a:p>
        </p:txBody>
      </p:sp>
    </p:spTree>
    <p:extLst>
      <p:ext uri="{BB962C8B-B14F-4D97-AF65-F5344CB8AC3E}">
        <p14:creationId xmlns:p14="http://schemas.microsoft.com/office/powerpoint/2010/main" val="3191729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462BFBC-0E19-4E6F-B0C7-CD5C519BC3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2C2A007-4AE9-49C4-B364-5FDF345962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V="1">
            <a:off x="0" y="1"/>
            <a:ext cx="5236971" cy="6858000"/>
            <a:chOff x="20829" y="1"/>
            <a:chExt cx="5236971" cy="6857999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7078F960-6916-4F42-8EF7-539F7BCF6E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2">
              <a:alphaModFix amt="1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829" y="692703"/>
              <a:ext cx="5236971" cy="6165297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5DDD393C-0974-429B-BE40-48457E19E4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 rotWithShape="1">
            <a:blip r:embed="rId2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154" b="19117"/>
            <a:stretch/>
          </p:blipFill>
          <p:spPr>
            <a:xfrm rot="5400000">
              <a:off x="393956" y="-373126"/>
              <a:ext cx="4197222" cy="4943475"/>
            </a:xfrm>
            <a:prstGeom prst="rect">
              <a:avLst/>
            </a:prstGeom>
          </p:spPr>
        </p:pic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813CD98-5EBE-426D-A4AC-FA5518B099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4276" y="685800"/>
            <a:ext cx="108204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453545A-B2D3-41EE-A91C-DBF43402DD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4276" y="685800"/>
            <a:ext cx="10820400" cy="54864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F5BDDF-1D14-90D5-B3D1-DBC967A09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318" y="914400"/>
            <a:ext cx="4952681" cy="5105400"/>
          </a:xfrm>
        </p:spPr>
        <p:txBody>
          <a:bodyPr anchor="ctr">
            <a:normAutofit/>
          </a:bodyPr>
          <a:lstStyle/>
          <a:p>
            <a:r>
              <a:rPr lang="en-US"/>
              <a:t>AUDIT CHECKLIST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12BBE-BB8E-9D6B-FD87-26F2219C8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9484" y="914400"/>
            <a:ext cx="6405717" cy="5105400"/>
          </a:xfrm>
        </p:spPr>
        <p:txBody>
          <a:bodyPr anchor="ctr">
            <a:normAutofit/>
          </a:bodyPr>
          <a:lstStyle/>
          <a:p>
            <a:r>
              <a:rPr lang="en-US" dirty="0"/>
              <a:t>BY-LAWS – THE CONSTITUTION OF THE ORGANIZATION</a:t>
            </a:r>
          </a:p>
          <a:p>
            <a:pPr lvl="1"/>
            <a:r>
              <a:rPr lang="en-US" sz="2800" dirty="0"/>
              <a:t>REFERENCE, IRS PUBLICATION #</a:t>
            </a:r>
          </a:p>
          <a:p>
            <a:pPr lvl="1"/>
            <a:r>
              <a:rPr lang="en-US" sz="2800" dirty="0"/>
              <a:t>CONFLICT OF INTEREST POLICY</a:t>
            </a:r>
          </a:p>
          <a:p>
            <a:pPr lvl="1"/>
            <a:r>
              <a:rPr lang="en-US" sz="2800" dirty="0"/>
              <a:t>DOCUMENT RETENTION AND DESTRUCTION POLICY</a:t>
            </a:r>
          </a:p>
          <a:p>
            <a:pPr lvl="1"/>
            <a:r>
              <a:rPr lang="en-US" sz="2800" dirty="0"/>
              <a:t>WHISTLEBLOWER POLICY</a:t>
            </a:r>
          </a:p>
          <a:p>
            <a:pPr lvl="1"/>
            <a:r>
              <a:rPr lang="en-US" sz="2800" dirty="0"/>
              <a:t>NON-DISCRIMINATION POLICY</a:t>
            </a:r>
          </a:p>
        </p:txBody>
      </p:sp>
    </p:spTree>
    <p:extLst>
      <p:ext uri="{BB962C8B-B14F-4D97-AF65-F5344CB8AC3E}">
        <p14:creationId xmlns:p14="http://schemas.microsoft.com/office/powerpoint/2010/main" val="1991349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462BFBC-0E19-4E6F-B0C7-CD5C519BC3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2C2A007-4AE9-49C4-B364-5FDF345962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V="1">
            <a:off x="0" y="1"/>
            <a:ext cx="5236971" cy="6858000"/>
            <a:chOff x="20829" y="1"/>
            <a:chExt cx="5236971" cy="6857999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7078F960-6916-4F42-8EF7-539F7BCF6E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2">
              <a:alphaModFix amt="1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829" y="692703"/>
              <a:ext cx="5236971" cy="6165297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5DDD393C-0974-429B-BE40-48457E19E4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 rotWithShape="1">
            <a:blip r:embed="rId2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154" b="19117"/>
            <a:stretch/>
          </p:blipFill>
          <p:spPr>
            <a:xfrm rot="5400000">
              <a:off x="393956" y="-373126"/>
              <a:ext cx="4197222" cy="4943475"/>
            </a:xfrm>
            <a:prstGeom prst="rect">
              <a:avLst/>
            </a:prstGeom>
          </p:spPr>
        </p:pic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813CD98-5EBE-426D-A4AC-FA5518B099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4276" y="685800"/>
            <a:ext cx="108204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453545A-B2D3-41EE-A91C-DBF43402DD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4276" y="685800"/>
            <a:ext cx="10820400" cy="54864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87CC0F-33E7-CB5B-D28E-CCFBD8C13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318" y="914400"/>
            <a:ext cx="4952681" cy="5105400"/>
          </a:xfrm>
        </p:spPr>
        <p:txBody>
          <a:bodyPr anchor="ctr">
            <a:normAutofit/>
          </a:bodyPr>
          <a:lstStyle/>
          <a:p>
            <a:r>
              <a:rPr lang="en-US" dirty="0"/>
              <a:t>AUDIT CHECKLIST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211DA2-4AE8-EBAA-A8E2-6533FEC1BC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2503" y="914400"/>
            <a:ext cx="6582698" cy="5105400"/>
          </a:xfrm>
        </p:spPr>
        <p:txBody>
          <a:bodyPr anchor="ctr">
            <a:normAutofit/>
          </a:bodyPr>
          <a:lstStyle/>
          <a:p>
            <a:r>
              <a:rPr lang="en-US" b="1" dirty="0"/>
              <a:t>REGISTRATION WITH ATTORNEY GENERAL FOR FUNDRAISING</a:t>
            </a:r>
          </a:p>
          <a:p>
            <a:pPr lvl="1"/>
            <a:r>
              <a:rPr lang="en-US" sz="2800" b="1" dirty="0"/>
              <a:t>E.G., MO FORM </a:t>
            </a:r>
          </a:p>
        </p:txBody>
      </p:sp>
    </p:spTree>
    <p:extLst>
      <p:ext uri="{BB962C8B-B14F-4D97-AF65-F5344CB8AC3E}">
        <p14:creationId xmlns:p14="http://schemas.microsoft.com/office/powerpoint/2010/main" val="2891496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7962AE0-6A1C-4B76-9D52-10E5E6D7D3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AB7BDB5-BE0D-446B-AA57-16A1D859E5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V="1">
            <a:off x="3048" y="1"/>
            <a:ext cx="5236971" cy="6858000"/>
            <a:chOff x="20829" y="1"/>
            <a:chExt cx="5236971" cy="6857999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8908FD00-E296-493C-89F7-EE7DB15D20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2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1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829" y="692703"/>
              <a:ext cx="5236971" cy="6165297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0E9000E1-E55C-4724-B0E8-CC588826F5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 rotWithShape="1">
            <a:blip r:embed="rId2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1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154" b="19117"/>
            <a:stretch/>
          </p:blipFill>
          <p:spPr>
            <a:xfrm rot="5400000">
              <a:off x="393956" y="-373126"/>
              <a:ext cx="4197222" cy="4943475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6CC5B5E-5FEF-96D1-E648-863E8E9CD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559813"/>
            <a:ext cx="3352799" cy="5577934"/>
          </a:xfrm>
        </p:spPr>
        <p:txBody>
          <a:bodyPr>
            <a:normAutofit/>
          </a:bodyPr>
          <a:lstStyle/>
          <a:p>
            <a:r>
              <a:rPr lang="en-US" sz="4000"/>
              <a:t>AUDIT CHECKLIST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9A809D6-8BE0-066C-E8CD-1C69766C9C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6401126"/>
              </p:ext>
            </p:extLst>
          </p:nvPr>
        </p:nvGraphicFramePr>
        <p:xfrm>
          <a:off x="3873909" y="457200"/>
          <a:ext cx="7937091" cy="58436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182847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462BFBC-0E19-4E6F-B0C7-CD5C519BC3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2C2A007-4AE9-49C4-B364-5FDF345962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V="1">
            <a:off x="0" y="1"/>
            <a:ext cx="5236971" cy="6858000"/>
            <a:chOff x="20829" y="1"/>
            <a:chExt cx="5236971" cy="6857999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7078F960-6916-4F42-8EF7-539F7BCF6E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2">
              <a:alphaModFix amt="1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829" y="692703"/>
              <a:ext cx="5236971" cy="6165297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5DDD393C-0974-429B-BE40-48457E19E4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 rotWithShape="1">
            <a:blip r:embed="rId2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154" b="19117"/>
            <a:stretch/>
          </p:blipFill>
          <p:spPr>
            <a:xfrm rot="5400000">
              <a:off x="393956" y="-373126"/>
              <a:ext cx="4197222" cy="4943475"/>
            </a:xfrm>
            <a:prstGeom prst="rect">
              <a:avLst/>
            </a:prstGeom>
          </p:spPr>
        </p:pic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813CD98-5EBE-426D-A4AC-FA5518B099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4276" y="685800"/>
            <a:ext cx="108204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453545A-B2D3-41EE-A91C-DBF43402DD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4276" y="685800"/>
            <a:ext cx="10820400" cy="54864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0C2591-CA67-57F1-0D2A-FD7EF38B4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318" y="914400"/>
            <a:ext cx="4952681" cy="5105400"/>
          </a:xfrm>
        </p:spPr>
        <p:txBody>
          <a:bodyPr anchor="ctr">
            <a:normAutofit/>
          </a:bodyPr>
          <a:lstStyle/>
          <a:p>
            <a:r>
              <a:rPr lang="en-US" dirty="0"/>
              <a:t>AUDIT CHECKLIST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E7C8DE-4AA0-1BC0-903F-FF5C654043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3342" y="1059899"/>
            <a:ext cx="6619919" cy="5105400"/>
          </a:xfrm>
        </p:spPr>
        <p:txBody>
          <a:bodyPr anchor="ctr">
            <a:normAutofit/>
          </a:bodyPr>
          <a:lstStyle/>
          <a:p>
            <a:r>
              <a:rPr lang="en-US" sz="2400" b="1" dirty="0"/>
              <a:t>EMPLOYEE, OFFICER, STAFF, AND VOLUNTEER COMPLIANCE AND IMPLEMENTATION, INTERNAL AND EXTERNAL</a:t>
            </a:r>
          </a:p>
          <a:p>
            <a:pPr lvl="1"/>
            <a:r>
              <a:rPr lang="en-US" b="1" dirty="0"/>
              <a:t>POLICY STATEMENT</a:t>
            </a:r>
          </a:p>
          <a:p>
            <a:pPr lvl="1"/>
            <a:r>
              <a:rPr lang="en-US" b="1" dirty="0"/>
              <a:t>CREATING A CULTURE – LEADERSHIP IS THE KEY</a:t>
            </a:r>
          </a:p>
          <a:p>
            <a:pPr lvl="1"/>
            <a:r>
              <a:rPr lang="en-US" b="1" dirty="0"/>
              <a:t>CODE OF ETHICS, ANNUAL CERTIFICATION, PERFORMANCE EVALUATION</a:t>
            </a:r>
          </a:p>
        </p:txBody>
      </p:sp>
    </p:spTree>
    <p:extLst>
      <p:ext uri="{BB962C8B-B14F-4D97-AF65-F5344CB8AC3E}">
        <p14:creationId xmlns:p14="http://schemas.microsoft.com/office/powerpoint/2010/main" val="3981879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462BFBC-0E19-4E6F-B0C7-CD5C519BC3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2C2A007-4AE9-49C4-B364-5FDF345962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V="1">
            <a:off x="0" y="1"/>
            <a:ext cx="5236971" cy="6858000"/>
            <a:chOff x="20829" y="1"/>
            <a:chExt cx="5236971" cy="6857999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7078F960-6916-4F42-8EF7-539F7BCF6E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2">
              <a:alphaModFix amt="1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829" y="692703"/>
              <a:ext cx="5236971" cy="6165297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5DDD393C-0974-429B-BE40-48457E19E4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 rotWithShape="1">
            <a:blip r:embed="rId2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154" b="19117"/>
            <a:stretch/>
          </p:blipFill>
          <p:spPr>
            <a:xfrm rot="5400000">
              <a:off x="393956" y="-373126"/>
              <a:ext cx="4197222" cy="4943475"/>
            </a:xfrm>
            <a:prstGeom prst="rect">
              <a:avLst/>
            </a:prstGeom>
          </p:spPr>
        </p:pic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813CD98-5EBE-426D-A4AC-FA5518B099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4276" y="685800"/>
            <a:ext cx="108204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453545A-B2D3-41EE-A91C-DBF43402DD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4276" y="685800"/>
            <a:ext cx="10820400" cy="54864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6B9728-513E-A10C-93F9-AFFB3E6A0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318" y="914400"/>
            <a:ext cx="4952681" cy="5105400"/>
          </a:xfrm>
        </p:spPr>
        <p:txBody>
          <a:bodyPr anchor="ctr">
            <a:normAutofit/>
          </a:bodyPr>
          <a:lstStyle/>
          <a:p>
            <a:r>
              <a:rPr lang="en-US" dirty="0"/>
              <a:t>AUDIT CHECKLIST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BAAF42-BC08-5C66-713D-60656DF60E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3677" y="914400"/>
            <a:ext cx="6651524" cy="5105400"/>
          </a:xfrm>
        </p:spPr>
        <p:txBody>
          <a:bodyPr anchor="ctr">
            <a:normAutofit/>
          </a:bodyPr>
          <a:lstStyle/>
          <a:p>
            <a:r>
              <a:rPr lang="en-US" sz="3200" b="1" dirty="0"/>
              <a:t>UBIT – STREAMS OF UNRELATED BUSINESS INCOME</a:t>
            </a:r>
          </a:p>
          <a:p>
            <a:pPr lvl="1"/>
            <a:r>
              <a:rPr lang="en-US" sz="3200" b="1" dirty="0"/>
              <a:t>REPORTED ON 990</a:t>
            </a:r>
          </a:p>
          <a:p>
            <a:pPr lvl="1"/>
            <a:r>
              <a:rPr lang="en-US" sz="3200" b="1" dirty="0"/>
              <a:t>FUNDRAISING STRATEGIES, SALES OF MERCHANDISE, TICKETS, GOODS</a:t>
            </a:r>
          </a:p>
        </p:txBody>
      </p:sp>
    </p:spTree>
    <p:extLst>
      <p:ext uri="{BB962C8B-B14F-4D97-AF65-F5344CB8AC3E}">
        <p14:creationId xmlns:p14="http://schemas.microsoft.com/office/powerpoint/2010/main" val="36523102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462BFBC-0E19-4E6F-B0C7-CD5C519BC3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2C2A007-4AE9-49C4-B364-5FDF345962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V="1">
            <a:off x="0" y="1"/>
            <a:ext cx="5236971" cy="6858000"/>
            <a:chOff x="20829" y="1"/>
            <a:chExt cx="5236971" cy="6857999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7078F960-6916-4F42-8EF7-539F7BCF6E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2">
              <a:alphaModFix amt="1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829" y="692703"/>
              <a:ext cx="5236971" cy="6165297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5DDD393C-0974-429B-BE40-48457E19E4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 rotWithShape="1">
            <a:blip r:embed="rId2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154" b="19117"/>
            <a:stretch/>
          </p:blipFill>
          <p:spPr>
            <a:xfrm rot="5400000">
              <a:off x="393956" y="-373126"/>
              <a:ext cx="4197222" cy="4943475"/>
            </a:xfrm>
            <a:prstGeom prst="rect">
              <a:avLst/>
            </a:prstGeom>
          </p:spPr>
        </p:pic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813CD98-5EBE-426D-A4AC-FA5518B099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4276" y="685800"/>
            <a:ext cx="108204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453545A-B2D3-41EE-A91C-DBF43402DD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4276" y="685800"/>
            <a:ext cx="10820400" cy="54864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E7B0AA-B043-1129-7F6E-4A45F0697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318" y="914400"/>
            <a:ext cx="4952681" cy="5105400"/>
          </a:xfrm>
        </p:spPr>
        <p:txBody>
          <a:bodyPr anchor="ctr">
            <a:normAutofit/>
          </a:bodyPr>
          <a:lstStyle/>
          <a:p>
            <a:r>
              <a:rPr lang="en-US" dirty="0"/>
              <a:t>AUDIT CHECKLIST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BEAD83-3F2E-921D-D262-1AD2E1598B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4684" y="914400"/>
            <a:ext cx="6710517" cy="5105400"/>
          </a:xfrm>
        </p:spPr>
        <p:txBody>
          <a:bodyPr anchor="ctr">
            <a:normAutofit/>
          </a:bodyPr>
          <a:lstStyle/>
          <a:p>
            <a:r>
              <a:rPr lang="en-US" sz="2400" b="1" dirty="0"/>
              <a:t>PRO-ACTIVE PLANNING – WORKING IN AN ENVIRONMENT OF COMPLIANCE</a:t>
            </a:r>
          </a:p>
          <a:p>
            <a:pPr lvl="1"/>
            <a:r>
              <a:rPr lang="en-US" b="1" dirty="0"/>
              <a:t>CONSTANT QUESTIONING – E.G., “WHAT CAN GO WRONG?”</a:t>
            </a:r>
          </a:p>
          <a:p>
            <a:pPr lvl="1"/>
            <a:r>
              <a:rPr lang="en-US" b="1" dirty="0"/>
              <a:t>DON’T WAIT FOR ENFORCEMENT OR A COMPLAINT OR PROBLEM TO ARISE</a:t>
            </a:r>
          </a:p>
          <a:p>
            <a:pPr lvl="1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820301757"/>
      </p:ext>
    </p:extLst>
  </p:cSld>
  <p:clrMapOvr>
    <a:masterClrMapping/>
  </p:clrMapOvr>
</p:sld>
</file>

<file path=ppt/theme/theme1.xml><?xml version="1.0" encoding="utf-8"?>
<a:theme xmlns:a="http://schemas.openxmlformats.org/drawingml/2006/main" name="DappledVTI">
  <a:themeElements>
    <a:clrScheme name="AnalogousFromDarkSeedLeftStep">
      <a:dk1>
        <a:srgbClr val="000000"/>
      </a:dk1>
      <a:lt1>
        <a:srgbClr val="FFFFFF"/>
      </a:lt1>
      <a:dk2>
        <a:srgbClr val="3F3423"/>
      </a:dk2>
      <a:lt2>
        <a:srgbClr val="E8E2E6"/>
      </a:lt2>
      <a:accent1>
        <a:srgbClr val="47B666"/>
      </a:accent1>
      <a:accent2>
        <a:srgbClr val="4BB13B"/>
      </a:accent2>
      <a:accent3>
        <a:srgbClr val="80AF45"/>
      </a:accent3>
      <a:accent4>
        <a:srgbClr val="A3A637"/>
      </a:accent4>
      <a:accent5>
        <a:srgbClr val="C3954D"/>
      </a:accent5>
      <a:accent6>
        <a:srgbClr val="B1523B"/>
      </a:accent6>
      <a:hlink>
        <a:srgbClr val="968032"/>
      </a:hlink>
      <a:folHlink>
        <a:srgbClr val="7F7F7F"/>
      </a:folHlink>
    </a:clrScheme>
    <a:fontScheme name="Custom 67">
      <a:majorFont>
        <a:latin typeface="Sabon Next L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ppledVTI" id="{204FEFAB-F02B-4FE8-B509-C50A618B972D}" vid="{7EAEADA8-5A8E-45B2-B0E4-448EC7E7A94F}"/>
    </a:ext>
  </a:extLst>
</a:theme>
</file>

<file path=ppt/theme/theme2.xml><?xml version="1.0" encoding="utf-8"?>
<a:theme xmlns:a="http://schemas.openxmlformats.org/drawingml/2006/main" name="Frame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902</Words>
  <Application>Microsoft Office PowerPoint</Application>
  <PresentationFormat>Widescreen</PresentationFormat>
  <Paragraphs>176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Arial</vt:lpstr>
      <vt:lpstr>Avenir Next LT Pro</vt:lpstr>
      <vt:lpstr>AvenirNext LT Pro Medium</vt:lpstr>
      <vt:lpstr>Corbel</vt:lpstr>
      <vt:lpstr>Sabon Next LT</vt:lpstr>
      <vt:lpstr>Wingdings 2</vt:lpstr>
      <vt:lpstr>DappledVTI</vt:lpstr>
      <vt:lpstr>Frame</vt:lpstr>
      <vt:lpstr>LEGAL AFFAIRS AUDIT</vt:lpstr>
      <vt:lpstr>ASSUMPTIONS </vt:lpstr>
      <vt:lpstr>AUDIT CHECKLIST</vt:lpstr>
      <vt:lpstr>AUDIT CHECKLIST</vt:lpstr>
      <vt:lpstr>AUDIT CHECKLIST</vt:lpstr>
      <vt:lpstr>AUDIT CHECKLIST</vt:lpstr>
      <vt:lpstr>AUDIT CHECKLIST</vt:lpstr>
      <vt:lpstr>AUDIT CHECKLIST</vt:lpstr>
      <vt:lpstr>AUDIT CHECKLIST</vt:lpstr>
      <vt:lpstr>AUDIT CHECKLIST</vt:lpstr>
      <vt:lpstr>AUDIT CHECKLIST</vt:lpstr>
      <vt:lpstr>AUDIT CHECKLIST</vt:lpstr>
      <vt:lpstr>AUDIT CHECKLIST</vt:lpstr>
      <vt:lpstr>AUDIT CHECKLIST </vt:lpstr>
      <vt:lpstr>AUDIT CHECKLIST</vt:lpstr>
      <vt:lpstr>AUDIT CHECKLIST</vt:lpstr>
      <vt:lpstr>NonProfit 360 </vt:lpstr>
      <vt:lpstr>Selecting a Bank: </vt:lpstr>
      <vt:lpstr>What you will need to open banking account</vt:lpstr>
      <vt:lpstr>Essential Banking Services</vt:lpstr>
      <vt:lpstr>Lending for Non-Profits</vt:lpstr>
      <vt:lpstr>FRAUD</vt:lpstr>
      <vt:lpstr>Internal Banking Controls</vt:lpstr>
      <vt:lpstr>Do’s</vt:lpstr>
      <vt:lpstr>Don’ts</vt:lpstr>
      <vt:lpstr>Circle of Trust</vt:lpstr>
      <vt:lpstr>Presenter &amp; Contact Information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Bill Higley</dc:creator>
  <cp:lastModifiedBy>Jim Mosquera</cp:lastModifiedBy>
  <cp:revision>1</cp:revision>
  <dcterms:created xsi:type="dcterms:W3CDTF">2024-10-29T16:17:43Z</dcterms:created>
  <dcterms:modified xsi:type="dcterms:W3CDTF">2024-10-31T23:14:01Z</dcterms:modified>
</cp:coreProperties>
</file>